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88" r:id="rId4"/>
    <p:sldId id="266" r:id="rId5"/>
    <p:sldId id="268" r:id="rId6"/>
    <p:sldId id="261" r:id="rId7"/>
    <p:sldId id="267" r:id="rId8"/>
    <p:sldId id="286" r:id="rId9"/>
    <p:sldId id="285" r:id="rId10"/>
    <p:sldId id="269" r:id="rId11"/>
    <p:sldId id="287" r:id="rId12"/>
    <p:sldId id="289" r:id="rId13"/>
    <p:sldId id="290" r:id="rId14"/>
    <p:sldId id="291" r:id="rId15"/>
    <p:sldId id="292" r:id="rId16"/>
    <p:sldId id="293" r:id="rId17"/>
    <p:sldId id="295" r:id="rId18"/>
    <p:sldId id="296" r:id="rId19"/>
    <p:sldId id="282"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97"/>
  </p:normalViewPr>
  <p:slideViewPr>
    <p:cSldViewPr snapToGrid="0" snapToObjects="1">
      <p:cViewPr varScale="1">
        <p:scale>
          <a:sx n="41" d="100"/>
          <a:sy n="41" d="100"/>
        </p:scale>
        <p:origin x="78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pieChart>
        <c:varyColors val="1"/>
        <c:ser>
          <c:idx val="0"/>
          <c:order val="0"/>
          <c:tx>
            <c:strRef>
              <c:f>Sheet1!$B$1</c:f>
              <c:strCache>
                <c:ptCount val="1"/>
                <c:pt idx="0">
                  <c:v>Referral organisations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12-9349-ADE0-D48835BCC52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12-9349-ADE0-D48835BCC52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12-9349-ADE0-D48835BCC52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12-9349-ADE0-D48835BCC52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F12-9349-ADE0-D48835BCC52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F12-9349-ADE0-D48835BCC52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F12-9349-ADE0-D48835BCC52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F12-9349-ADE0-D48835BCC52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F12-9349-ADE0-D48835BCC521}"/>
              </c:ext>
            </c:extLst>
          </c:dPt>
          <c:cat>
            <c:strRef>
              <c:f>Sheet1!$A$2:$A$10</c:f>
              <c:strCache>
                <c:ptCount val="9"/>
                <c:pt idx="0">
                  <c:v>Self Referrals</c:v>
                </c:pt>
                <c:pt idx="1">
                  <c:v>Friends &amp; Family</c:v>
                </c:pt>
                <c:pt idx="2">
                  <c:v>Mental Health</c:v>
                </c:pt>
                <c:pt idx="3">
                  <c:v>Military Charaties</c:v>
                </c:pt>
                <c:pt idx="4">
                  <c:v>GP/Hospital</c:v>
                </c:pt>
                <c:pt idx="5">
                  <c:v>Criminal Justice</c:v>
                </c:pt>
                <c:pt idx="6">
                  <c:v>Housing</c:v>
                </c:pt>
                <c:pt idx="7">
                  <c:v>Wigan Council</c:v>
                </c:pt>
                <c:pt idx="8">
                  <c:v>Social Workers</c:v>
                </c:pt>
              </c:strCache>
            </c:strRef>
          </c:cat>
          <c:val>
            <c:numRef>
              <c:f>Sheet1!$B$2:$B$10</c:f>
              <c:numCache>
                <c:formatCode>General</c:formatCode>
                <c:ptCount val="9"/>
                <c:pt idx="0">
                  <c:v>42</c:v>
                </c:pt>
                <c:pt idx="1">
                  <c:v>22</c:v>
                </c:pt>
                <c:pt idx="2">
                  <c:v>6</c:v>
                </c:pt>
                <c:pt idx="3">
                  <c:v>20</c:v>
                </c:pt>
                <c:pt idx="4">
                  <c:v>8</c:v>
                </c:pt>
                <c:pt idx="5">
                  <c:v>8</c:v>
                </c:pt>
                <c:pt idx="6">
                  <c:v>9</c:v>
                </c:pt>
                <c:pt idx="7">
                  <c:v>7</c:v>
                </c:pt>
                <c:pt idx="8">
                  <c:v>6</c:v>
                </c:pt>
              </c:numCache>
            </c:numRef>
          </c:val>
          <c:extLst>
            <c:ext xmlns:c16="http://schemas.microsoft.com/office/drawing/2014/chart" uri="{C3380CC4-5D6E-409C-BE32-E72D297353CC}">
              <c16:uniqueId val="{00000012-9F12-9349-ADE0-D48835BCC52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010327163359048"/>
          <c:y val="0.7684645669291339"/>
          <c:w val="0.62727572497022832"/>
          <c:h val="0.22774755428298735"/>
        </c:manualLayout>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0296832403858129"/>
          <c:y val="0.13803084223013051"/>
          <c:w val="0.86999368758775375"/>
          <c:h val="0.3383368360093778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Sheet1!$A$2:$A$16</c:f>
              <c:strCache>
                <c:ptCount val="15"/>
                <c:pt idx="0">
                  <c:v>Mental Health</c:v>
                </c:pt>
                <c:pt idx="1">
                  <c:v>Suicide Prevention</c:v>
                </c:pt>
                <c:pt idx="2">
                  <c:v>Physical Health</c:v>
                </c:pt>
                <c:pt idx="3">
                  <c:v>Housing</c:v>
                </c:pt>
                <c:pt idx="4">
                  <c:v>Substance Misuse</c:v>
                </c:pt>
                <c:pt idx="5">
                  <c:v>Caring Responsibilities</c:v>
                </c:pt>
                <c:pt idx="6">
                  <c:v>Family Issues</c:v>
                </c:pt>
                <c:pt idx="7">
                  <c:v>Debt</c:v>
                </c:pt>
                <c:pt idx="8">
                  <c:v>Offending</c:v>
                </c:pt>
                <c:pt idx="9">
                  <c:v>Social Isolation</c:v>
                </c:pt>
                <c:pt idx="10">
                  <c:v>Legal</c:v>
                </c:pt>
                <c:pt idx="11">
                  <c:v>Gambling</c:v>
                </c:pt>
                <c:pt idx="12">
                  <c:v>Berevement</c:v>
                </c:pt>
                <c:pt idx="13">
                  <c:v>Domestic Abuse</c:v>
                </c:pt>
                <c:pt idx="14">
                  <c:v>Emplyment &amp; Training</c:v>
                </c:pt>
              </c:strCache>
            </c:strRef>
          </c:cat>
          <c:val>
            <c:numRef>
              <c:f>Sheet1!$B$2:$B$16</c:f>
              <c:numCache>
                <c:formatCode>General</c:formatCode>
                <c:ptCount val="15"/>
                <c:pt idx="0">
                  <c:v>70</c:v>
                </c:pt>
                <c:pt idx="1">
                  <c:v>44</c:v>
                </c:pt>
                <c:pt idx="2">
                  <c:v>28</c:v>
                </c:pt>
                <c:pt idx="3">
                  <c:v>52</c:v>
                </c:pt>
                <c:pt idx="4">
                  <c:v>32</c:v>
                </c:pt>
                <c:pt idx="5">
                  <c:v>19</c:v>
                </c:pt>
                <c:pt idx="6">
                  <c:v>62</c:v>
                </c:pt>
                <c:pt idx="7">
                  <c:v>43</c:v>
                </c:pt>
                <c:pt idx="8">
                  <c:v>22</c:v>
                </c:pt>
                <c:pt idx="9">
                  <c:v>46</c:v>
                </c:pt>
                <c:pt idx="10">
                  <c:v>13</c:v>
                </c:pt>
                <c:pt idx="11">
                  <c:v>14</c:v>
                </c:pt>
                <c:pt idx="12">
                  <c:v>12</c:v>
                </c:pt>
                <c:pt idx="13">
                  <c:v>11</c:v>
                </c:pt>
                <c:pt idx="14">
                  <c:v>9</c:v>
                </c:pt>
              </c:numCache>
            </c:numRef>
          </c:val>
          <c:extLst>
            <c:ext xmlns:c16="http://schemas.microsoft.com/office/drawing/2014/chart" uri="{C3380CC4-5D6E-409C-BE32-E72D297353CC}">
              <c16:uniqueId val="{00000000-79FD-AD4A-A348-FA48EA91F0AE}"/>
            </c:ext>
          </c:extLst>
        </c:ser>
        <c:dLbls>
          <c:showLegendKey val="0"/>
          <c:showVal val="0"/>
          <c:showCatName val="0"/>
          <c:showSerName val="0"/>
          <c:showPercent val="0"/>
          <c:showBubbleSize val="0"/>
        </c:dLbls>
        <c:gapWidth val="219"/>
        <c:overlap val="-27"/>
        <c:axId val="2112022976"/>
        <c:axId val="2112024608"/>
      </c:barChart>
      <c:catAx>
        <c:axId val="211202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112024608"/>
        <c:crosses val="autoZero"/>
        <c:auto val="1"/>
        <c:lblAlgn val="ctr"/>
        <c:lblOffset val="100"/>
        <c:noMultiLvlLbl val="0"/>
      </c:catAx>
      <c:valAx>
        <c:axId val="2112024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112022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GB" b="1">
                <a:solidFill>
                  <a:sysClr val="windowText" lastClr="000000"/>
                </a:solidFill>
              </a:rPr>
              <a:t>Number</a:t>
            </a:r>
            <a:r>
              <a:rPr lang="en-GB" b="1" baseline="0"/>
              <a:t> </a:t>
            </a:r>
            <a:r>
              <a:rPr lang="en-GB" b="1" baseline="0">
                <a:solidFill>
                  <a:sysClr val="windowText" lastClr="000000"/>
                </a:solidFill>
              </a:rPr>
              <a:t>of clients presenting with mental health disorders</a:t>
            </a:r>
            <a:endParaRPr lang="en-GB"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strCache>
            </c:strRef>
          </c:tx>
          <c:spPr>
            <a:gradFill rotWithShape="1">
              <a:gsLst>
                <a:gs pos="0">
                  <a:schemeClr val="accent1">
                    <a:shade val="76000"/>
                    <a:lumMod val="110000"/>
                    <a:satMod val="105000"/>
                    <a:tint val="67000"/>
                  </a:schemeClr>
                </a:gs>
                <a:gs pos="50000">
                  <a:schemeClr val="accent1">
                    <a:shade val="76000"/>
                    <a:lumMod val="105000"/>
                    <a:satMod val="103000"/>
                    <a:tint val="73000"/>
                  </a:schemeClr>
                </a:gs>
                <a:gs pos="100000">
                  <a:schemeClr val="accent1">
                    <a:shade val="76000"/>
                    <a:lumMod val="105000"/>
                    <a:satMod val="109000"/>
                    <a:tint val="81000"/>
                  </a:schemeClr>
                </a:gs>
              </a:gsLst>
              <a:lin ang="5400000" scaled="0"/>
            </a:gradFill>
            <a:ln w="9525" cap="flat" cmpd="sng" algn="ctr">
              <a:solidFill>
                <a:schemeClr val="accent1">
                  <a:shade val="76000"/>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Sheet1!$A$2:$A$11</c:f>
              <c:strCache>
                <c:ptCount val="10"/>
                <c:pt idx="0">
                  <c:v>Borderline personality disorder</c:v>
                </c:pt>
                <c:pt idx="1">
                  <c:v>PTSD</c:v>
                </c:pt>
                <c:pt idx="2">
                  <c:v>Adjustment disorder</c:v>
                </c:pt>
                <c:pt idx="3">
                  <c:v>Anxiety disorder</c:v>
                </c:pt>
                <c:pt idx="4">
                  <c:v>bipolar</c:v>
                </c:pt>
                <c:pt idx="5">
                  <c:v>Depression</c:v>
                </c:pt>
                <c:pt idx="6">
                  <c:v>OCD</c:v>
                </c:pt>
                <c:pt idx="7">
                  <c:v>Eating disorder</c:v>
                </c:pt>
                <c:pt idx="8">
                  <c:v>Psychosis</c:v>
                </c:pt>
                <c:pt idx="9">
                  <c:v>Schizophrenia</c:v>
                </c:pt>
              </c:strCache>
            </c:strRef>
          </c:cat>
          <c:val>
            <c:numRef>
              <c:f>Sheet1!$B$2:$B$11</c:f>
              <c:numCache>
                <c:formatCode>General</c:formatCode>
                <c:ptCount val="10"/>
              </c:numCache>
            </c:numRef>
          </c:val>
          <c:extLst>
            <c:ext xmlns:c16="http://schemas.microsoft.com/office/drawing/2014/chart" uri="{C3380CC4-5D6E-409C-BE32-E72D297353CC}">
              <c16:uniqueId val="{00000000-59F1-9C45-82C0-FE58FADD7742}"/>
            </c:ext>
          </c:extLst>
        </c:ser>
        <c:ser>
          <c:idx val="1"/>
          <c:order val="1"/>
          <c:tx>
            <c:strRef>
              <c:f>Sheet1!$C$1</c:f>
              <c:strCache>
                <c:ptCount val="1"/>
              </c:strCache>
            </c:strRef>
          </c:tx>
          <c:spPr>
            <a:solidFill>
              <a:srgbClr val="FF0000"/>
            </a:solidFill>
            <a:ln w="9525" cap="flat" cmpd="sng" algn="ctr">
              <a:solidFill>
                <a:schemeClr val="accent1">
                  <a:tint val="77000"/>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Sheet1!$A$2:$A$11</c:f>
              <c:strCache>
                <c:ptCount val="10"/>
                <c:pt idx="0">
                  <c:v>Borderline personality disorder</c:v>
                </c:pt>
                <c:pt idx="1">
                  <c:v>PTSD</c:v>
                </c:pt>
                <c:pt idx="2">
                  <c:v>Adjustment disorder</c:v>
                </c:pt>
                <c:pt idx="3">
                  <c:v>Anxiety disorder</c:v>
                </c:pt>
                <c:pt idx="4">
                  <c:v>bipolar</c:v>
                </c:pt>
                <c:pt idx="5">
                  <c:v>Depression</c:v>
                </c:pt>
                <c:pt idx="6">
                  <c:v>OCD</c:v>
                </c:pt>
                <c:pt idx="7">
                  <c:v>Eating disorder</c:v>
                </c:pt>
                <c:pt idx="8">
                  <c:v>Psychosis</c:v>
                </c:pt>
                <c:pt idx="9">
                  <c:v>Schizophrenia</c:v>
                </c:pt>
              </c:strCache>
            </c:strRef>
          </c:cat>
          <c:val>
            <c:numRef>
              <c:f>Sheet1!$C$2:$C$11</c:f>
              <c:numCache>
                <c:formatCode>General</c:formatCode>
                <c:ptCount val="10"/>
                <c:pt idx="0">
                  <c:v>4</c:v>
                </c:pt>
                <c:pt idx="1">
                  <c:v>7</c:v>
                </c:pt>
                <c:pt idx="2">
                  <c:v>5</c:v>
                </c:pt>
                <c:pt idx="3">
                  <c:v>8</c:v>
                </c:pt>
                <c:pt idx="4">
                  <c:v>3</c:v>
                </c:pt>
                <c:pt idx="5">
                  <c:v>11</c:v>
                </c:pt>
                <c:pt idx="6">
                  <c:v>4</c:v>
                </c:pt>
                <c:pt idx="7">
                  <c:v>1</c:v>
                </c:pt>
                <c:pt idx="8">
                  <c:v>2</c:v>
                </c:pt>
                <c:pt idx="9">
                  <c:v>1</c:v>
                </c:pt>
              </c:numCache>
            </c:numRef>
          </c:val>
          <c:extLst>
            <c:ext xmlns:c16="http://schemas.microsoft.com/office/drawing/2014/chart" uri="{C3380CC4-5D6E-409C-BE32-E72D297353CC}">
              <c16:uniqueId val="{00000001-59F1-9C45-82C0-FE58FADD7742}"/>
            </c:ext>
          </c:extLst>
        </c:ser>
        <c:dLbls>
          <c:dLblPos val="outEnd"/>
          <c:showLegendKey val="0"/>
          <c:showVal val="1"/>
          <c:showCatName val="0"/>
          <c:showSerName val="0"/>
          <c:showPercent val="0"/>
          <c:showBubbleSize val="0"/>
        </c:dLbls>
        <c:gapWidth val="100"/>
        <c:overlap val="-24"/>
        <c:axId val="1129655152"/>
        <c:axId val="1127700832"/>
      </c:barChart>
      <c:catAx>
        <c:axId val="112965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127700832"/>
        <c:crosses val="autoZero"/>
        <c:auto val="1"/>
        <c:lblAlgn val="ctr"/>
        <c:lblOffset val="100"/>
        <c:noMultiLvlLbl val="0"/>
      </c:catAx>
      <c:valAx>
        <c:axId val="1127700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129655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GB" b="1">
                <a:solidFill>
                  <a:sysClr val="windowText" lastClr="000000"/>
                </a:solidFill>
              </a:rPr>
              <a:t>Number of clients and presenting</a:t>
            </a:r>
            <a:r>
              <a:rPr lang="en-GB" b="1" baseline="0">
                <a:solidFill>
                  <a:sysClr val="windowText" lastClr="000000"/>
                </a:solidFill>
              </a:rPr>
              <a:t> issues</a:t>
            </a:r>
            <a:endParaRPr lang="en-GB"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Presenting issues</c:v>
                </c:pt>
              </c:strCache>
            </c:strRef>
          </c:tx>
          <c:spPr>
            <a:solidFill>
              <a:schemeClr val="accent2"/>
            </a:solidFill>
            <a:ln>
              <a:noFill/>
            </a:ln>
            <a:effectLst/>
          </c:spPr>
          <c:invertIfNegative val="0"/>
          <c:cat>
            <c:strRef>
              <c:f>Sheet1!$A$2:$A$16</c:f>
              <c:strCache>
                <c:ptCount val="15"/>
                <c:pt idx="1">
                  <c:v>LOSS</c:v>
                </c:pt>
                <c:pt idx="2">
                  <c:v>ANXIETY</c:v>
                </c:pt>
                <c:pt idx="3">
                  <c:v>DIVORCE</c:v>
                </c:pt>
                <c:pt idx="4">
                  <c:v>SEPERATION</c:v>
                </c:pt>
                <c:pt idx="5">
                  <c:v>DEPRESSION</c:v>
                </c:pt>
                <c:pt idx="6">
                  <c:v>BEREAVMENT</c:v>
                </c:pt>
                <c:pt idx="7">
                  <c:v>SUICIDE</c:v>
                </c:pt>
                <c:pt idx="8">
                  <c:v>CHILDHOOD TRAUMA</c:v>
                </c:pt>
                <c:pt idx="9">
                  <c:v>RELATIONSHIP DIFFICULTIES</c:v>
                </c:pt>
                <c:pt idx="10">
                  <c:v>LOW SELF ESTEEM</c:v>
                </c:pt>
                <c:pt idx="11">
                  <c:v>ADDICTION</c:v>
                </c:pt>
                <c:pt idx="12">
                  <c:v>SELF HARM</c:v>
                </c:pt>
                <c:pt idx="13">
                  <c:v>LOW MOOD</c:v>
                </c:pt>
                <c:pt idx="14">
                  <c:v>PANIC ATTACKS</c:v>
                </c:pt>
              </c:strCache>
            </c:strRef>
          </c:cat>
          <c:val>
            <c:numRef>
              <c:f>Sheet1!$B$2:$B$16</c:f>
              <c:numCache>
                <c:formatCode>General</c:formatCode>
                <c:ptCount val="15"/>
              </c:numCache>
            </c:numRef>
          </c:val>
          <c:extLst>
            <c:ext xmlns:c16="http://schemas.microsoft.com/office/drawing/2014/chart" uri="{C3380CC4-5D6E-409C-BE32-E72D297353CC}">
              <c16:uniqueId val="{00000000-2E98-E947-87BA-1392F28798EE}"/>
            </c:ext>
          </c:extLst>
        </c:ser>
        <c:ser>
          <c:idx val="1"/>
          <c:order val="1"/>
          <c:tx>
            <c:strRef>
              <c:f>Sheet1!$C$1</c:f>
              <c:strCache>
                <c:ptCount val="1"/>
              </c:strCache>
            </c:strRef>
          </c:tx>
          <c:spPr>
            <a:solidFill>
              <a:schemeClr val="accent2"/>
            </a:solidFill>
            <a:ln>
              <a:noFill/>
            </a:ln>
            <a:effectLst/>
          </c:spPr>
          <c:invertIfNegative val="0"/>
          <c:cat>
            <c:strRef>
              <c:f>Sheet1!$A$2:$A$16</c:f>
              <c:strCache>
                <c:ptCount val="15"/>
                <c:pt idx="1">
                  <c:v>LOSS</c:v>
                </c:pt>
                <c:pt idx="2">
                  <c:v>ANXIETY</c:v>
                </c:pt>
                <c:pt idx="3">
                  <c:v>DIVORCE</c:v>
                </c:pt>
                <c:pt idx="4">
                  <c:v>SEPERATION</c:v>
                </c:pt>
                <c:pt idx="5">
                  <c:v>DEPRESSION</c:v>
                </c:pt>
                <c:pt idx="6">
                  <c:v>BEREAVMENT</c:v>
                </c:pt>
                <c:pt idx="7">
                  <c:v>SUICIDE</c:v>
                </c:pt>
                <c:pt idx="8">
                  <c:v>CHILDHOOD TRAUMA</c:v>
                </c:pt>
                <c:pt idx="9">
                  <c:v>RELATIONSHIP DIFFICULTIES</c:v>
                </c:pt>
                <c:pt idx="10">
                  <c:v>LOW SELF ESTEEM</c:v>
                </c:pt>
                <c:pt idx="11">
                  <c:v>ADDICTION</c:v>
                </c:pt>
                <c:pt idx="12">
                  <c:v>SELF HARM</c:v>
                </c:pt>
                <c:pt idx="13">
                  <c:v>LOW MOOD</c:v>
                </c:pt>
                <c:pt idx="14">
                  <c:v>PANIC ATTACKS</c:v>
                </c:pt>
              </c:strCache>
            </c:strRef>
          </c:cat>
          <c:val>
            <c:numRef>
              <c:f>Sheet1!$C$2:$C$16</c:f>
              <c:numCache>
                <c:formatCode>General</c:formatCode>
                <c:ptCount val="15"/>
                <c:pt idx="1">
                  <c:v>15</c:v>
                </c:pt>
                <c:pt idx="2">
                  <c:v>14</c:v>
                </c:pt>
                <c:pt idx="3">
                  <c:v>4</c:v>
                </c:pt>
                <c:pt idx="4">
                  <c:v>6</c:v>
                </c:pt>
                <c:pt idx="5">
                  <c:v>9</c:v>
                </c:pt>
                <c:pt idx="6">
                  <c:v>8</c:v>
                </c:pt>
                <c:pt idx="7">
                  <c:v>10</c:v>
                </c:pt>
                <c:pt idx="8">
                  <c:v>15</c:v>
                </c:pt>
                <c:pt idx="9">
                  <c:v>8</c:v>
                </c:pt>
                <c:pt idx="10">
                  <c:v>10</c:v>
                </c:pt>
                <c:pt idx="11">
                  <c:v>10</c:v>
                </c:pt>
                <c:pt idx="12">
                  <c:v>5</c:v>
                </c:pt>
                <c:pt idx="13">
                  <c:v>8</c:v>
                </c:pt>
                <c:pt idx="14">
                  <c:v>4</c:v>
                </c:pt>
              </c:numCache>
            </c:numRef>
          </c:val>
          <c:extLst>
            <c:ext xmlns:c16="http://schemas.microsoft.com/office/drawing/2014/chart" uri="{C3380CC4-5D6E-409C-BE32-E72D297353CC}">
              <c16:uniqueId val="{00000001-2E98-E947-87BA-1392F28798EE}"/>
            </c:ext>
          </c:extLst>
        </c:ser>
        <c:dLbls>
          <c:showLegendKey val="0"/>
          <c:showVal val="0"/>
          <c:showCatName val="0"/>
          <c:showSerName val="0"/>
          <c:showPercent val="0"/>
          <c:showBubbleSize val="0"/>
        </c:dLbls>
        <c:gapWidth val="219"/>
        <c:overlap val="-27"/>
        <c:axId val="1095419568"/>
        <c:axId val="1064895776"/>
      </c:barChart>
      <c:catAx>
        <c:axId val="10954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064895776"/>
        <c:crosses val="autoZero"/>
        <c:auto val="1"/>
        <c:lblAlgn val="ctr"/>
        <c:lblOffset val="100"/>
        <c:noMultiLvlLbl val="0"/>
      </c:catAx>
      <c:valAx>
        <c:axId val="1064895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095419568"/>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96832403858129"/>
          <c:y val="0.13803084223013051"/>
          <c:w val="0.86999368758775375"/>
          <c:h val="0.33833683600937781"/>
        </c:manualLayout>
      </c:layout>
      <c:barChart>
        <c:barDir val="col"/>
        <c:grouping val="clustered"/>
        <c:varyColors val="0"/>
        <c:dLbls>
          <c:showLegendKey val="0"/>
          <c:showVal val="0"/>
          <c:showCatName val="0"/>
          <c:showSerName val="0"/>
          <c:showPercent val="0"/>
          <c:showBubbleSize val="0"/>
        </c:dLbls>
        <c:gapWidth val="219"/>
        <c:overlap val="-27"/>
        <c:axId val="2112022976"/>
        <c:axId val="2112024608"/>
      </c:barChart>
      <c:catAx>
        <c:axId val="211202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112024608"/>
        <c:crosses val="autoZero"/>
        <c:auto val="1"/>
        <c:lblAlgn val="ctr"/>
        <c:lblOffset val="100"/>
        <c:noMultiLvlLbl val="0"/>
      </c:catAx>
      <c:valAx>
        <c:axId val="2112024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112022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1E1E-B7F6-0349-A7B1-B4DCFC84582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5A921B2-3D84-844C-A48D-202829E01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FBAEB3E-C5A8-BB44-9DDD-9E6123F1D544}"/>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5" name="Footer Placeholder 4">
            <a:extLst>
              <a:ext uri="{FF2B5EF4-FFF2-40B4-BE49-F238E27FC236}">
                <a16:creationId xmlns:a16="http://schemas.microsoft.com/office/drawing/2014/main" id="{2007D440-D37D-D442-B24B-6513117FC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28A7A-09E7-A74B-A3D7-B8755460B1C1}"/>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3217011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8FCAB-AF08-D04C-A0DC-545CA985380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C6B877D-92E3-EC4E-86F0-472702EF616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D42147-2FB3-EA4C-B5CA-41F7ECAC8A87}"/>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5" name="Footer Placeholder 4">
            <a:extLst>
              <a:ext uri="{FF2B5EF4-FFF2-40B4-BE49-F238E27FC236}">
                <a16:creationId xmlns:a16="http://schemas.microsoft.com/office/drawing/2014/main" id="{D1152D1A-3869-DA4A-85C9-119C31AF6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4E02C-EAEA-A74C-AC53-AB5B92F2D3CE}"/>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95324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954D0D-ACD2-6141-BD49-6D9F049430F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281A3D-57CD-2643-9E3A-C9834AD578C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C7D48C-DD86-B44A-B80B-2E6135197C79}"/>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5" name="Footer Placeholder 4">
            <a:extLst>
              <a:ext uri="{FF2B5EF4-FFF2-40B4-BE49-F238E27FC236}">
                <a16:creationId xmlns:a16="http://schemas.microsoft.com/office/drawing/2014/main" id="{BF1042EC-53C5-6245-B230-BAD900172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0542E-9CBF-FF41-9D78-53AD766EEB36}"/>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2147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0CE5-867F-6D41-B5AC-85C9175D4A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240EA7-7E92-0A4A-9254-CC880933F1F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5D2F02-E39A-FE49-9396-96090ACCC60E}"/>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5" name="Footer Placeholder 4">
            <a:extLst>
              <a:ext uri="{FF2B5EF4-FFF2-40B4-BE49-F238E27FC236}">
                <a16:creationId xmlns:a16="http://schemas.microsoft.com/office/drawing/2014/main" id="{186881F2-9265-5D43-9E1B-1D75FCF63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F0CEF-1BB6-8844-8EFC-9F712CE4C7D2}"/>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421694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1E92-DD21-7042-B161-B4C406C3537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7CE6FB3-32B1-D54C-AB7E-BF2C7F8C48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AF3C5D-9A47-0F43-BE1B-914CD1E4382C}"/>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5" name="Footer Placeholder 4">
            <a:extLst>
              <a:ext uri="{FF2B5EF4-FFF2-40B4-BE49-F238E27FC236}">
                <a16:creationId xmlns:a16="http://schemas.microsoft.com/office/drawing/2014/main" id="{67358454-0A68-8440-942D-7E6B57843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9B145-7B5F-9F4E-A18D-27AE74A2AE10}"/>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378178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3ABC-4ACE-8049-8CC7-829C4401CD9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8D6DB46-4DD4-814C-8717-81B93687D40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78ED408-8489-FE49-8364-1C7872DEF59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3D0B11C-ECEF-1D40-A701-3AE08177697B}"/>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6" name="Footer Placeholder 5">
            <a:extLst>
              <a:ext uri="{FF2B5EF4-FFF2-40B4-BE49-F238E27FC236}">
                <a16:creationId xmlns:a16="http://schemas.microsoft.com/office/drawing/2014/main" id="{22A3D115-0631-3B49-898E-EE0C82A515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C4926-8097-6848-93F7-DF1C1449AAFD}"/>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2002076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5CD3-EE42-8342-A81F-581E4D8F57A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03A4BDC-D199-8348-86BC-32DB237DD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8E570B2-1C0D-E34F-9260-08C2E17E8F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54F13C3-10A4-0649-AEE1-12AC010C98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B35075D-AF60-EF4F-ACA0-1ED48673596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B8ECD79-861A-3840-8D6B-A45ECD6131D9}"/>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8" name="Footer Placeholder 7">
            <a:extLst>
              <a:ext uri="{FF2B5EF4-FFF2-40B4-BE49-F238E27FC236}">
                <a16:creationId xmlns:a16="http://schemas.microsoft.com/office/drawing/2014/main" id="{EBE58C27-56F5-1A40-ACBE-04C227A2D1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AFC289-0267-6D45-8BBE-32DB091AD8F4}"/>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673316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35F7-2F60-DA46-94C7-AB94DD596ED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0A75771-7B4E-4647-853B-F3052F6F2BC2}"/>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4" name="Footer Placeholder 3">
            <a:extLst>
              <a:ext uri="{FF2B5EF4-FFF2-40B4-BE49-F238E27FC236}">
                <a16:creationId xmlns:a16="http://schemas.microsoft.com/office/drawing/2014/main" id="{C70574D8-54DA-704C-A78C-EFA15DD0C7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DCE037-3013-814F-B47F-13F69B3546FF}"/>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80808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E3390-CD75-064F-9530-5583119421A2}"/>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3" name="Footer Placeholder 2">
            <a:extLst>
              <a:ext uri="{FF2B5EF4-FFF2-40B4-BE49-F238E27FC236}">
                <a16:creationId xmlns:a16="http://schemas.microsoft.com/office/drawing/2014/main" id="{5B234D14-DE9B-1A4C-AAAA-498D72C9CF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969A50-E9A3-0444-B295-961C77F70F6E}"/>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184177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45D26-6F0E-9A44-B9F6-E1044D6E07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BC424BA-0B95-F544-B77E-BD069532D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0C6AA37-AE64-2341-86A8-54C55ACEF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1769BA1-672A-0545-92CE-5C7416E02938}"/>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6" name="Footer Placeholder 5">
            <a:extLst>
              <a:ext uri="{FF2B5EF4-FFF2-40B4-BE49-F238E27FC236}">
                <a16:creationId xmlns:a16="http://schemas.microsoft.com/office/drawing/2014/main" id="{5BACCAF5-02DB-1849-8139-D374549C1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012E2-BC4E-C94B-9F7A-37EB895A0464}"/>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236026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1B3E-1B4E-7F49-B7FC-C21A8FFD37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2B75FB4-C4DE-6748-9564-C70F371CB3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16FB7-E0A1-F148-8397-DF1F2CA68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A71E79-1E80-3646-9789-9C9F48086BDF}"/>
              </a:ext>
            </a:extLst>
          </p:cNvPr>
          <p:cNvSpPr>
            <a:spLocks noGrp="1"/>
          </p:cNvSpPr>
          <p:nvPr>
            <p:ph type="dt" sz="half" idx="10"/>
          </p:nvPr>
        </p:nvSpPr>
        <p:spPr/>
        <p:txBody>
          <a:bodyPr/>
          <a:lstStyle/>
          <a:p>
            <a:fld id="{D87CD07F-B379-3045-8371-32A232302D69}" type="datetimeFigureOut">
              <a:rPr lang="en-US" smtClean="0"/>
              <a:t>5/12/2022</a:t>
            </a:fld>
            <a:endParaRPr lang="en-US"/>
          </a:p>
        </p:txBody>
      </p:sp>
      <p:sp>
        <p:nvSpPr>
          <p:cNvPr id="6" name="Footer Placeholder 5">
            <a:extLst>
              <a:ext uri="{FF2B5EF4-FFF2-40B4-BE49-F238E27FC236}">
                <a16:creationId xmlns:a16="http://schemas.microsoft.com/office/drawing/2014/main" id="{50842B26-8D7B-6E44-84BF-1DF8AB5E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5098A2-6A4B-474B-8543-9F7B992B60C4}"/>
              </a:ext>
            </a:extLst>
          </p:cNvPr>
          <p:cNvSpPr>
            <a:spLocks noGrp="1"/>
          </p:cNvSpPr>
          <p:nvPr>
            <p:ph type="sldNum" sz="quarter" idx="12"/>
          </p:nvPr>
        </p:nvSpPr>
        <p:spPr/>
        <p:txBody>
          <a:bodyPr/>
          <a:lstStyle/>
          <a:p>
            <a:fld id="{64009D43-F25D-F247-9A8E-3E3B4AC416FA}" type="slidenum">
              <a:rPr lang="en-US" smtClean="0"/>
              <a:t>‹#›</a:t>
            </a:fld>
            <a:endParaRPr lang="en-US"/>
          </a:p>
        </p:txBody>
      </p:sp>
    </p:spTree>
    <p:extLst>
      <p:ext uri="{BB962C8B-B14F-4D97-AF65-F5344CB8AC3E}">
        <p14:creationId xmlns:p14="http://schemas.microsoft.com/office/powerpoint/2010/main" val="37337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4DD152-362E-7442-BCE4-B260EBB983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C701CD-2588-9640-9707-C564BD8089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EF005E-C28F-3940-B57D-788C9AEFE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CD07F-B379-3045-8371-32A232302D69}" type="datetimeFigureOut">
              <a:rPr lang="en-US" smtClean="0"/>
              <a:t>5/12/2022</a:t>
            </a:fld>
            <a:endParaRPr lang="en-US"/>
          </a:p>
        </p:txBody>
      </p:sp>
      <p:sp>
        <p:nvSpPr>
          <p:cNvPr id="5" name="Footer Placeholder 4">
            <a:extLst>
              <a:ext uri="{FF2B5EF4-FFF2-40B4-BE49-F238E27FC236}">
                <a16:creationId xmlns:a16="http://schemas.microsoft.com/office/drawing/2014/main" id="{98B82080-3260-0B43-A83F-3D62A83A1E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DDCC4C-7CC4-2B4A-A23B-2E74D5CC5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09D43-F25D-F247-9A8E-3E3B4AC416FA}" type="slidenum">
              <a:rPr lang="en-US" smtClean="0"/>
              <a:t>‹#›</a:t>
            </a:fld>
            <a:endParaRPr lang="en-US"/>
          </a:p>
        </p:txBody>
      </p:sp>
    </p:spTree>
    <p:extLst>
      <p:ext uri="{BB962C8B-B14F-4D97-AF65-F5344CB8AC3E}">
        <p14:creationId xmlns:p14="http://schemas.microsoft.com/office/powerpoint/2010/main" val="352080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Laura@wiganarmedforceshq.org.u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7273" y="2212079"/>
            <a:ext cx="5213828" cy="1749301"/>
          </a:xfrm>
        </p:spPr>
        <p:txBody>
          <a:bodyPr>
            <a:normAutofit fontScale="90000"/>
          </a:bodyPr>
          <a:lstStyle/>
          <a:p>
            <a:br>
              <a:rPr lang="en-US" dirty="0"/>
            </a:br>
            <a:br>
              <a:rPr lang="en-US" dirty="0"/>
            </a:br>
            <a:br>
              <a:rPr lang="en-US" dirty="0"/>
            </a:br>
            <a:br>
              <a:rPr lang="en-US" dirty="0"/>
            </a:br>
            <a:endParaRPr lang="en-US" b="1" dirty="0"/>
          </a:p>
        </p:txBody>
      </p:sp>
      <p:pic>
        <p:nvPicPr>
          <p:cNvPr id="6" name="Picture 5"/>
          <p:cNvPicPr>
            <a:picLocks noChangeAspect="1"/>
          </p:cNvPicPr>
          <p:nvPr/>
        </p:nvPicPr>
        <p:blipFill>
          <a:blip r:embed="rId2"/>
          <a:stretch>
            <a:fillRect/>
          </a:stretch>
        </p:blipFill>
        <p:spPr>
          <a:xfrm>
            <a:off x="1704761" y="5030886"/>
            <a:ext cx="2798847" cy="126534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183" y="93785"/>
            <a:ext cx="5769817" cy="6682154"/>
          </a:xfrm>
          <a:prstGeom prst="rect">
            <a:avLst/>
          </a:prstGeom>
          <a:ln w="127000" cap="sq">
            <a:solidFill>
              <a:schemeClr val="accent1"/>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74DF7DB8-82C9-294B-A89A-498FD559A044}"/>
              </a:ext>
            </a:extLst>
          </p:cNvPr>
          <p:cNvSpPr txBox="1"/>
          <p:nvPr/>
        </p:nvSpPr>
        <p:spPr>
          <a:xfrm>
            <a:off x="185739" y="2817720"/>
            <a:ext cx="5910262" cy="2308324"/>
          </a:xfrm>
          <a:prstGeom prst="rect">
            <a:avLst/>
          </a:prstGeom>
          <a:noFill/>
        </p:spPr>
        <p:txBody>
          <a:bodyPr wrap="square" rtlCol="0">
            <a:spAutoFit/>
          </a:bodyPr>
          <a:lstStyle/>
          <a:p>
            <a:pPr algn="ctr"/>
            <a:r>
              <a:rPr lang="en-US" sz="4000" b="1" dirty="0"/>
              <a:t>Local Authority </a:t>
            </a:r>
          </a:p>
          <a:p>
            <a:pPr algn="ctr"/>
            <a:r>
              <a:rPr lang="en-US" sz="4000" b="1" dirty="0"/>
              <a:t>Engagement–</a:t>
            </a:r>
            <a:r>
              <a:rPr lang="en-US" sz="2400" b="1" dirty="0">
                <a:hlinkClick r:id="rId4"/>
              </a:rPr>
              <a:t>Laura@wiganarmedforceshq.org</a:t>
            </a:r>
            <a:r>
              <a:rPr lang="en-US" sz="4000" b="1" dirty="0">
                <a:hlinkClick r:id="rId4"/>
              </a:rPr>
              <a:t>.</a:t>
            </a:r>
            <a:r>
              <a:rPr lang="en-US" sz="2400" b="1" dirty="0">
                <a:hlinkClick r:id="rId4"/>
              </a:rPr>
              <a:t>uk</a:t>
            </a:r>
            <a:endParaRPr lang="en-US" sz="2400" b="1" dirty="0"/>
          </a:p>
          <a:p>
            <a:pPr algn="ctr"/>
            <a:r>
              <a:rPr lang="en-US" sz="2400" b="1" dirty="0"/>
              <a:t>01942 821 293</a:t>
            </a:r>
          </a:p>
        </p:txBody>
      </p:sp>
      <p:pic>
        <p:nvPicPr>
          <p:cNvPr id="5" name="Picture 4">
            <a:extLst>
              <a:ext uri="{FF2B5EF4-FFF2-40B4-BE49-F238E27FC236}">
                <a16:creationId xmlns:a16="http://schemas.microsoft.com/office/drawing/2014/main" id="{CB60F48A-37EF-9948-A1E0-3EC4D9577832}"/>
              </a:ext>
            </a:extLst>
          </p:cNvPr>
          <p:cNvPicPr>
            <a:picLocks noChangeAspect="1"/>
          </p:cNvPicPr>
          <p:nvPr/>
        </p:nvPicPr>
        <p:blipFill>
          <a:blip r:embed="rId5"/>
          <a:stretch>
            <a:fillRect/>
          </a:stretch>
        </p:blipFill>
        <p:spPr>
          <a:xfrm>
            <a:off x="581957" y="401364"/>
            <a:ext cx="5044457" cy="2255169"/>
          </a:xfrm>
          <a:prstGeom prst="rect">
            <a:avLst/>
          </a:prstGeom>
        </p:spPr>
      </p:pic>
    </p:spTree>
    <p:extLst>
      <p:ext uri="{BB962C8B-B14F-4D97-AF65-F5344CB8AC3E}">
        <p14:creationId xmlns:p14="http://schemas.microsoft.com/office/powerpoint/2010/main" val="22762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0CA94F-F49B-834C-9C16-0E0650502768}"/>
              </a:ext>
            </a:extLst>
          </p:cNvPr>
          <p:cNvSpPr>
            <a:spLocks noGrp="1"/>
          </p:cNvSpPr>
          <p:nvPr>
            <p:ph type="title"/>
          </p:nvPr>
        </p:nvSpPr>
        <p:spPr>
          <a:xfrm>
            <a:off x="838200" y="365125"/>
            <a:ext cx="10515600" cy="1043595"/>
          </a:xfrm>
        </p:spPr>
        <p:txBody>
          <a:bodyPr>
            <a:normAutofit/>
          </a:bodyPr>
          <a:lstStyle/>
          <a:p>
            <a:r>
              <a:rPr lang="en-US" sz="3600" dirty="0"/>
              <a:t>A few more facts &amp; figures…</a:t>
            </a:r>
          </a:p>
        </p:txBody>
      </p:sp>
      <p:sp>
        <p:nvSpPr>
          <p:cNvPr id="5" name="TextBox 4">
            <a:extLst>
              <a:ext uri="{FF2B5EF4-FFF2-40B4-BE49-F238E27FC236}">
                <a16:creationId xmlns:a16="http://schemas.microsoft.com/office/drawing/2014/main" id="{339CAAEB-34BF-4747-B6A8-4830D994BC60}"/>
              </a:ext>
            </a:extLst>
          </p:cNvPr>
          <p:cNvSpPr txBox="1"/>
          <p:nvPr/>
        </p:nvSpPr>
        <p:spPr>
          <a:xfrm>
            <a:off x="642938" y="1600200"/>
            <a:ext cx="10710861" cy="4708981"/>
          </a:xfrm>
          <a:prstGeom prst="rect">
            <a:avLst/>
          </a:prstGeom>
          <a:noFill/>
        </p:spPr>
        <p:txBody>
          <a:bodyPr wrap="square">
            <a:spAutoFit/>
          </a:bodyPr>
          <a:lstStyle/>
          <a:p>
            <a:pPr marL="171450" indent="-171450" algn="l">
              <a:buFont typeface="Arial" panose="020B0604020202020204" pitchFamily="34" charset="0"/>
              <a:buChar char="•"/>
            </a:pPr>
            <a:r>
              <a:rPr lang="en-GB" b="1" i="0" u="none" strike="noStrike" dirty="0">
                <a:solidFill>
                  <a:srgbClr val="000000"/>
                </a:solidFill>
                <a:effectLst/>
                <a:latin typeface="Helvetica" pitchFamily="2" charset="0"/>
              </a:rPr>
              <a:t>55% </a:t>
            </a:r>
            <a:r>
              <a:rPr lang="en-GB" b="0" i="0" u="none" strike="noStrike" dirty="0">
                <a:solidFill>
                  <a:srgbClr val="000000"/>
                </a:solidFill>
                <a:effectLst/>
                <a:latin typeface="Helvetica" pitchFamily="2" charset="0"/>
              </a:rPr>
              <a:t>of all clients accessed a structured intervention for housing support. </a:t>
            </a:r>
            <a:r>
              <a:rPr lang="en-GB" b="1" i="0" u="none" strike="noStrike" dirty="0">
                <a:solidFill>
                  <a:srgbClr val="000000"/>
                </a:solidFill>
                <a:effectLst/>
                <a:latin typeface="Helvetica" pitchFamily="2" charset="0"/>
              </a:rPr>
              <a:t>60% </a:t>
            </a:r>
            <a:r>
              <a:rPr lang="en-GB" b="0" i="0" u="none" strike="noStrike" dirty="0">
                <a:solidFill>
                  <a:srgbClr val="000000"/>
                </a:solidFill>
                <a:effectLst/>
                <a:latin typeface="Helvetica" pitchFamily="2" charset="0"/>
              </a:rPr>
              <a:t>have been supported to move into council/private rented property </a:t>
            </a:r>
            <a:r>
              <a:rPr lang="en-GB" b="1" i="0" u="none" strike="noStrike" dirty="0">
                <a:solidFill>
                  <a:srgbClr val="000000"/>
                </a:solidFill>
                <a:effectLst/>
                <a:latin typeface="Helvetica" pitchFamily="2" charset="0"/>
              </a:rPr>
              <a:t>20% </a:t>
            </a:r>
            <a:r>
              <a:rPr lang="en-GB" b="0" i="0" u="none" strike="noStrike" dirty="0">
                <a:solidFill>
                  <a:srgbClr val="000000"/>
                </a:solidFill>
                <a:effectLst/>
                <a:latin typeface="Helvetica" pitchFamily="2" charset="0"/>
              </a:rPr>
              <a:t>were homeless. </a:t>
            </a:r>
            <a:r>
              <a:rPr lang="en-GB" b="1" i="0" u="none" strike="noStrike" dirty="0">
                <a:solidFill>
                  <a:srgbClr val="000000"/>
                </a:solidFill>
                <a:effectLst/>
                <a:latin typeface="Helvetica" pitchFamily="2" charset="0"/>
              </a:rPr>
              <a:t>20% </a:t>
            </a:r>
            <a:r>
              <a:rPr lang="en-GB" b="0" i="0" u="none" strike="noStrike" dirty="0">
                <a:solidFill>
                  <a:srgbClr val="000000"/>
                </a:solidFill>
                <a:effectLst/>
                <a:latin typeface="Helvetica" pitchFamily="2" charset="0"/>
              </a:rPr>
              <a:t>in our properties.</a:t>
            </a:r>
          </a:p>
          <a:p>
            <a:pPr algn="l"/>
            <a:endParaRPr lang="en-GB" b="0" i="0" u="none" strike="noStrike" dirty="0">
              <a:solidFill>
                <a:srgbClr val="000000"/>
              </a:solidFill>
              <a:effectLst/>
              <a:latin typeface="Helvetica" pitchFamily="2" charset="0"/>
            </a:endParaRPr>
          </a:p>
          <a:p>
            <a:pPr marL="171450" indent="-171450" algn="l">
              <a:buFont typeface="Arial" panose="020B0604020202020204" pitchFamily="34" charset="0"/>
              <a:buChar char="•"/>
            </a:pPr>
            <a:r>
              <a:rPr lang="en-GB" b="1" i="0" u="none" strike="noStrike" dirty="0">
                <a:solidFill>
                  <a:srgbClr val="000000"/>
                </a:solidFill>
                <a:effectLst/>
                <a:latin typeface="Helvetica" pitchFamily="2" charset="0"/>
              </a:rPr>
              <a:t>25% </a:t>
            </a:r>
            <a:r>
              <a:rPr lang="en-GB" b="0" i="0" u="none" strike="noStrike" dirty="0">
                <a:solidFill>
                  <a:srgbClr val="000000"/>
                </a:solidFill>
                <a:effectLst/>
                <a:latin typeface="Helvetica" pitchFamily="2" charset="0"/>
              </a:rPr>
              <a:t>of clients accessing a structured intervention are using substances harmfully and are not engaged in the commissioned drug &amp; alcohol service offer due to stigma, predominantly alcohol and misuse/overuse of prescription (legal or illicit) drugs to self medicate.</a:t>
            </a:r>
          </a:p>
          <a:p>
            <a:pPr algn="l"/>
            <a:endParaRPr lang="en-GB" dirty="0">
              <a:solidFill>
                <a:srgbClr val="000000"/>
              </a:solidFill>
              <a:latin typeface="Helvetica" pitchFamily="2" charset="0"/>
            </a:endParaRPr>
          </a:p>
          <a:p>
            <a:pPr marL="171450" indent="-171450" algn="l">
              <a:buFont typeface="Arial" panose="020B0604020202020204" pitchFamily="34" charset="0"/>
              <a:buChar char="•"/>
            </a:pPr>
            <a:r>
              <a:rPr lang="en-GB" b="0" i="0" u="none" strike="noStrike" dirty="0">
                <a:solidFill>
                  <a:srgbClr val="000000"/>
                </a:solidFill>
                <a:effectLst/>
                <a:latin typeface="Helvetica" pitchFamily="2" charset="0"/>
              </a:rPr>
              <a:t>Severe Loneliness is a huge issue in the Armed Forces Community not just in our elderly cohort. The HQs breakfast clubs, host of diversionary activities, peer led support and mutual aid groups bring communities together. We regularly see over 200 people per week and </a:t>
            </a:r>
            <a:r>
              <a:rPr lang="en-GB" b="1" i="0" u="none" strike="noStrike" dirty="0">
                <a:solidFill>
                  <a:srgbClr val="000000"/>
                </a:solidFill>
                <a:effectLst/>
                <a:latin typeface="Helvetica" pitchFamily="2" charset="0"/>
              </a:rPr>
              <a:t>59</a:t>
            </a:r>
            <a:r>
              <a:rPr lang="en-GB" b="0" i="0" u="none" strike="noStrike" dirty="0">
                <a:solidFill>
                  <a:srgbClr val="000000"/>
                </a:solidFill>
                <a:effectLst/>
                <a:latin typeface="Helvetica" pitchFamily="2" charset="0"/>
              </a:rPr>
              <a:t> of our members state the HQ is their only source of social interaction.</a:t>
            </a:r>
          </a:p>
          <a:p>
            <a:pPr algn="l"/>
            <a:br>
              <a:rPr lang="en-GB" sz="1200" b="0" i="0" u="none" strike="noStrike" dirty="0">
                <a:solidFill>
                  <a:srgbClr val="000000"/>
                </a:solidFill>
                <a:effectLst/>
                <a:latin typeface="Helvetica" pitchFamily="2" charset="0"/>
              </a:rPr>
            </a:br>
            <a:r>
              <a:rPr lang="en-GB" b="1" i="1" u="none" strike="noStrike" dirty="0">
                <a:solidFill>
                  <a:srgbClr val="000000"/>
                </a:solidFill>
                <a:effectLst/>
                <a:latin typeface="ArialMT"/>
              </a:rPr>
              <a:t>Severe Loneliness: £9,900 </a:t>
            </a:r>
          </a:p>
          <a:p>
            <a:pPr algn="l"/>
            <a:r>
              <a:rPr lang="en-GB" b="1" i="1" dirty="0">
                <a:solidFill>
                  <a:srgbClr val="000000"/>
                </a:solidFill>
                <a:latin typeface="ArialMT"/>
              </a:rPr>
              <a:t>We have saved </a:t>
            </a:r>
            <a:r>
              <a:rPr lang="en-GB" b="1" i="1" u="none" strike="noStrike" dirty="0">
                <a:solidFill>
                  <a:srgbClr val="000000"/>
                </a:solidFill>
                <a:effectLst/>
                <a:latin typeface="ArialMT"/>
              </a:rPr>
              <a:t>£584,100 (Analysis - Department of Digital, Culture, Media &amp; Sports June 17th 2020)</a:t>
            </a:r>
            <a:endParaRPr lang="en-GB" b="1" i="1" u="none" strike="noStrike" dirty="0">
              <a:solidFill>
                <a:srgbClr val="000000"/>
              </a:solidFill>
              <a:effectLst/>
              <a:latin typeface="Helvetica" pitchFamily="2" charset="0"/>
            </a:endParaRPr>
          </a:p>
          <a:p>
            <a:br>
              <a:rPr lang="en-GB" dirty="0"/>
            </a:br>
            <a:endParaRPr lang="en-US" dirty="0"/>
          </a:p>
        </p:txBody>
      </p:sp>
      <p:pic>
        <p:nvPicPr>
          <p:cNvPr id="8" name="Picture 7">
            <a:extLst>
              <a:ext uri="{FF2B5EF4-FFF2-40B4-BE49-F238E27FC236}">
                <a16:creationId xmlns:a16="http://schemas.microsoft.com/office/drawing/2014/main" id="{3331CC2A-E41B-C74C-A43F-6CC8A95E7B04}"/>
              </a:ext>
            </a:extLst>
          </p:cNvPr>
          <p:cNvPicPr>
            <a:picLocks noChangeAspect="1"/>
          </p:cNvPicPr>
          <p:nvPr/>
        </p:nvPicPr>
        <p:blipFill>
          <a:blip r:embed="rId2"/>
          <a:stretch>
            <a:fillRect/>
          </a:stretch>
        </p:blipFill>
        <p:spPr>
          <a:xfrm>
            <a:off x="8865220" y="296179"/>
            <a:ext cx="2488579" cy="1112541"/>
          </a:xfrm>
          <a:prstGeom prst="rect">
            <a:avLst/>
          </a:prstGeom>
        </p:spPr>
      </p:pic>
    </p:spTree>
    <p:extLst>
      <p:ext uri="{BB962C8B-B14F-4D97-AF65-F5344CB8AC3E}">
        <p14:creationId xmlns:p14="http://schemas.microsoft.com/office/powerpoint/2010/main" val="3653870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0CA94F-F49B-834C-9C16-0E0650502768}"/>
              </a:ext>
            </a:extLst>
          </p:cNvPr>
          <p:cNvSpPr>
            <a:spLocks noGrp="1"/>
          </p:cNvSpPr>
          <p:nvPr>
            <p:ph type="title"/>
          </p:nvPr>
        </p:nvSpPr>
        <p:spPr>
          <a:xfrm>
            <a:off x="838200" y="365125"/>
            <a:ext cx="10515600" cy="1043595"/>
          </a:xfrm>
        </p:spPr>
        <p:txBody>
          <a:bodyPr>
            <a:normAutofit/>
          </a:bodyPr>
          <a:lstStyle/>
          <a:p>
            <a:r>
              <a:rPr lang="en-US" sz="3600" dirty="0"/>
              <a:t>So what…….</a:t>
            </a:r>
          </a:p>
        </p:txBody>
      </p:sp>
      <p:sp>
        <p:nvSpPr>
          <p:cNvPr id="5" name="TextBox 4">
            <a:extLst>
              <a:ext uri="{FF2B5EF4-FFF2-40B4-BE49-F238E27FC236}">
                <a16:creationId xmlns:a16="http://schemas.microsoft.com/office/drawing/2014/main" id="{339CAAEB-34BF-4747-B6A8-4830D994BC60}"/>
              </a:ext>
            </a:extLst>
          </p:cNvPr>
          <p:cNvSpPr txBox="1"/>
          <p:nvPr/>
        </p:nvSpPr>
        <p:spPr>
          <a:xfrm>
            <a:off x="642938" y="1600200"/>
            <a:ext cx="10710861" cy="3970318"/>
          </a:xfrm>
          <a:prstGeom prst="rect">
            <a:avLst/>
          </a:prstGeom>
          <a:noFill/>
        </p:spPr>
        <p:txBody>
          <a:bodyPr wrap="square">
            <a:spAutoFit/>
          </a:bodyPr>
          <a:lstStyle/>
          <a:p>
            <a:pPr marL="285750" indent="-285750">
              <a:buFont typeface="Arial" panose="020B0604020202020204" pitchFamily="34" charset="0"/>
              <a:buChar char="•"/>
            </a:pPr>
            <a:r>
              <a:rPr lang="en-GB" sz="2400" dirty="0"/>
              <a:t>April 2021 -  TSS Grant ended and the LA wanted to retain the Gold Standard Service that cost 240k for 50k contribution</a:t>
            </a:r>
          </a:p>
          <a:p>
            <a:r>
              <a:rPr lang="en-GB" sz="2400" dirty="0"/>
              <a:t> </a:t>
            </a:r>
          </a:p>
          <a:p>
            <a:pPr algn="ctr"/>
            <a:r>
              <a:rPr lang="en-GB" sz="4800" dirty="0"/>
              <a:t>What!!!!!!!!!</a:t>
            </a:r>
          </a:p>
          <a:p>
            <a:endParaRPr lang="en-GB" sz="2400" dirty="0"/>
          </a:p>
          <a:p>
            <a:pPr marL="285750" indent="-285750">
              <a:buFont typeface="Arial" panose="020B0604020202020204" pitchFamily="34" charset="0"/>
              <a:buChar char="•"/>
            </a:pPr>
            <a:r>
              <a:rPr lang="en-GB" sz="2400" dirty="0"/>
              <a:t>What's THE DEAL? </a:t>
            </a:r>
          </a:p>
          <a:p>
            <a:pPr marL="285750" indent="-285750">
              <a:buFont typeface="Arial" panose="020B0604020202020204" pitchFamily="34" charset="0"/>
              <a:buChar char="•"/>
            </a:pPr>
            <a:r>
              <a:rPr lang="en-GB" sz="2400" dirty="0"/>
              <a:t>How can the LA support our organisation to turn a surplus and become sustainable?</a:t>
            </a:r>
          </a:p>
          <a:p>
            <a:br>
              <a:rPr lang="en-GB" dirty="0"/>
            </a:br>
            <a:endParaRPr lang="en-US" dirty="0"/>
          </a:p>
        </p:txBody>
      </p:sp>
      <p:pic>
        <p:nvPicPr>
          <p:cNvPr id="8" name="Picture 7">
            <a:extLst>
              <a:ext uri="{FF2B5EF4-FFF2-40B4-BE49-F238E27FC236}">
                <a16:creationId xmlns:a16="http://schemas.microsoft.com/office/drawing/2014/main" id="{3331CC2A-E41B-C74C-A43F-6CC8A95E7B04}"/>
              </a:ext>
            </a:extLst>
          </p:cNvPr>
          <p:cNvPicPr>
            <a:picLocks noChangeAspect="1"/>
          </p:cNvPicPr>
          <p:nvPr/>
        </p:nvPicPr>
        <p:blipFill>
          <a:blip r:embed="rId2"/>
          <a:stretch>
            <a:fillRect/>
          </a:stretch>
        </p:blipFill>
        <p:spPr>
          <a:xfrm>
            <a:off x="8865220" y="296179"/>
            <a:ext cx="2488579" cy="1112541"/>
          </a:xfrm>
          <a:prstGeom prst="rect">
            <a:avLst/>
          </a:prstGeom>
        </p:spPr>
      </p:pic>
    </p:spTree>
    <p:extLst>
      <p:ext uri="{BB962C8B-B14F-4D97-AF65-F5344CB8AC3E}">
        <p14:creationId xmlns:p14="http://schemas.microsoft.com/office/powerpoint/2010/main" val="85097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next to a van&#10;&#10;Description automatically generated with medium confidence">
            <a:extLst>
              <a:ext uri="{FF2B5EF4-FFF2-40B4-BE49-F238E27FC236}">
                <a16:creationId xmlns:a16="http://schemas.microsoft.com/office/drawing/2014/main" id="{A6DD94DC-91E3-6943-8A78-EFA05E30E4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22" b="4345"/>
          <a:stretch/>
        </p:blipFill>
        <p:spPr>
          <a:xfrm>
            <a:off x="20" y="10"/>
            <a:ext cx="12191980" cy="6857990"/>
          </a:xfrm>
          <a:prstGeom prst="rect">
            <a:avLst/>
          </a:prstGeom>
        </p:spPr>
      </p:pic>
      <p:sp>
        <p:nvSpPr>
          <p:cNvPr id="18"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C26E8CB-DDCF-214B-8749-D63E0E518A2C}"/>
              </a:ext>
            </a:extLst>
          </p:cNvPr>
          <p:cNvSpPr>
            <a:spLocks noGrp="1"/>
          </p:cNvSpPr>
          <p:nvPr>
            <p:ph type="title"/>
          </p:nvPr>
        </p:nvSpPr>
        <p:spPr>
          <a:xfrm>
            <a:off x="523875" y="5317240"/>
            <a:ext cx="11210925" cy="744836"/>
          </a:xfrm>
        </p:spPr>
        <p:txBody>
          <a:bodyPr>
            <a:normAutofit/>
          </a:bodyPr>
          <a:lstStyle/>
          <a:p>
            <a:pPr algn="ctr"/>
            <a:r>
              <a:rPr lang="en-US" sz="3600" dirty="0">
                <a:solidFill>
                  <a:schemeClr val="tx1">
                    <a:lumMod val="85000"/>
                    <a:lumOff val="15000"/>
                  </a:schemeClr>
                </a:solidFill>
              </a:rPr>
              <a:t>Veterans Maintenance Service</a:t>
            </a:r>
          </a:p>
        </p:txBody>
      </p:sp>
      <p:cxnSp>
        <p:nvCxnSpPr>
          <p:cNvPr id="19"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25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A7128839-4DBA-E747-AEE3-9C6BBDFA9876}"/>
              </a:ext>
            </a:extLst>
          </p:cNvPr>
          <p:cNvPicPr>
            <a:picLocks noChangeAspect="1"/>
          </p:cNvPicPr>
          <p:nvPr/>
        </p:nvPicPr>
        <p:blipFill rotWithShape="1">
          <a:blip r:embed="rId2"/>
          <a:srcRect t="22638" b="236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085176-8285-8D4C-9ECB-D14186F836E1}"/>
              </a:ext>
            </a:extLst>
          </p:cNvPr>
          <p:cNvSpPr>
            <a:spLocks noGrp="1"/>
          </p:cNvSpPr>
          <p:nvPr>
            <p:ph type="title"/>
          </p:nvPr>
        </p:nvSpPr>
        <p:spPr>
          <a:xfrm>
            <a:off x="523875" y="5317240"/>
            <a:ext cx="11210925" cy="744836"/>
          </a:xfrm>
        </p:spPr>
        <p:txBody>
          <a:bodyPr>
            <a:normAutofit/>
          </a:bodyPr>
          <a:lstStyle/>
          <a:p>
            <a:pPr algn="ctr"/>
            <a:r>
              <a:rPr lang="en-US" sz="3600" dirty="0">
                <a:solidFill>
                  <a:schemeClr val="tx1">
                    <a:lumMod val="85000"/>
                    <a:lumOff val="15000"/>
                  </a:schemeClr>
                </a:solidFill>
              </a:rPr>
              <a:t>Room/Facility Hire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54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D18969DA-E869-40AF-94FC-E40F96D7D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A2DEF1-D08D-284A-8E85-7645ED276444}"/>
              </a:ext>
            </a:extLst>
          </p:cNvPr>
          <p:cNvSpPr>
            <a:spLocks noGrp="1"/>
          </p:cNvSpPr>
          <p:nvPr>
            <p:ph type="title"/>
          </p:nvPr>
        </p:nvSpPr>
        <p:spPr>
          <a:xfrm>
            <a:off x="425775" y="1472609"/>
            <a:ext cx="3770594" cy="2135692"/>
          </a:xfrm>
        </p:spPr>
        <p:txBody>
          <a:bodyPr vert="horz" lIns="91440" tIns="45720" rIns="91440" bIns="45720" rtlCol="0" anchor="b">
            <a:normAutofit/>
          </a:bodyPr>
          <a:lstStyle/>
          <a:p>
            <a:pPr algn="ctr"/>
            <a:r>
              <a:rPr lang="en-US" b="1" kern="1200" dirty="0">
                <a:solidFill>
                  <a:schemeClr val="tx1"/>
                </a:solidFill>
                <a:latin typeface="+mj-lt"/>
                <a:ea typeface="+mj-ea"/>
                <a:cs typeface="+mj-cs"/>
              </a:rPr>
              <a:t>Supported Housing</a:t>
            </a:r>
          </a:p>
        </p:txBody>
      </p:sp>
      <p:sp>
        <p:nvSpPr>
          <p:cNvPr id="137" name="Freeform: Shape 136">
            <a:extLst>
              <a:ext uri="{FF2B5EF4-FFF2-40B4-BE49-F238E27FC236}">
                <a16:creationId xmlns:a16="http://schemas.microsoft.com/office/drawing/2014/main" id="{0776B1EE-A7D1-46A3-81E9-19E58E41D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8" y="1"/>
            <a:ext cx="7602071" cy="484093"/>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descr="Sold property prices in Park Road, Wigan, WN6 7AA | The Move Market">
            <a:extLst>
              <a:ext uri="{FF2B5EF4-FFF2-40B4-BE49-F238E27FC236}">
                <a16:creationId xmlns:a16="http://schemas.microsoft.com/office/drawing/2014/main" id="{AA46DCB1-ABDE-1445-B8A9-CDDA0C3369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22143" y="813237"/>
            <a:ext cx="7144082" cy="5367928"/>
          </a:xfrm>
          <a:prstGeom prst="rect">
            <a:avLst/>
          </a:prstGeom>
          <a:noFill/>
          <a:extLst>
            <a:ext uri="{909E8E84-426E-40DD-AFC4-6F175D3DCCD1}">
              <a14:hiddenFill xmlns:a14="http://schemas.microsoft.com/office/drawing/2010/main">
                <a:solidFill>
                  <a:srgbClr val="FFFFFF"/>
                </a:solidFill>
              </a14:hiddenFill>
            </a:ext>
          </a:extLst>
        </p:spPr>
      </p:pic>
      <p:sp>
        <p:nvSpPr>
          <p:cNvPr id="139" name="Freeform: Shape 138">
            <a:extLst>
              <a:ext uri="{FF2B5EF4-FFF2-40B4-BE49-F238E27FC236}">
                <a16:creationId xmlns:a16="http://schemas.microsoft.com/office/drawing/2014/main" id="{A0A40C28-B748-4B4A-BF04-30E783CE7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04329"/>
            <a:ext cx="10680562" cy="1353672"/>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293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7F48E56-8774-B747-BB70-46B1EACE43CF}"/>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b="1" kern="1200" dirty="0">
                <a:solidFill>
                  <a:schemeClr val="tx1"/>
                </a:solidFill>
                <a:latin typeface="+mj-lt"/>
                <a:ea typeface="+mj-ea"/>
                <a:cs typeface="+mj-cs"/>
              </a:rPr>
              <a:t>Donations, Fundraising &amp; Corporate Events</a:t>
            </a:r>
          </a:p>
        </p:txBody>
      </p:sp>
      <p:pic>
        <p:nvPicPr>
          <p:cNvPr id="4" name="Picture 3" descr="A person in military uniform&#10;&#10;Description automatically generated with low confidence">
            <a:extLst>
              <a:ext uri="{FF2B5EF4-FFF2-40B4-BE49-F238E27FC236}">
                <a16:creationId xmlns:a16="http://schemas.microsoft.com/office/drawing/2014/main" id="{386CB209-6884-FD48-BC95-FAC17A732172}"/>
              </a:ext>
            </a:extLst>
          </p:cNvPr>
          <p:cNvPicPr>
            <a:picLocks noChangeAspect="1"/>
          </p:cNvPicPr>
          <p:nvPr/>
        </p:nvPicPr>
        <p:blipFill>
          <a:blip r:embed="rId2"/>
          <a:stretch>
            <a:fillRect/>
          </a:stretch>
        </p:blipFill>
        <p:spPr>
          <a:xfrm>
            <a:off x="6096000" y="110188"/>
            <a:ext cx="5322592" cy="6626079"/>
          </a:xfrm>
          <a:prstGeom prst="rect">
            <a:avLst/>
          </a:prstGeom>
        </p:spPr>
      </p:pic>
    </p:spTree>
    <p:extLst>
      <p:ext uri="{BB962C8B-B14F-4D97-AF65-F5344CB8AC3E}">
        <p14:creationId xmlns:p14="http://schemas.microsoft.com/office/powerpoint/2010/main" val="2606098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AF47F-4928-8B41-83ED-1B9347775CBB}"/>
              </a:ext>
            </a:extLst>
          </p:cNvPr>
          <p:cNvSpPr>
            <a:spLocks noGrp="1"/>
          </p:cNvSpPr>
          <p:nvPr>
            <p:ph type="ctrTitle"/>
          </p:nvPr>
        </p:nvSpPr>
        <p:spPr>
          <a:xfrm>
            <a:off x="8115300" y="1562669"/>
            <a:ext cx="3389515" cy="2380681"/>
          </a:xfrm>
        </p:spPr>
        <p:txBody>
          <a:bodyPr anchor="b">
            <a:normAutofit/>
          </a:bodyPr>
          <a:lstStyle/>
          <a:p>
            <a:r>
              <a:rPr lang="en-GB" sz="3600" dirty="0">
                <a:solidFill>
                  <a:schemeClr val="tx1">
                    <a:lumMod val="85000"/>
                    <a:lumOff val="15000"/>
                  </a:schemeClr>
                </a:solidFill>
                <a:latin typeface="Arial" panose="020B0604020202020204" pitchFamily="34" charset="0"/>
                <a:cs typeface="Arial" panose="020B0604020202020204" pitchFamily="34" charset="0"/>
              </a:rPr>
              <a:t>North West Consultation</a:t>
            </a:r>
          </a:p>
        </p:txBody>
      </p:sp>
      <p:sp>
        <p:nvSpPr>
          <p:cNvPr id="3" name="Subtitle 2">
            <a:extLst>
              <a:ext uri="{FF2B5EF4-FFF2-40B4-BE49-F238E27FC236}">
                <a16:creationId xmlns:a16="http://schemas.microsoft.com/office/drawing/2014/main" id="{A6B5067E-0657-0643-946B-DB570A3363B0}"/>
              </a:ext>
            </a:extLst>
          </p:cNvPr>
          <p:cNvSpPr>
            <a:spLocks noGrp="1"/>
          </p:cNvSpPr>
          <p:nvPr>
            <p:ph type="subTitle" idx="1"/>
          </p:nvPr>
        </p:nvSpPr>
        <p:spPr>
          <a:xfrm>
            <a:off x="8362951" y="4216344"/>
            <a:ext cx="2895600" cy="2070156"/>
          </a:xfrm>
        </p:spPr>
        <p:txBody>
          <a:bodyPr anchor="t">
            <a:normAutofit/>
          </a:bodyPr>
          <a:lstStyle/>
          <a:p>
            <a:r>
              <a:rPr lang="en-GB" sz="1600" dirty="0">
                <a:solidFill>
                  <a:schemeClr val="tx1">
                    <a:lumMod val="85000"/>
                    <a:lumOff val="15000"/>
                  </a:schemeClr>
                </a:solidFill>
              </a:rPr>
              <a:t>Karen Miller </a:t>
            </a:r>
          </a:p>
          <a:p>
            <a:r>
              <a:rPr lang="en-GB" sz="1600" dirty="0">
                <a:solidFill>
                  <a:schemeClr val="tx1">
                    <a:lumMod val="85000"/>
                    <a:lumOff val="15000"/>
                  </a:schemeClr>
                </a:solidFill>
              </a:rPr>
              <a:t>(Broughton House)</a:t>
            </a:r>
          </a:p>
          <a:p>
            <a:endParaRPr lang="en-GB" sz="1600" dirty="0">
              <a:solidFill>
                <a:schemeClr val="tx1">
                  <a:lumMod val="85000"/>
                  <a:lumOff val="15000"/>
                </a:schemeClr>
              </a:solidFill>
            </a:endParaRPr>
          </a:p>
          <a:p>
            <a:r>
              <a:rPr lang="en-GB" sz="1600" dirty="0">
                <a:solidFill>
                  <a:schemeClr val="tx1">
                    <a:lumMod val="85000"/>
                    <a:lumOff val="15000"/>
                  </a:schemeClr>
                </a:solidFill>
              </a:rPr>
              <a:t>Laura </a:t>
            </a:r>
            <a:r>
              <a:rPr lang="en-GB" sz="1600" dirty="0" err="1">
                <a:solidFill>
                  <a:schemeClr val="tx1">
                    <a:lumMod val="85000"/>
                    <a:lumOff val="15000"/>
                  </a:schemeClr>
                </a:solidFill>
              </a:rPr>
              <a:t>Ingham</a:t>
            </a:r>
            <a:r>
              <a:rPr lang="en-GB" sz="1600" dirty="0">
                <a:solidFill>
                  <a:schemeClr val="tx1">
                    <a:lumMod val="85000"/>
                    <a:lumOff val="15000"/>
                  </a:schemeClr>
                </a:solidFill>
              </a:rPr>
              <a:t> </a:t>
            </a:r>
          </a:p>
          <a:p>
            <a:r>
              <a:rPr lang="en-GB" sz="1600" dirty="0">
                <a:solidFill>
                  <a:schemeClr val="tx1">
                    <a:lumMod val="85000"/>
                    <a:lumOff val="15000"/>
                  </a:schemeClr>
                </a:solidFill>
              </a:rPr>
              <a:t>(Armed Forces Community HQ)</a:t>
            </a:r>
          </a:p>
        </p:txBody>
      </p:sp>
      <p:pic>
        <p:nvPicPr>
          <p:cNvPr id="5" name="Picture 4">
            <a:extLst>
              <a:ext uri="{FF2B5EF4-FFF2-40B4-BE49-F238E27FC236}">
                <a16:creationId xmlns:a16="http://schemas.microsoft.com/office/drawing/2014/main" id="{468210B0-FC41-4340-912D-1A74C092736E}"/>
              </a:ext>
              <a:ext uri="{C183D7F6-B498-43B3-948B-1728B52AA6E4}">
                <adec:decorative xmlns:adec="http://schemas.microsoft.com/office/drawing/2017/decorative" val="1"/>
              </a:ext>
            </a:extLst>
          </p:cNvPr>
          <p:cNvPicPr>
            <a:picLocks noChangeAspect="1"/>
          </p:cNvPicPr>
          <p:nvPr/>
        </p:nvPicPr>
        <p:blipFill rotWithShape="1">
          <a:blip r:embed="rId2"/>
          <a:srcRect l="1915" r="2519" b="2"/>
          <a:stretch/>
        </p:blipFill>
        <p:spPr>
          <a:xfrm>
            <a:off x="-99996"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pic>
        <p:nvPicPr>
          <p:cNvPr id="2050" name="Picture 2" descr="Logos and branding : The Armed Forces Covenant Trust">
            <a:extLst>
              <a:ext uri="{FF2B5EF4-FFF2-40B4-BE49-F238E27FC236}">
                <a16:creationId xmlns:a16="http://schemas.microsoft.com/office/drawing/2014/main" id="{B616D318-12DB-5A4A-AC95-1B9802FB3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5532" y="1515327"/>
            <a:ext cx="3829050" cy="765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484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oughton House Veteran Care Village - JustGiving">
            <a:extLst>
              <a:ext uri="{FF2B5EF4-FFF2-40B4-BE49-F238E27FC236}">
                <a16:creationId xmlns:a16="http://schemas.microsoft.com/office/drawing/2014/main" id="{F05D839C-FD63-BE48-BC73-480DAF12E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6814" y="235711"/>
            <a:ext cx="4114801" cy="235474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7449E14-1FC2-DA4A-852B-5D35C0721D4D}"/>
              </a:ext>
            </a:extLst>
          </p:cNvPr>
          <p:cNvSpPr>
            <a:spLocks noGrp="1"/>
          </p:cNvSpPr>
          <p:nvPr>
            <p:ph type="ftr" sz="quarter" idx="11"/>
          </p:nvPr>
        </p:nvSpPr>
        <p:spPr>
          <a:xfrm>
            <a:off x="5432974" y="6398038"/>
            <a:ext cx="4114800" cy="365125"/>
          </a:xfrm>
        </p:spPr>
        <p:txBody>
          <a:bodyPr/>
          <a:lstStyle/>
          <a:p>
            <a:r>
              <a:rPr lang="en-GB" dirty="0"/>
              <a:t>Veterans' Places, Pathways and People programme</a:t>
            </a:r>
          </a:p>
        </p:txBody>
      </p:sp>
      <p:pic>
        <p:nvPicPr>
          <p:cNvPr id="1028" name="Picture 4" descr="How Broughton House care village for old soldiers will look after a  multi-million pound transformation - Manchester Evening News">
            <a:extLst>
              <a:ext uri="{FF2B5EF4-FFF2-40B4-BE49-F238E27FC236}">
                <a16:creationId xmlns:a16="http://schemas.microsoft.com/office/drawing/2014/main" id="{7E355D42-3496-574C-90ED-5A2450D0A5F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45859" y="2856234"/>
            <a:ext cx="4542440" cy="30184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FCB7BCF-59CB-B54C-9AF3-A7A8835A04D0}"/>
              </a:ext>
            </a:extLst>
          </p:cNvPr>
          <p:cNvSpPr/>
          <p:nvPr/>
        </p:nvSpPr>
        <p:spPr>
          <a:xfrm>
            <a:off x="0" y="0"/>
            <a:ext cx="2343150" cy="68580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Logo&#10;&#10;Description automatically generated">
            <a:extLst>
              <a:ext uri="{FF2B5EF4-FFF2-40B4-BE49-F238E27FC236}">
                <a16:creationId xmlns:a16="http://schemas.microsoft.com/office/drawing/2014/main" id="{1A19CB62-6F51-024F-A4D8-11989A7E586F}"/>
              </a:ext>
            </a:extLst>
          </p:cNvPr>
          <p:cNvPicPr>
            <a:picLocks noChangeAspect="1"/>
          </p:cNvPicPr>
          <p:nvPr/>
        </p:nvPicPr>
        <p:blipFill>
          <a:blip r:embed="rId4"/>
          <a:stretch>
            <a:fillRect/>
          </a:stretch>
        </p:blipFill>
        <p:spPr>
          <a:xfrm>
            <a:off x="7019831" y="302123"/>
            <a:ext cx="4542440" cy="2030738"/>
          </a:xfrm>
          <a:prstGeom prst="rect">
            <a:avLst/>
          </a:prstGeom>
        </p:spPr>
      </p:pic>
      <p:pic>
        <p:nvPicPr>
          <p:cNvPr id="9" name="Picture 4" descr="Wigan Armed Forces HQ | greater jobs">
            <a:extLst>
              <a:ext uri="{FF2B5EF4-FFF2-40B4-BE49-F238E27FC236}">
                <a16:creationId xmlns:a16="http://schemas.microsoft.com/office/drawing/2014/main" id="{A0BAE1F2-5275-EC4E-BBD6-0E41D7368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299" y="2856234"/>
            <a:ext cx="4225800" cy="301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209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7449E14-1FC2-DA4A-852B-5D35C0721D4D}"/>
              </a:ext>
            </a:extLst>
          </p:cNvPr>
          <p:cNvSpPr>
            <a:spLocks noGrp="1"/>
          </p:cNvSpPr>
          <p:nvPr>
            <p:ph type="ftr" sz="quarter" idx="11"/>
          </p:nvPr>
        </p:nvSpPr>
        <p:spPr>
          <a:xfrm>
            <a:off x="5432974" y="6398038"/>
            <a:ext cx="4114800" cy="365125"/>
          </a:xfrm>
        </p:spPr>
        <p:txBody>
          <a:bodyPr/>
          <a:lstStyle/>
          <a:p>
            <a:r>
              <a:rPr lang="en-GB" dirty="0"/>
              <a:t>Veterans' Places, Pathways and People programme</a:t>
            </a:r>
          </a:p>
        </p:txBody>
      </p:sp>
      <p:sp>
        <p:nvSpPr>
          <p:cNvPr id="5" name="Rectangle 4">
            <a:extLst>
              <a:ext uri="{FF2B5EF4-FFF2-40B4-BE49-F238E27FC236}">
                <a16:creationId xmlns:a16="http://schemas.microsoft.com/office/drawing/2014/main" id="{7FCB7BCF-59CB-B54C-9AF3-A7A8835A04D0}"/>
              </a:ext>
            </a:extLst>
          </p:cNvPr>
          <p:cNvSpPr/>
          <p:nvPr/>
        </p:nvSpPr>
        <p:spPr>
          <a:xfrm>
            <a:off x="0" y="0"/>
            <a:ext cx="2343150" cy="68580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Content Placeholder 6" descr="Graphical user interface, application&#10;&#10;Description automatically generated">
            <a:extLst>
              <a:ext uri="{FF2B5EF4-FFF2-40B4-BE49-F238E27FC236}">
                <a16:creationId xmlns:a16="http://schemas.microsoft.com/office/drawing/2014/main" id="{C49D9214-D507-5D42-8E21-A397E4619383}"/>
              </a:ext>
            </a:extLst>
          </p:cNvPr>
          <p:cNvPicPr>
            <a:picLocks noGrp="1" noChangeAspect="1"/>
          </p:cNvPicPr>
          <p:nvPr>
            <p:ph idx="1"/>
          </p:nvPr>
        </p:nvPicPr>
        <p:blipFill>
          <a:blip r:embed="rId2"/>
          <a:stretch>
            <a:fillRect/>
          </a:stretch>
        </p:blipFill>
        <p:spPr>
          <a:xfrm>
            <a:off x="3833729" y="638383"/>
            <a:ext cx="6624722" cy="5581234"/>
          </a:xfrm>
        </p:spPr>
      </p:pic>
    </p:spTree>
    <p:extLst>
      <p:ext uri="{BB962C8B-B14F-4D97-AF65-F5344CB8AC3E}">
        <p14:creationId xmlns:p14="http://schemas.microsoft.com/office/powerpoint/2010/main" val="4137238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7449E14-1FC2-DA4A-852B-5D35C0721D4D}"/>
              </a:ext>
            </a:extLst>
          </p:cNvPr>
          <p:cNvSpPr>
            <a:spLocks noGrp="1"/>
          </p:cNvSpPr>
          <p:nvPr>
            <p:ph type="ftr" sz="quarter" idx="11"/>
          </p:nvPr>
        </p:nvSpPr>
        <p:spPr>
          <a:xfrm>
            <a:off x="5432974" y="6398038"/>
            <a:ext cx="4114800" cy="365125"/>
          </a:xfrm>
        </p:spPr>
        <p:txBody>
          <a:bodyPr/>
          <a:lstStyle/>
          <a:p>
            <a:r>
              <a:rPr lang="en-GB" dirty="0"/>
              <a:t>Veterans' Places, Pathways and People programme</a:t>
            </a:r>
          </a:p>
        </p:txBody>
      </p:sp>
      <p:sp>
        <p:nvSpPr>
          <p:cNvPr id="5" name="Rectangle 4">
            <a:extLst>
              <a:ext uri="{FF2B5EF4-FFF2-40B4-BE49-F238E27FC236}">
                <a16:creationId xmlns:a16="http://schemas.microsoft.com/office/drawing/2014/main" id="{7FCB7BCF-59CB-B54C-9AF3-A7A8835A04D0}"/>
              </a:ext>
            </a:extLst>
          </p:cNvPr>
          <p:cNvSpPr/>
          <p:nvPr/>
        </p:nvSpPr>
        <p:spPr>
          <a:xfrm>
            <a:off x="0" y="0"/>
            <a:ext cx="2343150" cy="68580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255AC796-1E18-A140-94BF-7E99BC493BE1}"/>
              </a:ext>
            </a:extLst>
          </p:cNvPr>
          <p:cNvSpPr txBox="1">
            <a:spLocks/>
          </p:cNvSpPr>
          <p:nvPr/>
        </p:nvSpPr>
        <p:spPr>
          <a:xfrm>
            <a:off x="2627584" y="365125"/>
            <a:ext cx="87262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Arial" panose="020B0604020202020204" pitchFamily="34" charset="0"/>
                <a:cs typeface="Arial" panose="020B0604020202020204" pitchFamily="34" charset="0"/>
              </a:rPr>
              <a:t>What we thing we can deliver…</a:t>
            </a:r>
          </a:p>
        </p:txBody>
      </p:sp>
      <p:sp>
        <p:nvSpPr>
          <p:cNvPr id="10" name="Content Placeholder 2">
            <a:extLst>
              <a:ext uri="{FF2B5EF4-FFF2-40B4-BE49-F238E27FC236}">
                <a16:creationId xmlns:a16="http://schemas.microsoft.com/office/drawing/2014/main" id="{4A20D5DB-4056-724A-826F-22825B014667}"/>
              </a:ext>
            </a:extLst>
          </p:cNvPr>
          <p:cNvSpPr>
            <a:spLocks noGrp="1"/>
          </p:cNvSpPr>
          <p:nvPr>
            <p:ph idx="1"/>
          </p:nvPr>
        </p:nvSpPr>
        <p:spPr>
          <a:xfrm>
            <a:off x="2627586" y="1825625"/>
            <a:ext cx="8726214" cy="4351338"/>
          </a:xfrm>
        </p:spPr>
        <p:txBody>
          <a:bodyPr>
            <a:normAutofit/>
          </a:bodyPr>
          <a:lstStyle/>
          <a:p>
            <a:pPr marL="457200" lvl="1" indent="0">
              <a:buNone/>
            </a:pPr>
            <a:endParaRPr lang="en-GB" dirty="0"/>
          </a:p>
          <a:p>
            <a:pPr lvl="1"/>
            <a:endParaRPr lang="en-GB" dirty="0"/>
          </a:p>
          <a:p>
            <a:pPr lvl="1"/>
            <a:endParaRPr lang="en-GB" dirty="0"/>
          </a:p>
          <a:p>
            <a:pPr lvl="1"/>
            <a:endParaRPr lang="en-GB" dirty="0"/>
          </a:p>
        </p:txBody>
      </p:sp>
      <p:pic>
        <p:nvPicPr>
          <p:cNvPr id="6" name="Picture 5" descr="Timeline&#10;&#10;Description automatically generated">
            <a:extLst>
              <a:ext uri="{FF2B5EF4-FFF2-40B4-BE49-F238E27FC236}">
                <a16:creationId xmlns:a16="http://schemas.microsoft.com/office/drawing/2014/main" id="{AFEA8BB2-1689-E748-AFA6-734F8B5CC29E}"/>
              </a:ext>
            </a:extLst>
          </p:cNvPr>
          <p:cNvPicPr>
            <a:picLocks noChangeAspect="1"/>
          </p:cNvPicPr>
          <p:nvPr/>
        </p:nvPicPr>
        <p:blipFill>
          <a:blip r:embed="rId2"/>
          <a:stretch>
            <a:fillRect/>
          </a:stretch>
        </p:blipFill>
        <p:spPr>
          <a:xfrm>
            <a:off x="2347884" y="-16610"/>
            <a:ext cx="9844116" cy="6874610"/>
          </a:xfrm>
          <a:prstGeom prst="rect">
            <a:avLst/>
          </a:prstGeom>
        </p:spPr>
      </p:pic>
      <p:sp>
        <p:nvSpPr>
          <p:cNvPr id="7" name="Rectangle 6">
            <a:extLst>
              <a:ext uri="{FF2B5EF4-FFF2-40B4-BE49-F238E27FC236}">
                <a16:creationId xmlns:a16="http://schemas.microsoft.com/office/drawing/2014/main" id="{9E98A7D5-23BE-544B-AA95-C3672CA10B64}"/>
              </a:ext>
            </a:extLst>
          </p:cNvPr>
          <p:cNvSpPr/>
          <p:nvPr/>
        </p:nvSpPr>
        <p:spPr>
          <a:xfrm>
            <a:off x="0" y="365125"/>
            <a:ext cx="2343150" cy="68580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991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1B84548-7CED-5A40-AC30-9DD7DB3C1E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0750" r="169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282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3F5F-F035-0E41-B3D1-96159F620F18}"/>
              </a:ext>
            </a:extLst>
          </p:cNvPr>
          <p:cNvSpPr>
            <a:spLocks noGrp="1"/>
          </p:cNvSpPr>
          <p:nvPr>
            <p:ph type="title"/>
          </p:nvPr>
        </p:nvSpPr>
        <p:spPr/>
        <p:txBody>
          <a:bodyPr/>
          <a:lstStyle/>
          <a:p>
            <a:r>
              <a:rPr lang="en-US" dirty="0"/>
              <a:t>Final Thoughts, Asks……….</a:t>
            </a:r>
          </a:p>
        </p:txBody>
      </p:sp>
      <p:sp>
        <p:nvSpPr>
          <p:cNvPr id="3" name="Content Placeholder 2">
            <a:extLst>
              <a:ext uri="{FF2B5EF4-FFF2-40B4-BE49-F238E27FC236}">
                <a16:creationId xmlns:a16="http://schemas.microsoft.com/office/drawing/2014/main" id="{DBCF1609-F89A-8D4E-A475-C54750DBA933}"/>
              </a:ext>
            </a:extLst>
          </p:cNvPr>
          <p:cNvSpPr>
            <a:spLocks noGrp="1"/>
          </p:cNvSpPr>
          <p:nvPr>
            <p:ph idx="1"/>
          </p:nvPr>
        </p:nvSpPr>
        <p:spPr/>
        <p:txBody>
          <a:bodyPr>
            <a:normAutofit lnSpcReduction="10000"/>
          </a:bodyPr>
          <a:lstStyle/>
          <a:p>
            <a:r>
              <a:rPr lang="en-US" dirty="0"/>
              <a:t>Please consult with us – VPPP Networks across the country, we have great things to share.</a:t>
            </a:r>
          </a:p>
          <a:p>
            <a:r>
              <a:rPr lang="en-US" dirty="0"/>
              <a:t>Commissioners please think about who may actually be delivering services at the coal face and hold larger charity's accountable for passing the book and referring on to local providers with no renumeration.</a:t>
            </a:r>
          </a:p>
          <a:p>
            <a:r>
              <a:rPr lang="en-US" dirty="0"/>
              <a:t>Help us plan for the future with early release of specifications, relationships take time to build</a:t>
            </a:r>
          </a:p>
          <a:p>
            <a:pPr marL="0" indent="0">
              <a:buNone/>
            </a:pPr>
            <a:endParaRPr lang="en-US" dirty="0"/>
          </a:p>
          <a:p>
            <a:pPr marL="0" indent="0" algn="ctr">
              <a:buNone/>
            </a:pPr>
            <a:r>
              <a:rPr lang="en-US" sz="4000" dirty="0"/>
              <a:t>Local delivery works</a:t>
            </a:r>
          </a:p>
        </p:txBody>
      </p:sp>
      <p:pic>
        <p:nvPicPr>
          <p:cNvPr id="4" name="Picture 3">
            <a:extLst>
              <a:ext uri="{FF2B5EF4-FFF2-40B4-BE49-F238E27FC236}">
                <a16:creationId xmlns:a16="http://schemas.microsoft.com/office/drawing/2014/main" id="{9CBE5DE8-317B-2A46-A255-89143688C0C9}"/>
              </a:ext>
            </a:extLst>
          </p:cNvPr>
          <p:cNvPicPr>
            <a:picLocks noChangeAspect="1"/>
          </p:cNvPicPr>
          <p:nvPr/>
        </p:nvPicPr>
        <p:blipFill>
          <a:blip r:embed="rId2"/>
          <a:stretch>
            <a:fillRect/>
          </a:stretch>
        </p:blipFill>
        <p:spPr>
          <a:xfrm>
            <a:off x="8865220" y="296179"/>
            <a:ext cx="2488579" cy="1112541"/>
          </a:xfrm>
          <a:prstGeom prst="rect">
            <a:avLst/>
          </a:prstGeom>
        </p:spPr>
      </p:pic>
    </p:spTree>
    <p:extLst>
      <p:ext uri="{BB962C8B-B14F-4D97-AF65-F5344CB8AC3E}">
        <p14:creationId xmlns:p14="http://schemas.microsoft.com/office/powerpoint/2010/main" val="3891698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C43C-63AE-AB47-B48D-A83FB5C638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CED5B3-ADF9-534F-BD16-5DD80CFBF50A}"/>
              </a:ext>
            </a:extLst>
          </p:cNvPr>
          <p:cNvSpPr>
            <a:spLocks noGrp="1"/>
          </p:cNvSpPr>
          <p:nvPr>
            <p:ph idx="1"/>
          </p:nvPr>
        </p:nvSpPr>
        <p:spPr/>
        <p:txBody>
          <a:bodyPr/>
          <a:lstStyle/>
          <a:p>
            <a:pPr marL="0" indent="0">
              <a:buNone/>
            </a:pPr>
            <a:r>
              <a:rPr lang="en-US" dirty="0"/>
              <a:t>Background, </a:t>
            </a:r>
          </a:p>
          <a:p>
            <a:r>
              <a:rPr lang="en-US" dirty="0"/>
              <a:t>Complex Needs Adult Health &amp; Social Care – Substance Misuse</a:t>
            </a:r>
          </a:p>
          <a:p>
            <a:r>
              <a:rPr lang="en-US" dirty="0"/>
              <a:t>Spouse of a squaddie and champion of the need to adequately support families</a:t>
            </a:r>
          </a:p>
          <a:p>
            <a:endParaRPr lang="en-US" dirty="0"/>
          </a:p>
          <a:p>
            <a:endParaRPr lang="en-US" dirty="0"/>
          </a:p>
        </p:txBody>
      </p:sp>
    </p:spTree>
    <p:extLst>
      <p:ext uri="{BB962C8B-B14F-4D97-AF65-F5344CB8AC3E}">
        <p14:creationId xmlns:p14="http://schemas.microsoft.com/office/powerpoint/2010/main" val="4071384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0774" y="1969477"/>
            <a:ext cx="5153025" cy="4207486"/>
          </a:xfrm>
        </p:spPr>
        <p:txBody>
          <a:bodyPr>
            <a:normAutofit/>
          </a:bodyPr>
          <a:lstStyle/>
          <a:p>
            <a:r>
              <a:rPr lang="en-US" sz="2000" dirty="0"/>
              <a:t>Wigan borough have a large population of Armed Service Leavers; 23,000 </a:t>
            </a:r>
          </a:p>
          <a:p>
            <a:r>
              <a:rPr lang="en-US" sz="2000" dirty="0"/>
              <a:t>Commitment to support the community as a protected characteristic</a:t>
            </a:r>
          </a:p>
          <a:p>
            <a:r>
              <a:rPr lang="en-US" sz="2000" dirty="0"/>
              <a:t>Large investment into a facticity but underestimated of the how much a ‘Gold Standard’ service would cost. 150k 3 years year on a reducing budget, 22k in the final year – Sustainability (dirty word!)</a:t>
            </a:r>
          </a:p>
          <a:p>
            <a:r>
              <a:rPr lang="en-US" sz="2000" dirty="0"/>
              <a:t>Small percentage of our community identified as frequent flyers – high costs to the LA, Police, Primary &amp; Secondary Care</a:t>
            </a:r>
          </a:p>
          <a:p>
            <a:endParaRPr lang="en-US" sz="2000" dirty="0"/>
          </a:p>
          <a:p>
            <a:endParaRPr lang="en-US" dirty="0"/>
          </a:p>
        </p:txBody>
      </p:sp>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357187" y="960992"/>
            <a:ext cx="5336274" cy="4936015"/>
          </a:xfrm>
          <a:prstGeom prst="rect">
            <a:avLst/>
          </a:prstGeom>
          <a:solidFill>
            <a:srgbClr val="FFFFFF">
              <a:shade val="85000"/>
            </a:srgbClr>
          </a:solidFill>
          <a:ln w="190500" cap="sq">
            <a:solidFill>
              <a:schemeClr val="accent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AB19C00A-F7D6-B946-92F2-3DE587B6C086}"/>
              </a:ext>
            </a:extLst>
          </p:cNvPr>
          <p:cNvPicPr>
            <a:picLocks noChangeAspect="1"/>
          </p:cNvPicPr>
          <p:nvPr/>
        </p:nvPicPr>
        <p:blipFill>
          <a:blip r:embed="rId3"/>
          <a:stretch>
            <a:fillRect/>
          </a:stretch>
        </p:blipFill>
        <p:spPr>
          <a:xfrm>
            <a:off x="8530682" y="296179"/>
            <a:ext cx="2823117" cy="1262099"/>
          </a:xfrm>
          <a:prstGeom prst="rect">
            <a:avLst/>
          </a:prstGeom>
        </p:spPr>
      </p:pic>
    </p:spTree>
    <p:extLst>
      <p:ext uri="{BB962C8B-B14F-4D97-AF65-F5344CB8AC3E}">
        <p14:creationId xmlns:p14="http://schemas.microsoft.com/office/powerpoint/2010/main" val="869078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6" y="481914"/>
            <a:ext cx="7558087" cy="1161535"/>
          </a:xfrm>
        </p:spPr>
        <p:txBody>
          <a:bodyPr>
            <a:noAutofit/>
          </a:bodyPr>
          <a:lstStyle/>
          <a:p>
            <a:pPr algn="ctr"/>
            <a:r>
              <a:rPr lang="en-GB" sz="2400" b="1" i="1" dirty="0"/>
              <a:t>“The Armed Forces Covenant Fund Trust commissioned a £4 million programme of funding for innovative and new ways of working to reduce serious stress in veterans, carers and families” </a:t>
            </a:r>
          </a:p>
        </p:txBody>
      </p:sp>
      <p:sp>
        <p:nvSpPr>
          <p:cNvPr id="3" name="Content Placeholder 2"/>
          <p:cNvSpPr>
            <a:spLocks noGrp="1"/>
          </p:cNvSpPr>
          <p:nvPr>
            <p:ph idx="1"/>
          </p:nvPr>
        </p:nvSpPr>
        <p:spPr>
          <a:xfrm>
            <a:off x="6553200" y="1887414"/>
            <a:ext cx="4819650" cy="4341935"/>
          </a:xfrm>
        </p:spPr>
        <p:txBody>
          <a:bodyPr>
            <a:normAutofit/>
          </a:bodyPr>
          <a:lstStyle/>
          <a:p>
            <a:r>
              <a:rPr lang="en-GB" sz="2400" dirty="0"/>
              <a:t>Small number of projects to enable charities and health professionals to work together, develop and try new ideas that they have developed with veterans and their carers and families.</a:t>
            </a:r>
          </a:p>
          <a:p>
            <a:r>
              <a:rPr lang="en-GB" sz="2400" dirty="0"/>
              <a:t>Wigan Council became the </a:t>
            </a:r>
            <a:r>
              <a:rPr lang="en-GB" sz="2400" b="1" dirty="0"/>
              <a:t>Single Lead Organisations (SLO)</a:t>
            </a:r>
            <a:r>
              <a:rPr lang="en-GB" sz="2400" dirty="0"/>
              <a:t> for the Unite, Inspire, Achieve Programme.</a:t>
            </a:r>
          </a:p>
          <a:p>
            <a:r>
              <a:rPr lang="en-GB" sz="2400" dirty="0"/>
              <a:t>What did we learn? What did we spend?</a:t>
            </a:r>
          </a:p>
          <a:p>
            <a:endParaRPr lang="en-GB" dirty="0"/>
          </a:p>
          <a:p>
            <a:endParaRPr lang="en-GB" dirty="0"/>
          </a:p>
        </p:txBody>
      </p:sp>
      <p:pic>
        <p:nvPicPr>
          <p:cNvPr id="5" name="Picture 4"/>
          <p:cNvPicPr/>
          <p:nvPr/>
        </p:nvPicPr>
        <p:blipFill>
          <a:blip r:embed="rId2" cstate="email">
            <a:extLst>
              <a:ext uri="{28A0092B-C50C-407E-A947-70E740481C1C}">
                <a14:useLocalDpi xmlns:a14="http://schemas.microsoft.com/office/drawing/2010/main"/>
              </a:ext>
            </a:extLst>
          </a:blip>
          <a:srcRect/>
          <a:stretch>
            <a:fillRect/>
          </a:stretch>
        </p:blipFill>
        <p:spPr bwMode="auto">
          <a:xfrm>
            <a:off x="470443" y="2179400"/>
            <a:ext cx="5963811" cy="3757961"/>
          </a:xfrm>
          <a:prstGeom prst="rect">
            <a:avLst/>
          </a:prstGeom>
          <a:noFill/>
          <a:ln>
            <a:noFill/>
          </a:ln>
        </p:spPr>
      </p:pic>
      <p:pic>
        <p:nvPicPr>
          <p:cNvPr id="6" name="Picture 5">
            <a:extLst>
              <a:ext uri="{FF2B5EF4-FFF2-40B4-BE49-F238E27FC236}">
                <a16:creationId xmlns:a16="http://schemas.microsoft.com/office/drawing/2014/main" id="{29D186FF-3460-3343-99DE-AF3D9531C350}"/>
              </a:ext>
            </a:extLst>
          </p:cNvPr>
          <p:cNvPicPr>
            <a:picLocks noChangeAspect="1"/>
          </p:cNvPicPr>
          <p:nvPr/>
        </p:nvPicPr>
        <p:blipFill>
          <a:blip r:embed="rId3"/>
          <a:stretch>
            <a:fillRect/>
          </a:stretch>
        </p:blipFill>
        <p:spPr>
          <a:xfrm>
            <a:off x="8530682" y="296179"/>
            <a:ext cx="2823117" cy="1262099"/>
          </a:xfrm>
          <a:prstGeom prst="rect">
            <a:avLst/>
          </a:prstGeom>
        </p:spPr>
      </p:pic>
    </p:spTree>
    <p:extLst>
      <p:ext uri="{BB962C8B-B14F-4D97-AF65-F5344CB8AC3E}">
        <p14:creationId xmlns:p14="http://schemas.microsoft.com/office/powerpoint/2010/main" val="1591033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38" y="609600"/>
            <a:ext cx="7374864" cy="847725"/>
          </a:xfrm>
        </p:spPr>
        <p:txBody>
          <a:bodyPr/>
          <a:lstStyle/>
          <a:p>
            <a:pPr algn="ctr"/>
            <a:r>
              <a:rPr lang="en-US" b="1" dirty="0"/>
              <a:t>Intervention Menu</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49644687"/>
              </p:ext>
            </p:extLst>
          </p:nvPr>
        </p:nvGraphicFramePr>
        <p:xfrm>
          <a:off x="187570" y="133815"/>
          <a:ext cx="11852030" cy="6642124"/>
        </p:xfrm>
        <a:graphic>
          <a:graphicData uri="http://schemas.openxmlformats.org/drawingml/2006/table">
            <a:tbl>
              <a:tblPr firstRow="1" bandRow="1">
                <a:tableStyleId>{5C22544A-7EE6-4342-B048-85BDC9FD1C3A}</a:tableStyleId>
              </a:tblPr>
              <a:tblGrid>
                <a:gridCol w="3950676">
                  <a:extLst>
                    <a:ext uri="{9D8B030D-6E8A-4147-A177-3AD203B41FA5}">
                      <a16:colId xmlns:a16="http://schemas.microsoft.com/office/drawing/2014/main" val="20000"/>
                    </a:ext>
                  </a:extLst>
                </a:gridCol>
                <a:gridCol w="3816182">
                  <a:extLst>
                    <a:ext uri="{9D8B030D-6E8A-4147-A177-3AD203B41FA5}">
                      <a16:colId xmlns:a16="http://schemas.microsoft.com/office/drawing/2014/main" val="20001"/>
                    </a:ext>
                  </a:extLst>
                </a:gridCol>
                <a:gridCol w="4085172">
                  <a:extLst>
                    <a:ext uri="{9D8B030D-6E8A-4147-A177-3AD203B41FA5}">
                      <a16:colId xmlns:a16="http://schemas.microsoft.com/office/drawing/2014/main" val="20002"/>
                    </a:ext>
                  </a:extLst>
                </a:gridCol>
              </a:tblGrid>
              <a:tr h="722703">
                <a:tc>
                  <a:txBody>
                    <a:bodyPr/>
                    <a:lstStyle/>
                    <a:p>
                      <a:r>
                        <a:rPr lang="en-US" sz="1600" dirty="0"/>
                        <a:t>Physical Health &amp; Well-Being</a:t>
                      </a:r>
                    </a:p>
                  </a:txBody>
                  <a:tcPr/>
                </a:tc>
                <a:tc>
                  <a:txBody>
                    <a:bodyPr/>
                    <a:lstStyle/>
                    <a:p>
                      <a:r>
                        <a:rPr lang="en-US" sz="1600" dirty="0"/>
                        <a:t>Emotional Health (Feeling)</a:t>
                      </a:r>
                    </a:p>
                  </a:txBody>
                  <a:tcPr/>
                </a:tc>
                <a:tc>
                  <a:txBody>
                    <a:bodyPr/>
                    <a:lstStyle/>
                    <a:p>
                      <a:r>
                        <a:rPr lang="en-US" sz="1600" dirty="0"/>
                        <a:t>Personal</a:t>
                      </a:r>
                      <a:r>
                        <a:rPr lang="en-US" sz="1600" baseline="0" dirty="0"/>
                        <a:t> Growth (Being)</a:t>
                      </a:r>
                      <a:endParaRPr lang="en-US" sz="1600" dirty="0"/>
                    </a:p>
                  </a:txBody>
                  <a:tcPr/>
                </a:tc>
                <a:extLst>
                  <a:ext uri="{0D108BD9-81ED-4DB2-BD59-A6C34878D82A}">
                    <a16:rowId xmlns:a16="http://schemas.microsoft.com/office/drawing/2014/main" val="10000"/>
                  </a:ext>
                </a:extLst>
              </a:tr>
              <a:tr h="2852777">
                <a:tc>
                  <a:txBody>
                    <a:bodyPr/>
                    <a:lstStyle/>
                    <a:p>
                      <a:pPr marL="285750" indent="-285750">
                        <a:buFont typeface="Arial" charset="0"/>
                        <a:buChar char="•"/>
                      </a:pPr>
                      <a:r>
                        <a:rPr lang="en-US" sz="1600" dirty="0"/>
                        <a:t>Fitness</a:t>
                      </a:r>
                      <a:r>
                        <a:rPr lang="en-US" sz="1600" baseline="0" dirty="0"/>
                        <a:t> &amp; Nutrition (walking, climbing, swimming ETC)</a:t>
                      </a:r>
                    </a:p>
                    <a:p>
                      <a:pPr marL="285750" indent="-285750">
                        <a:buFont typeface="Arial" charset="0"/>
                        <a:buChar char="•"/>
                      </a:pPr>
                      <a:r>
                        <a:rPr lang="en-US" sz="1600" baseline="0" dirty="0"/>
                        <a:t>Fishing</a:t>
                      </a:r>
                    </a:p>
                    <a:p>
                      <a:pPr marL="285750" indent="-285750">
                        <a:buFont typeface="Arial" charset="0"/>
                        <a:buChar char="•"/>
                      </a:pPr>
                      <a:r>
                        <a:rPr lang="en-US" sz="1600" baseline="0" dirty="0"/>
                        <a:t>Mindfulness</a:t>
                      </a:r>
                    </a:p>
                    <a:p>
                      <a:pPr marL="285750" indent="-285750">
                        <a:buFont typeface="Arial" charset="0"/>
                        <a:buChar char="•"/>
                      </a:pPr>
                      <a:r>
                        <a:rPr lang="en-US" sz="1600" baseline="0" dirty="0"/>
                        <a:t>Outdoor Education/Nature</a:t>
                      </a:r>
                    </a:p>
                    <a:p>
                      <a:pPr marL="285750" indent="-285750">
                        <a:buFont typeface="Arial" charset="0"/>
                        <a:buChar char="•"/>
                      </a:pPr>
                      <a:r>
                        <a:rPr lang="en-US" sz="1600" baseline="0" dirty="0"/>
                        <a:t>Challenges</a:t>
                      </a:r>
                      <a:endParaRPr lang="en-US" sz="1600" dirty="0"/>
                    </a:p>
                  </a:txBody>
                  <a:tcPr/>
                </a:tc>
                <a:tc>
                  <a:txBody>
                    <a:bodyPr/>
                    <a:lstStyle/>
                    <a:p>
                      <a:pPr marL="285750" indent="-285750">
                        <a:buFont typeface="Arial" charset="0"/>
                        <a:buChar char="•"/>
                      </a:pPr>
                      <a:r>
                        <a:rPr lang="en-US" sz="1600" dirty="0"/>
                        <a:t>Stress Management</a:t>
                      </a:r>
                    </a:p>
                    <a:p>
                      <a:pPr marL="285750" indent="-285750">
                        <a:buFont typeface="Arial" charset="0"/>
                        <a:buChar char="•"/>
                      </a:pPr>
                      <a:r>
                        <a:rPr lang="en-US" sz="1600" dirty="0"/>
                        <a:t>Anger Management</a:t>
                      </a:r>
                    </a:p>
                    <a:p>
                      <a:pPr marL="285750" indent="-285750">
                        <a:buFont typeface="Arial" charset="0"/>
                        <a:buChar char="•"/>
                      </a:pPr>
                      <a:r>
                        <a:rPr lang="en-US" sz="1600" dirty="0"/>
                        <a:t>Grief</a:t>
                      </a:r>
                    </a:p>
                    <a:p>
                      <a:pPr marL="285750" indent="-285750">
                        <a:buFont typeface="Arial" charset="0"/>
                        <a:buChar char="•"/>
                      </a:pPr>
                      <a:r>
                        <a:rPr lang="en-US" sz="1600" dirty="0"/>
                        <a:t>Domestic</a:t>
                      </a:r>
                      <a:r>
                        <a:rPr lang="en-US" sz="1600" baseline="0" dirty="0"/>
                        <a:t> Violence</a:t>
                      </a:r>
                    </a:p>
                    <a:p>
                      <a:pPr marL="285750" indent="-285750">
                        <a:buFont typeface="Arial" charset="0"/>
                        <a:buChar char="•"/>
                      </a:pPr>
                      <a:r>
                        <a:rPr lang="en-US" sz="1600" baseline="0" dirty="0"/>
                        <a:t>Parenting</a:t>
                      </a:r>
                    </a:p>
                    <a:p>
                      <a:pPr marL="285750" indent="-285750">
                        <a:buFont typeface="Arial" charset="0"/>
                        <a:buChar char="•"/>
                      </a:pPr>
                      <a:r>
                        <a:rPr lang="en-US" sz="1600" baseline="0" dirty="0"/>
                        <a:t>Confidence Building</a:t>
                      </a:r>
                    </a:p>
                    <a:p>
                      <a:pPr marL="285750" indent="-285750">
                        <a:buFont typeface="Arial" charset="0"/>
                        <a:buChar char="•"/>
                      </a:pPr>
                      <a:r>
                        <a:rPr lang="en-US" sz="1600" baseline="0" dirty="0"/>
                        <a:t>Brief Interventions (PHO)</a:t>
                      </a:r>
                      <a:endParaRPr lang="en-US" sz="1600" dirty="0"/>
                    </a:p>
                  </a:txBody>
                  <a:tcPr/>
                </a:tc>
                <a:tc>
                  <a:txBody>
                    <a:bodyPr/>
                    <a:lstStyle/>
                    <a:p>
                      <a:pPr marL="285750" indent="-285750">
                        <a:buFont typeface="Arial" charset="0"/>
                        <a:buChar char="•"/>
                      </a:pPr>
                      <a:r>
                        <a:rPr lang="en-US" sz="1600" dirty="0"/>
                        <a:t>Careers Advice &amp; Guidance</a:t>
                      </a:r>
                    </a:p>
                    <a:p>
                      <a:pPr marL="285750" indent="-285750">
                        <a:buFont typeface="Arial" charset="0"/>
                        <a:buChar char="•"/>
                      </a:pPr>
                      <a:r>
                        <a:rPr lang="en-US" sz="1600" dirty="0"/>
                        <a:t>Peer Mentoring</a:t>
                      </a:r>
                    </a:p>
                    <a:p>
                      <a:pPr marL="285750" indent="-285750">
                        <a:buFont typeface="Arial" charset="0"/>
                        <a:buChar char="•"/>
                      </a:pPr>
                      <a:r>
                        <a:rPr lang="en-US" sz="1600" dirty="0"/>
                        <a:t>Education,</a:t>
                      </a:r>
                      <a:r>
                        <a:rPr lang="en-US" sz="1600" baseline="0" dirty="0"/>
                        <a:t> Training &amp; Employment</a:t>
                      </a:r>
                    </a:p>
                    <a:p>
                      <a:pPr marL="285750" indent="-285750">
                        <a:buFont typeface="Arial" charset="0"/>
                        <a:buChar char="•"/>
                      </a:pPr>
                      <a:r>
                        <a:rPr lang="en-US" sz="1600" baseline="0" dirty="0"/>
                        <a:t>Volunteering</a:t>
                      </a:r>
                    </a:p>
                    <a:p>
                      <a:pPr marL="285750" indent="-285750">
                        <a:buFont typeface="Arial" charset="0"/>
                        <a:buChar char="•"/>
                      </a:pPr>
                      <a:r>
                        <a:rPr lang="en-US" sz="1600" baseline="0" dirty="0"/>
                        <a:t>Hobbies/Spiritual Growth</a:t>
                      </a:r>
                    </a:p>
                    <a:p>
                      <a:pPr marL="285750" indent="-285750">
                        <a:buFont typeface="Arial" charset="0"/>
                        <a:buChar char="•"/>
                      </a:pPr>
                      <a:r>
                        <a:rPr lang="en-US" sz="1600" baseline="0" dirty="0"/>
                        <a:t>Clubs &amp; Groups</a:t>
                      </a:r>
                      <a:endParaRPr lang="en-US" sz="1600" dirty="0"/>
                    </a:p>
                  </a:txBody>
                  <a:tcPr/>
                </a:tc>
                <a:extLst>
                  <a:ext uri="{0D108BD9-81ED-4DB2-BD59-A6C34878D82A}">
                    <a16:rowId xmlns:a16="http://schemas.microsoft.com/office/drawing/2014/main" val="10001"/>
                  </a:ext>
                </a:extLst>
              </a:tr>
              <a:tr h="481902">
                <a:tc>
                  <a:txBody>
                    <a:bodyPr/>
                    <a:lstStyle/>
                    <a:p>
                      <a:r>
                        <a:rPr lang="en-US" sz="1600" dirty="0">
                          <a:solidFill>
                            <a:schemeClr val="bg1"/>
                          </a:solidFill>
                        </a:rPr>
                        <a:t>Mental Health (Thinking)</a:t>
                      </a:r>
                    </a:p>
                  </a:txBody>
                  <a:tcPr>
                    <a:solidFill>
                      <a:schemeClr val="accent1"/>
                    </a:solidFill>
                  </a:tcPr>
                </a:tc>
                <a:tc>
                  <a:txBody>
                    <a:bodyPr/>
                    <a:lstStyle/>
                    <a:p>
                      <a:r>
                        <a:rPr lang="en-US" sz="1600" dirty="0">
                          <a:solidFill>
                            <a:schemeClr val="bg1"/>
                          </a:solidFill>
                        </a:rPr>
                        <a:t>Social Health (Relating)</a:t>
                      </a:r>
                    </a:p>
                  </a:txBody>
                  <a:tcPr>
                    <a:solidFill>
                      <a:schemeClr val="accent1"/>
                    </a:solidFill>
                  </a:tcPr>
                </a:tc>
                <a:tc>
                  <a:txBody>
                    <a:bodyPr/>
                    <a:lstStyle/>
                    <a:p>
                      <a:r>
                        <a:rPr lang="en-US" sz="1600" dirty="0">
                          <a:solidFill>
                            <a:schemeClr val="bg1"/>
                          </a:solidFill>
                        </a:rPr>
                        <a:t>Welfare</a:t>
                      </a:r>
                    </a:p>
                  </a:txBody>
                  <a:tcPr>
                    <a:solidFill>
                      <a:schemeClr val="accent1"/>
                    </a:solidFill>
                  </a:tcPr>
                </a:tc>
                <a:extLst>
                  <a:ext uri="{0D108BD9-81ED-4DB2-BD59-A6C34878D82A}">
                    <a16:rowId xmlns:a16="http://schemas.microsoft.com/office/drawing/2014/main" val="10002"/>
                  </a:ext>
                </a:extLst>
              </a:tr>
              <a:tr h="2584742">
                <a:tc>
                  <a:txBody>
                    <a:bodyPr/>
                    <a:lstStyle/>
                    <a:p>
                      <a:pPr marL="285750" indent="-285750">
                        <a:buFont typeface="Arial" charset="0"/>
                        <a:buChar char="•"/>
                      </a:pPr>
                      <a:r>
                        <a:rPr lang="en-US" sz="1600" dirty="0"/>
                        <a:t>Advanced</a:t>
                      </a:r>
                      <a:r>
                        <a:rPr lang="en-US" sz="1600" baseline="0" dirty="0"/>
                        <a:t> Mediation</a:t>
                      </a:r>
                    </a:p>
                    <a:p>
                      <a:pPr marL="285750" indent="-285750">
                        <a:buFont typeface="Arial" charset="0"/>
                        <a:buChar char="•"/>
                      </a:pPr>
                      <a:r>
                        <a:rPr lang="en-US" sz="1600" baseline="0" dirty="0"/>
                        <a:t>CBT/NLP/Mapping</a:t>
                      </a:r>
                    </a:p>
                    <a:p>
                      <a:pPr marL="285750" indent="-285750">
                        <a:buFont typeface="Arial" charset="0"/>
                        <a:buChar char="•"/>
                      </a:pPr>
                      <a:r>
                        <a:rPr lang="en-US" sz="1600" baseline="0" dirty="0"/>
                        <a:t>Personal Safety</a:t>
                      </a:r>
                    </a:p>
                    <a:p>
                      <a:pPr marL="285750" indent="-285750">
                        <a:buFont typeface="Arial" charset="0"/>
                        <a:buChar char="•"/>
                      </a:pPr>
                      <a:r>
                        <a:rPr lang="en-US" sz="1600" baseline="0" dirty="0"/>
                        <a:t>Mutual Aid</a:t>
                      </a:r>
                    </a:p>
                    <a:p>
                      <a:pPr marL="285750" indent="-285750">
                        <a:buFont typeface="Arial" charset="0"/>
                        <a:buChar char="•"/>
                      </a:pPr>
                      <a:r>
                        <a:rPr lang="en-US" sz="1600" baseline="0" dirty="0"/>
                        <a:t>Risk Management</a:t>
                      </a:r>
                    </a:p>
                    <a:p>
                      <a:pPr marL="285750" indent="-285750">
                        <a:buFont typeface="Arial" charset="0"/>
                        <a:buChar char="•"/>
                      </a:pPr>
                      <a:r>
                        <a:rPr lang="en-US" sz="1600" baseline="0" dirty="0"/>
                        <a:t>Online Support/self help</a:t>
                      </a:r>
                    </a:p>
                    <a:p>
                      <a:pPr marL="285750" indent="-285750">
                        <a:buFont typeface="Arial" charset="0"/>
                        <a:buChar char="•"/>
                      </a:pPr>
                      <a:r>
                        <a:rPr lang="en-US" sz="1600" baseline="0" dirty="0"/>
                        <a:t>Health Advocacy</a:t>
                      </a:r>
                      <a:endParaRPr lang="en-US" sz="1600" dirty="0"/>
                    </a:p>
                  </a:txBody>
                  <a:tcPr/>
                </a:tc>
                <a:tc>
                  <a:txBody>
                    <a:bodyPr/>
                    <a:lstStyle/>
                    <a:p>
                      <a:pPr marL="285750" indent="-285750">
                        <a:buFont typeface="Arial" charset="0"/>
                        <a:buChar char="•"/>
                      </a:pPr>
                      <a:r>
                        <a:rPr lang="en-US" sz="1600" dirty="0"/>
                        <a:t>Days Out</a:t>
                      </a:r>
                    </a:p>
                    <a:p>
                      <a:pPr marL="285750" indent="-285750">
                        <a:buFont typeface="Arial" charset="0"/>
                        <a:buChar char="•"/>
                      </a:pPr>
                      <a:r>
                        <a:rPr lang="en-US" sz="1600" dirty="0"/>
                        <a:t>Respite</a:t>
                      </a:r>
                    </a:p>
                    <a:p>
                      <a:pPr marL="285750" indent="-285750">
                        <a:buFont typeface="Arial" charset="0"/>
                        <a:buChar char="•"/>
                      </a:pPr>
                      <a:r>
                        <a:rPr lang="en-US" sz="1600" dirty="0"/>
                        <a:t>Café</a:t>
                      </a:r>
                    </a:p>
                    <a:p>
                      <a:pPr marL="285750" indent="-285750">
                        <a:buFont typeface="Arial" charset="0"/>
                        <a:buChar char="•"/>
                      </a:pPr>
                      <a:r>
                        <a:rPr lang="en-US" sz="1600" dirty="0"/>
                        <a:t>Social Events</a:t>
                      </a:r>
                    </a:p>
                    <a:p>
                      <a:pPr marL="285750" indent="-285750">
                        <a:buFont typeface="Arial" charset="0"/>
                        <a:buChar char="•"/>
                      </a:pPr>
                      <a:r>
                        <a:rPr lang="en-US" sz="1600" dirty="0"/>
                        <a:t>Open Days</a:t>
                      </a:r>
                    </a:p>
                    <a:p>
                      <a:pPr marL="285750" indent="-285750">
                        <a:buFont typeface="Arial" charset="0"/>
                        <a:buChar char="•"/>
                      </a:pPr>
                      <a:r>
                        <a:rPr lang="en-US" sz="1600" dirty="0"/>
                        <a:t>Team Building</a:t>
                      </a:r>
                    </a:p>
                    <a:p>
                      <a:pPr marL="285750" indent="-285750">
                        <a:buFont typeface="Arial" charset="0"/>
                        <a:buChar char="•"/>
                      </a:pPr>
                      <a:r>
                        <a:rPr lang="en-US" sz="1600" dirty="0"/>
                        <a:t>Retreats</a:t>
                      </a:r>
                    </a:p>
                  </a:txBody>
                  <a:tcPr/>
                </a:tc>
                <a:tc>
                  <a:txBody>
                    <a:bodyPr/>
                    <a:lstStyle/>
                    <a:p>
                      <a:pPr marL="285750" indent="-285750">
                        <a:buFont typeface="Arial" charset="0"/>
                        <a:buChar char="•"/>
                      </a:pPr>
                      <a:r>
                        <a:rPr lang="en-US" sz="1600" dirty="0"/>
                        <a:t>Housing</a:t>
                      </a:r>
                    </a:p>
                    <a:p>
                      <a:pPr marL="285750" indent="-285750">
                        <a:buFont typeface="Arial" charset="0"/>
                        <a:buChar char="•"/>
                      </a:pPr>
                      <a:r>
                        <a:rPr lang="en-US" sz="1600" dirty="0"/>
                        <a:t>Welfare &amp;</a:t>
                      </a:r>
                      <a:r>
                        <a:rPr lang="en-US" sz="1600" baseline="0" dirty="0"/>
                        <a:t> Benefits</a:t>
                      </a:r>
                    </a:p>
                    <a:p>
                      <a:pPr marL="285750" indent="-285750">
                        <a:buFont typeface="Arial" charset="0"/>
                        <a:buChar char="•"/>
                      </a:pPr>
                      <a:r>
                        <a:rPr lang="en-US" sz="1600" baseline="0" dirty="0"/>
                        <a:t>Social Care</a:t>
                      </a:r>
                    </a:p>
                    <a:p>
                      <a:pPr marL="285750" indent="-285750">
                        <a:buFont typeface="Arial" charset="0"/>
                        <a:buChar char="•"/>
                      </a:pPr>
                      <a:r>
                        <a:rPr lang="en-US" sz="1600" baseline="0" dirty="0"/>
                        <a:t>Offending</a:t>
                      </a:r>
                    </a:p>
                    <a:p>
                      <a:pPr marL="285750" indent="-285750">
                        <a:buFont typeface="Arial" charset="0"/>
                        <a:buChar char="•"/>
                      </a:pPr>
                      <a:r>
                        <a:rPr lang="en-US" sz="1600" baseline="0" dirty="0"/>
                        <a:t>Complex Dependency</a:t>
                      </a:r>
                    </a:p>
                    <a:p>
                      <a:pPr marL="285750" indent="-285750">
                        <a:buFont typeface="Arial" charset="0"/>
                        <a:buChar char="•"/>
                      </a:pPr>
                      <a:r>
                        <a:rPr lang="en-US" sz="1600" baseline="0" dirty="0"/>
                        <a:t>Legal/Financial Support</a:t>
                      </a:r>
                    </a:p>
                    <a:p>
                      <a:pPr marL="285750" indent="-285750">
                        <a:buFont typeface="Arial" charset="0"/>
                        <a:buChar char="•"/>
                      </a:pPr>
                      <a:r>
                        <a:rPr lang="en-US" sz="1600" baseline="0" dirty="0"/>
                        <a:t>Bespoke Interventions (Rehab </a:t>
                      </a:r>
                      <a:r>
                        <a:rPr lang="en-US" sz="1600" baseline="0" dirty="0" err="1"/>
                        <a:t>etc</a:t>
                      </a:r>
                      <a:r>
                        <a:rPr lang="en-US" sz="1600" baseline="0" dirty="0"/>
                        <a:t>)</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7953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C0A3EF5-42D3-3747-B729-96DDC60E4AC1}"/>
              </a:ext>
            </a:extLst>
          </p:cNvPr>
          <p:cNvGraphicFramePr>
            <a:graphicFrameLocks noGrp="1"/>
          </p:cNvGraphicFramePr>
          <p:nvPr>
            <p:ph sz="half" idx="1"/>
            <p:extLst>
              <p:ext uri="{D42A27DB-BD31-4B8C-83A1-F6EECF244321}">
                <p14:modId xmlns:p14="http://schemas.microsoft.com/office/powerpoint/2010/main" val="719181872"/>
              </p:ext>
            </p:extLst>
          </p:nvPr>
        </p:nvGraphicFramePr>
        <p:xfrm>
          <a:off x="642938" y="642938"/>
          <a:ext cx="5414963" cy="55705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7">
            <a:extLst>
              <a:ext uri="{FF2B5EF4-FFF2-40B4-BE49-F238E27FC236}">
                <a16:creationId xmlns:a16="http://schemas.microsoft.com/office/drawing/2014/main" id="{2A0BB7CC-5F67-424C-B512-1F692333A53E}"/>
              </a:ext>
            </a:extLst>
          </p:cNvPr>
          <p:cNvGraphicFramePr>
            <a:graphicFrameLocks noGrp="1"/>
          </p:cNvGraphicFramePr>
          <p:nvPr>
            <p:ph sz="half" idx="2"/>
            <p:extLst>
              <p:ext uri="{D42A27DB-BD31-4B8C-83A1-F6EECF244321}">
                <p14:modId xmlns:p14="http://schemas.microsoft.com/office/powerpoint/2010/main" val="2579892178"/>
              </p:ext>
            </p:extLst>
          </p:nvPr>
        </p:nvGraphicFramePr>
        <p:xfrm>
          <a:off x="6132513" y="642938"/>
          <a:ext cx="5414963" cy="5570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573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BE4216D-86DA-8F45-936D-9694D29B6A9F}"/>
              </a:ext>
            </a:extLst>
          </p:cNvPr>
          <p:cNvGraphicFramePr>
            <a:graphicFrameLocks noGrp="1"/>
          </p:cNvGraphicFramePr>
          <p:nvPr>
            <p:ph sz="half" idx="1"/>
            <p:extLst>
              <p:ext uri="{D42A27DB-BD31-4B8C-83A1-F6EECF244321}">
                <p14:modId xmlns:p14="http://schemas.microsoft.com/office/powerpoint/2010/main" val="2039671428"/>
              </p:ext>
            </p:extLst>
          </p:nvPr>
        </p:nvGraphicFramePr>
        <p:xfrm>
          <a:off x="642938" y="642938"/>
          <a:ext cx="5414963" cy="55705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46534777-A29C-8543-AC87-CE8F0EC4EB9E}"/>
              </a:ext>
            </a:extLst>
          </p:cNvPr>
          <p:cNvGraphicFramePr>
            <a:graphicFrameLocks noGrp="1"/>
          </p:cNvGraphicFramePr>
          <p:nvPr>
            <p:ph sz="half" idx="2"/>
            <p:extLst>
              <p:ext uri="{D42A27DB-BD31-4B8C-83A1-F6EECF244321}">
                <p14:modId xmlns:p14="http://schemas.microsoft.com/office/powerpoint/2010/main" val="3617265545"/>
              </p:ext>
            </p:extLst>
          </p:nvPr>
        </p:nvGraphicFramePr>
        <p:xfrm>
          <a:off x="6132513" y="642938"/>
          <a:ext cx="5414963" cy="5570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6742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DFDA-2BCB-42AB-A8D3-0C749BCF37C9}"/>
              </a:ext>
            </a:extLst>
          </p:cNvPr>
          <p:cNvSpPr>
            <a:spLocks noGrp="1"/>
          </p:cNvSpPr>
          <p:nvPr>
            <p:ph type="title"/>
          </p:nvPr>
        </p:nvSpPr>
        <p:spPr>
          <a:xfrm>
            <a:off x="471488" y="362498"/>
            <a:ext cx="9444868" cy="1281113"/>
          </a:xfrm>
        </p:spPr>
        <p:txBody>
          <a:bodyPr>
            <a:normAutofit/>
          </a:bodyPr>
          <a:lstStyle/>
          <a:p>
            <a:r>
              <a:rPr lang="en-GB" b="1" dirty="0"/>
              <a:t>Social Value</a:t>
            </a:r>
          </a:p>
        </p:txBody>
      </p:sp>
      <p:graphicFrame>
        <p:nvGraphicFramePr>
          <p:cNvPr id="7" name="Chart 6">
            <a:extLst>
              <a:ext uri="{FF2B5EF4-FFF2-40B4-BE49-F238E27FC236}">
                <a16:creationId xmlns:a16="http://schemas.microsoft.com/office/drawing/2014/main" id="{E23074FA-9B5D-4C68-B19A-83B28C1CD2CE}"/>
              </a:ext>
            </a:extLst>
          </p:cNvPr>
          <p:cNvGraphicFramePr/>
          <p:nvPr/>
        </p:nvGraphicFramePr>
        <p:xfrm>
          <a:off x="711723" y="4044423"/>
          <a:ext cx="3972243" cy="25896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162845EE-D211-49A7-B241-7D2BE394B303}"/>
              </a:ext>
            </a:extLst>
          </p:cNvPr>
          <p:cNvGraphicFramePr>
            <a:graphicFrameLocks noGrp="1"/>
          </p:cNvGraphicFramePr>
          <p:nvPr>
            <p:extLst>
              <p:ext uri="{D42A27DB-BD31-4B8C-83A1-F6EECF244321}">
                <p14:modId xmlns:p14="http://schemas.microsoft.com/office/powerpoint/2010/main" val="3050012500"/>
              </p:ext>
            </p:extLst>
          </p:nvPr>
        </p:nvGraphicFramePr>
        <p:xfrm>
          <a:off x="390293" y="1483112"/>
          <a:ext cx="11542005" cy="4896416"/>
        </p:xfrm>
        <a:graphic>
          <a:graphicData uri="http://schemas.openxmlformats.org/drawingml/2006/table">
            <a:tbl>
              <a:tblPr firstRow="1" firstCol="1" bandRow="1">
                <a:tableStyleId>{5C22544A-7EE6-4342-B048-85BDC9FD1C3A}</a:tableStyleId>
              </a:tblPr>
              <a:tblGrid>
                <a:gridCol w="3577849">
                  <a:extLst>
                    <a:ext uri="{9D8B030D-6E8A-4147-A177-3AD203B41FA5}">
                      <a16:colId xmlns:a16="http://schemas.microsoft.com/office/drawing/2014/main" val="2559677985"/>
                    </a:ext>
                  </a:extLst>
                </a:gridCol>
                <a:gridCol w="3738393">
                  <a:extLst>
                    <a:ext uri="{9D8B030D-6E8A-4147-A177-3AD203B41FA5}">
                      <a16:colId xmlns:a16="http://schemas.microsoft.com/office/drawing/2014/main" val="2938962379"/>
                    </a:ext>
                  </a:extLst>
                </a:gridCol>
                <a:gridCol w="4225763">
                  <a:extLst>
                    <a:ext uri="{9D8B030D-6E8A-4147-A177-3AD203B41FA5}">
                      <a16:colId xmlns:a16="http://schemas.microsoft.com/office/drawing/2014/main" val="3014045633"/>
                    </a:ext>
                  </a:extLst>
                </a:gridCol>
              </a:tblGrid>
              <a:tr h="758283">
                <a:tc>
                  <a:txBody>
                    <a:bodyPr/>
                    <a:lstStyle/>
                    <a:p>
                      <a:r>
                        <a:rPr lang="en-US" sz="1600" dirty="0">
                          <a:effectLst/>
                        </a:rPr>
                        <a:t>Mental Health Therapeutic Interventions/Modalities (Person Centered Counselling, EMDR &amp; CBT)</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pPr algn="just"/>
                      <a:r>
                        <a:rPr lang="en-US" sz="1800" dirty="0">
                          <a:effectLst/>
                        </a:rPr>
                        <a:t>£331,870 (£4,741 cost saving per individual)</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400" dirty="0">
                          <a:effectLst/>
                        </a:rPr>
                        <a:t>Reduced waiting times for IAPT services and improved engagement 60% reduction  in crisis presentations with MH Urgent Care including A&amp;E</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extLst>
                  <a:ext uri="{0D108BD9-81ED-4DB2-BD59-A6C34878D82A}">
                    <a16:rowId xmlns:a16="http://schemas.microsoft.com/office/drawing/2014/main" val="3210290645"/>
                  </a:ext>
                </a:extLst>
              </a:tr>
              <a:tr h="509177">
                <a:tc>
                  <a:txBody>
                    <a:bodyPr/>
                    <a:lstStyle/>
                    <a:p>
                      <a:r>
                        <a:rPr lang="en-US" sz="1600" dirty="0">
                          <a:effectLst/>
                        </a:rPr>
                        <a:t>Suicide Prevention Intervention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600" b="1" dirty="0">
                          <a:effectLst/>
                        </a:rPr>
                        <a:t>The Estimated Cost of a Suicide is 1.7Million</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400" b="1" dirty="0">
                          <a:effectLst/>
                        </a:rPr>
                        <a:t>We evidenced the prevention of 34 Veteran Suicide attempts via crisis interventions</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extLst>
                  <a:ext uri="{0D108BD9-81ED-4DB2-BD59-A6C34878D82A}">
                    <a16:rowId xmlns:a16="http://schemas.microsoft.com/office/drawing/2014/main" val="3038580728"/>
                  </a:ext>
                </a:extLst>
              </a:tr>
              <a:tr h="450539">
                <a:tc>
                  <a:txBody>
                    <a:bodyPr/>
                    <a:lstStyle/>
                    <a:p>
                      <a:pPr algn="just"/>
                      <a:r>
                        <a:rPr lang="en-US" sz="1600" dirty="0">
                          <a:effectLst/>
                        </a:rPr>
                        <a:t>Housing</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600" b="1" dirty="0">
                          <a:effectLst/>
                        </a:rPr>
                        <a:t>£91,890 (£9,189 cost saving </a:t>
                      </a:r>
                      <a:endParaRPr lang="en-GB" sz="1600" b="1" dirty="0">
                        <a:effectLst/>
                      </a:endParaRPr>
                    </a:p>
                    <a:p>
                      <a:r>
                        <a:rPr lang="en-US" sz="1600" b="1" dirty="0">
                          <a:effectLst/>
                        </a:rPr>
                        <a:t>per individual)</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pPr algn="just"/>
                      <a:r>
                        <a:rPr lang="en-US" sz="1400" b="1" dirty="0">
                          <a:effectLst/>
                        </a:rPr>
                        <a:t>We have housed 10 rough sleepers </a:t>
                      </a:r>
                      <a:endParaRPr lang="en-GB" sz="1400" b="1" dirty="0">
                        <a:effectLst/>
                      </a:endParaRPr>
                    </a:p>
                  </a:txBody>
                  <a:tcPr marL="59336" marR="59336" marT="0" marB="0"/>
                </a:tc>
                <a:extLst>
                  <a:ext uri="{0D108BD9-81ED-4DB2-BD59-A6C34878D82A}">
                    <a16:rowId xmlns:a16="http://schemas.microsoft.com/office/drawing/2014/main" val="2381002829"/>
                  </a:ext>
                </a:extLst>
              </a:tr>
              <a:tr h="509177">
                <a:tc>
                  <a:txBody>
                    <a:bodyPr/>
                    <a:lstStyle/>
                    <a:p>
                      <a:pPr algn="just"/>
                      <a:r>
                        <a:rPr lang="en-US" sz="1600" dirty="0">
                          <a:effectLst/>
                        </a:rPr>
                        <a:t>Substance Misuse </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pPr algn="just"/>
                      <a:r>
                        <a:rPr lang="en-US" sz="1400" b="1" dirty="0">
                          <a:effectLst/>
                        </a:rPr>
                        <a:t>£29,505 OCU (£4,215 PP)</a:t>
                      </a:r>
                      <a:endParaRPr lang="en-GB" sz="1400" b="1" dirty="0">
                        <a:effectLst/>
                      </a:endParaRPr>
                    </a:p>
                    <a:p>
                      <a:pPr algn="just"/>
                      <a:r>
                        <a:rPr lang="en-US" sz="1400" b="1" dirty="0">
                          <a:effectLst/>
                        </a:rPr>
                        <a:t>£41,400 Alcohol (£1,656 PP)</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400" b="1" dirty="0">
                          <a:effectLst/>
                        </a:rPr>
                        <a:t>25 Alcohol Clients and 7 Opiate &amp; Crack Clients have been supported in the last 18 months</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extLst>
                  <a:ext uri="{0D108BD9-81ED-4DB2-BD59-A6C34878D82A}">
                    <a16:rowId xmlns:a16="http://schemas.microsoft.com/office/drawing/2014/main" val="247331548"/>
                  </a:ext>
                </a:extLst>
              </a:tr>
              <a:tr h="631181">
                <a:tc>
                  <a:txBody>
                    <a:bodyPr/>
                    <a:lstStyle/>
                    <a:p>
                      <a:pPr algn="just"/>
                      <a:r>
                        <a:rPr lang="en-US" sz="1600" dirty="0">
                          <a:effectLst/>
                        </a:rPr>
                        <a:t>Offending/Criminal Justice</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pPr algn="just"/>
                      <a:r>
                        <a:rPr lang="en-US" sz="1400" b="1" dirty="0">
                          <a:effectLst/>
                        </a:rPr>
                        <a:t>£311,792 (£38,974 PP recalled)</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400" b="1" dirty="0">
                          <a:effectLst/>
                        </a:rPr>
                        <a:t>Beneficiaries referred to reduce re-offending have been crime free since engaging with the     HQ</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extLst>
                  <a:ext uri="{0D108BD9-81ED-4DB2-BD59-A6C34878D82A}">
                    <a16:rowId xmlns:a16="http://schemas.microsoft.com/office/drawing/2014/main" val="2217989942"/>
                  </a:ext>
                </a:extLst>
              </a:tr>
              <a:tr h="473386">
                <a:tc>
                  <a:txBody>
                    <a:bodyPr/>
                    <a:lstStyle/>
                    <a:p>
                      <a:pPr algn="just"/>
                      <a:r>
                        <a:rPr lang="en-US" sz="1600" dirty="0">
                          <a:effectLst/>
                        </a:rPr>
                        <a:t>Entering Employment</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400" b="1" dirty="0">
                          <a:effectLst/>
                        </a:rPr>
                        <a:t>£217,000 (£18,084 PP employed)</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400" b="1" dirty="0">
                          <a:effectLst/>
                        </a:rPr>
                        <a:t>Beneficiaries enter full time employment escaping welfare</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extLst>
                  <a:ext uri="{0D108BD9-81ED-4DB2-BD59-A6C34878D82A}">
                    <a16:rowId xmlns:a16="http://schemas.microsoft.com/office/drawing/2014/main" val="181342238"/>
                  </a:ext>
                </a:extLst>
              </a:tr>
              <a:tr h="678903">
                <a:tc>
                  <a:txBody>
                    <a:bodyPr/>
                    <a:lstStyle/>
                    <a:p>
                      <a:r>
                        <a:rPr lang="en-US" sz="1600" dirty="0">
                          <a:effectLst/>
                        </a:rPr>
                        <a:t>Prevention of further Domestic Abuse</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400" b="1" dirty="0">
                          <a:effectLst/>
                        </a:rPr>
                        <a:t>£74,745 (£6,795 per victim)</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400" b="1" dirty="0">
                          <a:effectLst/>
                        </a:rPr>
                        <a:t>Victims of DA survivors while also supporting perpetrator with specific therapeutic interventions</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extLst>
                  <a:ext uri="{0D108BD9-81ED-4DB2-BD59-A6C34878D82A}">
                    <a16:rowId xmlns:a16="http://schemas.microsoft.com/office/drawing/2014/main" val="2379729600"/>
                  </a:ext>
                </a:extLst>
              </a:tr>
              <a:tr h="848629">
                <a:tc>
                  <a:txBody>
                    <a:bodyPr/>
                    <a:lstStyle/>
                    <a:p>
                      <a:r>
                        <a:rPr lang="en-US" sz="1800" dirty="0">
                          <a:effectLst/>
                        </a:rPr>
                        <a:t>TOTAL</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r>
                        <a:rPr lang="en-US" sz="1800" b="1" dirty="0">
                          <a:effectLst/>
                        </a:rPr>
                        <a:t>£1,098,202.00</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tc>
                  <a:txBody>
                    <a:bodyPr/>
                    <a:lstStyle/>
                    <a:p>
                      <a:pPr algn="l"/>
                      <a:r>
                        <a:rPr lang="en-US" sz="1600" b="1" dirty="0">
                          <a:effectLst/>
                        </a:rPr>
                        <a:t>For every £1 of CIF funding this year there has been a return of £51.60</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36" marR="59336" marT="0" marB="0"/>
                </a:tc>
                <a:extLst>
                  <a:ext uri="{0D108BD9-81ED-4DB2-BD59-A6C34878D82A}">
                    <a16:rowId xmlns:a16="http://schemas.microsoft.com/office/drawing/2014/main" val="4270170414"/>
                  </a:ext>
                </a:extLst>
              </a:tr>
            </a:tbl>
          </a:graphicData>
        </a:graphic>
      </p:graphicFrame>
      <p:pic>
        <p:nvPicPr>
          <p:cNvPr id="6" name="Picture 5">
            <a:extLst>
              <a:ext uri="{FF2B5EF4-FFF2-40B4-BE49-F238E27FC236}">
                <a16:creationId xmlns:a16="http://schemas.microsoft.com/office/drawing/2014/main" id="{70693D9A-DFD9-014D-B340-98FC2FC26A9D}"/>
              </a:ext>
            </a:extLst>
          </p:cNvPr>
          <p:cNvPicPr>
            <a:picLocks noChangeAspect="1"/>
          </p:cNvPicPr>
          <p:nvPr/>
        </p:nvPicPr>
        <p:blipFill>
          <a:blip r:embed="rId3"/>
          <a:stretch>
            <a:fillRect/>
          </a:stretch>
        </p:blipFill>
        <p:spPr>
          <a:xfrm>
            <a:off x="8865220" y="296179"/>
            <a:ext cx="2488579" cy="1112541"/>
          </a:xfrm>
          <a:prstGeom prst="rect">
            <a:avLst/>
          </a:prstGeom>
        </p:spPr>
      </p:pic>
    </p:spTree>
    <p:extLst>
      <p:ext uri="{BB962C8B-B14F-4D97-AF65-F5344CB8AC3E}">
        <p14:creationId xmlns:p14="http://schemas.microsoft.com/office/powerpoint/2010/main" val="1914434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7821</TotalTime>
  <Words>940</Words>
  <Application>Microsoft Office PowerPoint</Application>
  <PresentationFormat>Widescreen</PresentationFormat>
  <Paragraphs>131</Paragraphs>
  <Slides>20</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ArialMT</vt:lpstr>
      <vt:lpstr>Calibri</vt:lpstr>
      <vt:lpstr>Calibri Light</vt:lpstr>
      <vt:lpstr>Helvetica</vt:lpstr>
      <vt:lpstr>Times New Roman</vt:lpstr>
      <vt:lpstr>Office Theme</vt:lpstr>
      <vt:lpstr>    </vt:lpstr>
      <vt:lpstr>PowerPoint Presentation</vt:lpstr>
      <vt:lpstr>PowerPoint Presentation</vt:lpstr>
      <vt:lpstr>PowerPoint Presentation</vt:lpstr>
      <vt:lpstr>“The Armed Forces Covenant Fund Trust commissioned a £4 million programme of funding for innovative and new ways of working to reduce serious stress in veterans, carers and families” </vt:lpstr>
      <vt:lpstr>Intervention Menu</vt:lpstr>
      <vt:lpstr>PowerPoint Presentation</vt:lpstr>
      <vt:lpstr>PowerPoint Presentation</vt:lpstr>
      <vt:lpstr>Social Value</vt:lpstr>
      <vt:lpstr>A few more facts &amp; figures…</vt:lpstr>
      <vt:lpstr>So what…….</vt:lpstr>
      <vt:lpstr>Veterans Maintenance Service</vt:lpstr>
      <vt:lpstr>Room/Facility Hire</vt:lpstr>
      <vt:lpstr>Supported Housing</vt:lpstr>
      <vt:lpstr>Donations, Fundraising &amp; Corporate Events</vt:lpstr>
      <vt:lpstr>North West Consultation</vt:lpstr>
      <vt:lpstr>PowerPoint Presentation</vt:lpstr>
      <vt:lpstr>PowerPoint Presentation</vt:lpstr>
      <vt:lpstr>PowerPoint Presentation</vt:lpstr>
      <vt:lpstr>Final Thoughts, Asks……….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Laura Ingham</dc:creator>
  <cp:lastModifiedBy>Olivia Toulmin</cp:lastModifiedBy>
  <cp:revision>13</cp:revision>
  <dcterms:created xsi:type="dcterms:W3CDTF">2022-04-29T21:55:10Z</dcterms:created>
  <dcterms:modified xsi:type="dcterms:W3CDTF">2022-05-12T16:24:54Z</dcterms:modified>
</cp:coreProperties>
</file>