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5" r:id="rId2"/>
    <p:sldMasterId id="2147483699" r:id="rId3"/>
  </p:sldMasterIdLst>
  <p:notesMasterIdLst>
    <p:notesMasterId r:id="rId19"/>
  </p:notesMasterIdLst>
  <p:sldIdLst>
    <p:sldId id="330" r:id="rId4"/>
    <p:sldId id="261" r:id="rId5"/>
    <p:sldId id="258" r:id="rId6"/>
    <p:sldId id="2147375945" r:id="rId7"/>
    <p:sldId id="2147375942" r:id="rId8"/>
    <p:sldId id="2147375944" r:id="rId9"/>
    <p:sldId id="340" r:id="rId10"/>
    <p:sldId id="341" r:id="rId11"/>
    <p:sldId id="435" r:id="rId12"/>
    <p:sldId id="431" r:id="rId13"/>
    <p:sldId id="265" r:id="rId14"/>
    <p:sldId id="281" r:id="rId15"/>
    <p:sldId id="2147375946" r:id="rId16"/>
    <p:sldId id="429" r:id="rId17"/>
    <p:sldId id="2147375941" r:id="rId18"/>
  </p:sldIdLst>
  <p:sldSz cx="10160000" cy="5715000"/>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userDrawn="1">
          <p15:clr>
            <a:srgbClr val="A4A3A4"/>
          </p15:clr>
        </p15:guide>
        <p15:guide id="2" pos="3200" userDrawn="1">
          <p15:clr>
            <a:srgbClr val="A4A3A4"/>
          </p15:clr>
        </p15:guide>
      </p15:sldGuideLst>
    </p:ext>
    <p:ext uri="{2D200454-40CA-4A62-9FC3-DE9A4176ACB9}">
      <p15:notesGuideLst xmlns:p15="http://schemas.microsoft.com/office/powerpoint/2012/main">
        <p15:guide id="1" orient="horz" pos="3157" userDrawn="1">
          <p15:clr>
            <a:srgbClr val="A4A3A4"/>
          </p15:clr>
        </p15:guide>
        <p15:guide id="2" pos="217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08" autoAdjust="0"/>
    <p:restoredTop sz="93770" autoAdjust="0"/>
  </p:normalViewPr>
  <p:slideViewPr>
    <p:cSldViewPr>
      <p:cViewPr varScale="1">
        <p:scale>
          <a:sx n="118" d="100"/>
          <a:sy n="118" d="100"/>
        </p:scale>
        <p:origin x="576" y="192"/>
      </p:cViewPr>
      <p:guideLst>
        <p:guide orient="horz" pos="1800"/>
        <p:guide pos="3200"/>
      </p:guideLst>
    </p:cSldViewPr>
  </p:slideViewPr>
  <p:outlineViewPr>
    <p:cViewPr>
      <p:scale>
        <a:sx n="33" d="100"/>
        <a:sy n="33" d="100"/>
      </p:scale>
      <p:origin x="0" y="-1792"/>
    </p:cViewPr>
  </p:outlineViewPr>
  <p:notesTextViewPr>
    <p:cViewPr>
      <p:scale>
        <a:sx n="3" d="2"/>
        <a:sy n="3" d="2"/>
      </p:scale>
      <p:origin x="0" y="0"/>
    </p:cViewPr>
  </p:notesTextViewPr>
  <p:sorterViewPr>
    <p:cViewPr>
      <p:scale>
        <a:sx n="70" d="100"/>
        <a:sy n="70" d="100"/>
      </p:scale>
      <p:origin x="0" y="-1896"/>
    </p:cViewPr>
  </p:sorterViewPr>
  <p:notesViewPr>
    <p:cSldViewPr>
      <p:cViewPr>
        <p:scale>
          <a:sx n="120" d="100"/>
          <a:sy n="120" d="100"/>
        </p:scale>
        <p:origin x="2528" y="-1304"/>
      </p:cViewPr>
      <p:guideLst>
        <p:guide orient="horz" pos="3157"/>
        <p:guide pos="217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4870" cy="501015"/>
          </a:xfrm>
          <a:prstGeom prst="rect">
            <a:avLst/>
          </a:prstGeom>
        </p:spPr>
        <p:txBody>
          <a:bodyPr vert="horz" lIns="94202" tIns="47101" rIns="94202" bIns="47101" rtlCol="0"/>
          <a:lstStyle>
            <a:lvl1pPr algn="l">
              <a:defRPr sz="1200"/>
            </a:lvl1pPr>
          </a:lstStyle>
          <a:p>
            <a:endParaRPr lang="en-GB" dirty="0"/>
          </a:p>
        </p:txBody>
      </p:sp>
      <p:sp>
        <p:nvSpPr>
          <p:cNvPr id="3" name="Date Placeholder 2"/>
          <p:cNvSpPr>
            <a:spLocks noGrp="1"/>
          </p:cNvSpPr>
          <p:nvPr>
            <p:ph type="dt" idx="1"/>
          </p:nvPr>
        </p:nvSpPr>
        <p:spPr>
          <a:xfrm>
            <a:off x="3901699" y="0"/>
            <a:ext cx="2984870" cy="501015"/>
          </a:xfrm>
          <a:prstGeom prst="rect">
            <a:avLst/>
          </a:prstGeom>
        </p:spPr>
        <p:txBody>
          <a:bodyPr vert="horz" lIns="94202" tIns="47101" rIns="94202" bIns="47101" rtlCol="0"/>
          <a:lstStyle>
            <a:lvl1pPr algn="r">
              <a:defRPr sz="1200"/>
            </a:lvl1pPr>
          </a:lstStyle>
          <a:p>
            <a:fld id="{710D2753-EB6A-4971-B788-380BE6983418}" type="datetimeFigureOut">
              <a:rPr lang="en-GB" smtClean="0"/>
              <a:t>29/04/2022</a:t>
            </a:fld>
            <a:endParaRPr lang="en-GB" dirty="0"/>
          </a:p>
        </p:txBody>
      </p:sp>
      <p:sp>
        <p:nvSpPr>
          <p:cNvPr id="4" name="Slide Image Placeholder 3"/>
          <p:cNvSpPr>
            <a:spLocks noGrp="1" noRot="1" noChangeAspect="1"/>
          </p:cNvSpPr>
          <p:nvPr>
            <p:ph type="sldImg" idx="2"/>
          </p:nvPr>
        </p:nvSpPr>
        <p:spPr>
          <a:xfrm>
            <a:off x="103188" y="750888"/>
            <a:ext cx="6681787" cy="3759200"/>
          </a:xfrm>
          <a:prstGeom prst="rect">
            <a:avLst/>
          </a:prstGeom>
          <a:noFill/>
          <a:ln w="12700">
            <a:solidFill>
              <a:prstClr val="black"/>
            </a:solidFill>
          </a:ln>
        </p:spPr>
        <p:txBody>
          <a:bodyPr vert="horz" lIns="94202" tIns="47101" rIns="94202" bIns="47101" rtlCol="0" anchor="ctr"/>
          <a:lstStyle/>
          <a:p>
            <a:endParaRPr lang="en-GB" dirty="0"/>
          </a:p>
        </p:txBody>
      </p:sp>
      <p:sp>
        <p:nvSpPr>
          <p:cNvPr id="5" name="Notes Placeholder 4"/>
          <p:cNvSpPr>
            <a:spLocks noGrp="1"/>
          </p:cNvSpPr>
          <p:nvPr>
            <p:ph type="body" sz="quarter" idx="3"/>
          </p:nvPr>
        </p:nvSpPr>
        <p:spPr>
          <a:xfrm>
            <a:off x="688817" y="4759643"/>
            <a:ext cx="5510530" cy="4509135"/>
          </a:xfrm>
          <a:prstGeom prst="rect">
            <a:avLst/>
          </a:prstGeom>
        </p:spPr>
        <p:txBody>
          <a:bodyPr vert="horz" lIns="94202" tIns="47101" rIns="94202" bIns="4710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517547"/>
            <a:ext cx="2984870" cy="501015"/>
          </a:xfrm>
          <a:prstGeom prst="rect">
            <a:avLst/>
          </a:prstGeom>
        </p:spPr>
        <p:txBody>
          <a:bodyPr vert="horz" lIns="94202" tIns="47101" rIns="94202" bIns="47101" rtlCol="0" anchor="b"/>
          <a:lstStyle>
            <a:lvl1pPr algn="l">
              <a:defRPr sz="1200"/>
            </a:lvl1pPr>
          </a:lstStyle>
          <a:p>
            <a:endParaRPr lang="en-GB" dirty="0"/>
          </a:p>
        </p:txBody>
      </p:sp>
      <p:sp>
        <p:nvSpPr>
          <p:cNvPr id="7" name="Slide Number Placeholder 6"/>
          <p:cNvSpPr>
            <a:spLocks noGrp="1"/>
          </p:cNvSpPr>
          <p:nvPr>
            <p:ph type="sldNum" sz="quarter" idx="5"/>
          </p:nvPr>
        </p:nvSpPr>
        <p:spPr>
          <a:xfrm>
            <a:off x="3901699" y="9517547"/>
            <a:ext cx="2984870" cy="501015"/>
          </a:xfrm>
          <a:prstGeom prst="rect">
            <a:avLst/>
          </a:prstGeom>
        </p:spPr>
        <p:txBody>
          <a:bodyPr vert="horz" lIns="94202" tIns="47101" rIns="94202" bIns="47101" rtlCol="0" anchor="b"/>
          <a:lstStyle>
            <a:lvl1pPr algn="r">
              <a:defRPr sz="1200"/>
            </a:lvl1pPr>
          </a:lstStyle>
          <a:p>
            <a:fld id="{8253048E-70C7-4298-BBF0-A3D6AB762407}" type="slidenum">
              <a:rPr lang="en-GB" smtClean="0"/>
              <a:t>‹#›</a:t>
            </a:fld>
            <a:endParaRPr lang="en-GB" dirty="0"/>
          </a:p>
        </p:txBody>
      </p:sp>
    </p:spTree>
    <p:extLst>
      <p:ext uri="{BB962C8B-B14F-4D97-AF65-F5344CB8AC3E}">
        <p14:creationId xmlns:p14="http://schemas.microsoft.com/office/powerpoint/2010/main" val="1953796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188" y="750888"/>
            <a:ext cx="6681787" cy="37592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F4839AA8-4330-45AA-9E58-F4DE4C2F592E}" type="slidenum">
              <a:rPr lang="en-GB" smtClean="0">
                <a:solidFill>
                  <a:prstClr val="black"/>
                </a:solidFill>
              </a:rPr>
              <a:pPr>
                <a:defRPr/>
              </a:pPr>
              <a:t>1</a:t>
            </a:fld>
            <a:endParaRPr lang="en-GB" dirty="0">
              <a:solidFill>
                <a:prstClr val="black"/>
              </a:solidFill>
            </a:endParaRPr>
          </a:p>
        </p:txBody>
      </p:sp>
      <p:sp>
        <p:nvSpPr>
          <p:cNvPr id="5" name="Date Placeholder 4"/>
          <p:cNvSpPr>
            <a:spLocks noGrp="1"/>
          </p:cNvSpPr>
          <p:nvPr>
            <p:ph type="dt" idx="11"/>
          </p:nvPr>
        </p:nvSpPr>
        <p:spPr/>
        <p:txBody>
          <a:bodyPr/>
          <a:lstStyle/>
          <a:p>
            <a:pPr>
              <a:defRPr/>
            </a:pPr>
            <a:r>
              <a:rPr lang="en-GB" dirty="0">
                <a:solidFill>
                  <a:prstClr val="black"/>
                </a:solidFill>
              </a:rPr>
              <a:t>Dec 2021</a:t>
            </a:r>
          </a:p>
        </p:txBody>
      </p:sp>
      <p:sp>
        <p:nvSpPr>
          <p:cNvPr id="6" name="Header Placeholder 5"/>
          <p:cNvSpPr>
            <a:spLocks noGrp="1"/>
          </p:cNvSpPr>
          <p:nvPr>
            <p:ph type="hdr" sz="quarter" idx="12"/>
          </p:nvPr>
        </p:nvSpPr>
        <p:spPr/>
        <p:txBody>
          <a:bodyPr/>
          <a:lstStyle/>
          <a:p>
            <a:pPr>
              <a:defRPr/>
            </a:pPr>
            <a:r>
              <a:rPr lang="en-GB" dirty="0">
                <a:solidFill>
                  <a:prstClr val="black"/>
                </a:solidFill>
              </a:rPr>
              <a:t>Armed Forces Network</a:t>
            </a:r>
          </a:p>
        </p:txBody>
      </p:sp>
    </p:spTree>
    <p:extLst>
      <p:ext uri="{BB962C8B-B14F-4D97-AF65-F5344CB8AC3E}">
        <p14:creationId xmlns:p14="http://schemas.microsoft.com/office/powerpoint/2010/main" val="27911361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188" y="750888"/>
            <a:ext cx="6681787" cy="3759200"/>
          </a:xfrm>
        </p:spPr>
      </p:sp>
      <p:sp>
        <p:nvSpPr>
          <p:cNvPr id="4" name="Slide Number Placeholder 3"/>
          <p:cNvSpPr>
            <a:spLocks noGrp="1"/>
          </p:cNvSpPr>
          <p:nvPr>
            <p:ph type="sldNum" sz="quarter" idx="10"/>
          </p:nvPr>
        </p:nvSpPr>
        <p:spPr/>
        <p:txBody>
          <a:bodyPr/>
          <a:lstStyle/>
          <a:p>
            <a:pPr defTabSz="924458">
              <a:defRPr/>
            </a:pPr>
            <a:fld id="{D3661F25-F3EC-4B40-9E27-2DC4A639B539}" type="slidenum">
              <a:rPr lang="en-GB">
                <a:solidFill>
                  <a:prstClr val="black"/>
                </a:solidFill>
                <a:latin typeface="Calibri"/>
              </a:rPr>
              <a:pPr defTabSz="924458">
                <a:defRPr/>
              </a:pPr>
              <a:t>10</a:t>
            </a:fld>
            <a:endParaRPr lang="en-GB" dirty="0">
              <a:solidFill>
                <a:prstClr val="black"/>
              </a:solidFill>
              <a:latin typeface="Calibri"/>
            </a:endParaRPr>
          </a:p>
        </p:txBody>
      </p:sp>
      <p:sp>
        <p:nvSpPr>
          <p:cNvPr id="3" name="Notes Placeholder 2">
            <a:extLst>
              <a:ext uri="{FF2B5EF4-FFF2-40B4-BE49-F238E27FC236}">
                <a16:creationId xmlns:a16="http://schemas.microsoft.com/office/drawing/2014/main" id="{E09964D2-A2CE-4601-928A-B6FABF11A147}"/>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253392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3048E-70C7-4298-BBF0-A3D6AB762407}" type="slidenum">
              <a:rPr lang="en-GB" smtClean="0"/>
              <a:t>11</a:t>
            </a:fld>
            <a:endParaRPr lang="en-GB" dirty="0"/>
          </a:p>
        </p:txBody>
      </p:sp>
    </p:spTree>
    <p:extLst>
      <p:ext uri="{BB962C8B-B14F-4D97-AF65-F5344CB8AC3E}">
        <p14:creationId xmlns:p14="http://schemas.microsoft.com/office/powerpoint/2010/main" val="2319254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53048E-70C7-4298-BBF0-A3D6AB76240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Date Placeholder 4"/>
          <p:cNvSpPr>
            <a:spLocks noGrp="1"/>
          </p:cNvSpPr>
          <p:nvPr>
            <p:ph type="dt"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2019</a:t>
            </a:r>
          </a:p>
        </p:txBody>
      </p:sp>
      <p:sp>
        <p:nvSpPr>
          <p:cNvPr id="6" name="Header Placeholder 5"/>
          <p:cNvSpPr>
            <a:spLocks noGrp="1"/>
          </p:cNvSpPr>
          <p:nvPr>
            <p:ph type="hdr" sz="quarter" idx="12"/>
          </p:nvPr>
        </p:nvSpPr>
        <p:spPr>
          <a:xfrm>
            <a:off x="0" y="0"/>
            <a:ext cx="2971800" cy="458788"/>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Veterans, Families and Carers Course</a:t>
            </a:r>
          </a:p>
        </p:txBody>
      </p:sp>
    </p:spTree>
    <p:extLst>
      <p:ext uri="{BB962C8B-B14F-4D97-AF65-F5344CB8AC3E}">
        <p14:creationId xmlns:p14="http://schemas.microsoft.com/office/powerpoint/2010/main" val="1544130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3048E-70C7-4298-BBF0-A3D6AB762407}" type="slidenum">
              <a:rPr lang="en-GB" smtClean="0"/>
              <a:t>13</a:t>
            </a:fld>
            <a:endParaRPr lang="en-GB" dirty="0"/>
          </a:p>
        </p:txBody>
      </p:sp>
    </p:spTree>
    <p:extLst>
      <p:ext uri="{BB962C8B-B14F-4D97-AF65-F5344CB8AC3E}">
        <p14:creationId xmlns:p14="http://schemas.microsoft.com/office/powerpoint/2010/main" val="1407173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188" y="750888"/>
            <a:ext cx="6681787" cy="3759200"/>
          </a:xfrm>
        </p:spPr>
      </p:sp>
      <p:sp>
        <p:nvSpPr>
          <p:cNvPr id="4" name="Slide Number Placeholder 3"/>
          <p:cNvSpPr>
            <a:spLocks noGrp="1"/>
          </p:cNvSpPr>
          <p:nvPr>
            <p:ph type="sldNum" sz="quarter" idx="10"/>
          </p:nvPr>
        </p:nvSpPr>
        <p:spPr/>
        <p:txBody>
          <a:bodyPr/>
          <a:lstStyle/>
          <a:p>
            <a:pPr defTabSz="924458">
              <a:defRPr/>
            </a:pPr>
            <a:fld id="{65CE50C6-E829-4E41-920D-B8712E8F6AAF}" type="slidenum">
              <a:rPr lang="en-GB">
                <a:solidFill>
                  <a:prstClr val="black"/>
                </a:solidFill>
                <a:latin typeface="Calibri" panose="020F0502020204030204"/>
              </a:rPr>
              <a:pPr defTabSz="924458">
                <a:defRPr/>
              </a:pPr>
              <a:t>14</a:t>
            </a:fld>
            <a:endParaRPr lang="en-GB" dirty="0">
              <a:solidFill>
                <a:prstClr val="black"/>
              </a:solidFill>
              <a:latin typeface="Calibri" panose="020F0502020204030204"/>
            </a:endParaRPr>
          </a:p>
        </p:txBody>
      </p:sp>
      <p:sp>
        <p:nvSpPr>
          <p:cNvPr id="3" name="Notes Placeholder 2">
            <a:extLst>
              <a:ext uri="{FF2B5EF4-FFF2-40B4-BE49-F238E27FC236}">
                <a16:creationId xmlns:a16="http://schemas.microsoft.com/office/drawing/2014/main" id="{4A26240F-DF2D-4DC5-9C03-53412CA84615}"/>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033403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3048E-70C7-4298-BBF0-A3D6AB762407}" type="slidenum">
              <a:rPr lang="en-GB" smtClean="0"/>
              <a:t>15</a:t>
            </a:fld>
            <a:endParaRPr lang="en-GB" dirty="0"/>
          </a:p>
        </p:txBody>
      </p:sp>
    </p:spTree>
    <p:extLst>
      <p:ext uri="{BB962C8B-B14F-4D97-AF65-F5344CB8AC3E}">
        <p14:creationId xmlns:p14="http://schemas.microsoft.com/office/powerpoint/2010/main" val="1552295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a:xfrm>
            <a:off x="655638" y="4775994"/>
            <a:ext cx="5486400" cy="3600450"/>
          </a:xfrm>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C3BDD-4A0B-4528-9D96-A4023DE50C0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9718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a:xfrm>
            <a:off x="655637" y="5084763"/>
            <a:ext cx="5486400" cy="3600450"/>
          </a:xfrm>
        </p:spPr>
        <p:txBody>
          <a:bodyPr/>
          <a:lstStyle/>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C3BDD-4A0B-4528-9D96-A4023DE50C0A}"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1180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3048E-70C7-4298-BBF0-A3D6AB762407}" type="slidenum">
              <a:rPr lang="en-GB" smtClean="0"/>
              <a:t>4</a:t>
            </a:fld>
            <a:endParaRPr lang="en-GB" dirty="0"/>
          </a:p>
        </p:txBody>
      </p:sp>
    </p:spTree>
    <p:extLst>
      <p:ext uri="{BB962C8B-B14F-4D97-AF65-F5344CB8AC3E}">
        <p14:creationId xmlns:p14="http://schemas.microsoft.com/office/powerpoint/2010/main" val="1925743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00125" y="473075"/>
            <a:ext cx="4594225" cy="2584450"/>
          </a:xfrm>
        </p:spPr>
      </p:sp>
      <p:sp>
        <p:nvSpPr>
          <p:cNvPr id="3" name="Notes Placeholder 2"/>
          <p:cNvSpPr>
            <a:spLocks noGrp="1"/>
          </p:cNvSpPr>
          <p:nvPr>
            <p:ph type="body" idx="1"/>
          </p:nvPr>
        </p:nvSpPr>
        <p:spPr>
          <a:xfrm>
            <a:off x="1010922" y="3595549"/>
            <a:ext cx="4377375" cy="1956401"/>
          </a:xfrm>
        </p:spPr>
        <p:txBody>
          <a:bodyPr/>
          <a:lstStyle/>
          <a:p>
            <a:pPr marL="173336" indent="-173336">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pPr defTabSz="924458">
              <a:defRPr/>
            </a:pPr>
            <a:fld id="{AACC3BDD-4A0B-4528-9D96-A4023DE50C0A}" type="slidenum">
              <a:rPr lang="en-GB">
                <a:solidFill>
                  <a:prstClr val="black"/>
                </a:solidFill>
                <a:latin typeface="Calibri"/>
              </a:rPr>
              <a:pPr defTabSz="924458">
                <a:defRPr/>
              </a:pPr>
              <a:t>5</a:t>
            </a:fld>
            <a:endParaRPr lang="en-GB" dirty="0">
              <a:solidFill>
                <a:prstClr val="black"/>
              </a:solidFill>
              <a:latin typeface="Calibri"/>
            </a:endParaRPr>
          </a:p>
        </p:txBody>
      </p:sp>
    </p:spTree>
    <p:extLst>
      <p:ext uri="{BB962C8B-B14F-4D97-AF65-F5344CB8AC3E}">
        <p14:creationId xmlns:p14="http://schemas.microsoft.com/office/powerpoint/2010/main" val="677616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253048E-70C7-4298-BBF0-A3D6AB762407}" type="slidenum">
              <a:rPr lang="en-GB" smtClean="0"/>
              <a:t>6</a:t>
            </a:fld>
            <a:endParaRPr lang="en-GB" dirty="0"/>
          </a:p>
        </p:txBody>
      </p:sp>
    </p:spTree>
    <p:extLst>
      <p:ext uri="{BB962C8B-B14F-4D97-AF65-F5344CB8AC3E}">
        <p14:creationId xmlns:p14="http://schemas.microsoft.com/office/powerpoint/2010/main" val="691793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5CE50C6-E829-4E41-920D-B8712E8F6AAF}" type="slidenum">
              <a:rPr lang="en-GB" smtClean="0"/>
              <a:t>7</a:t>
            </a:fld>
            <a:endParaRPr lang="en-GB" dirty="0"/>
          </a:p>
        </p:txBody>
      </p:sp>
    </p:spTree>
    <p:extLst>
      <p:ext uri="{BB962C8B-B14F-4D97-AF65-F5344CB8AC3E}">
        <p14:creationId xmlns:p14="http://schemas.microsoft.com/office/powerpoint/2010/main" val="31960230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3188" y="712788"/>
            <a:ext cx="6681787" cy="3757612"/>
          </a:xfrm>
        </p:spPr>
      </p:sp>
      <p:sp>
        <p:nvSpPr>
          <p:cNvPr id="4" name="Slide Number Placeholder 3"/>
          <p:cNvSpPr>
            <a:spLocks noGrp="1"/>
          </p:cNvSpPr>
          <p:nvPr>
            <p:ph type="sldNum" sz="quarter" idx="10"/>
          </p:nvPr>
        </p:nvSpPr>
        <p:spPr/>
        <p:txBody>
          <a:bodyPr/>
          <a:lstStyle/>
          <a:p>
            <a:fld id="{B0ABDD9A-AC7E-4304-8D14-362275043D39}" type="slidenum">
              <a:rPr lang="en-GB" smtClean="0"/>
              <a:t>8</a:t>
            </a:fld>
            <a:endParaRPr lang="en-GB" dirty="0"/>
          </a:p>
        </p:txBody>
      </p:sp>
      <p:sp>
        <p:nvSpPr>
          <p:cNvPr id="7" name="Notes Placeholder 6">
            <a:extLst>
              <a:ext uri="{FF2B5EF4-FFF2-40B4-BE49-F238E27FC236}">
                <a16:creationId xmlns:a16="http://schemas.microsoft.com/office/drawing/2014/main" id="{2CC59E15-34D0-4729-BA24-1602CA7ABE67}"/>
              </a:ext>
            </a:extLst>
          </p:cNvPr>
          <p:cNvSpPr txBox="1">
            <a:spLocks noGrp="1"/>
          </p:cNvSpPr>
          <p:nvPr>
            <p:ph type="body" sz="quarter" idx="3"/>
          </p:nvPr>
        </p:nvSpPr>
        <p:spPr>
          <a:xfrm>
            <a:off x="337084" y="4759362"/>
            <a:ext cx="6459387" cy="4009551"/>
          </a:xfrm>
          <a:prstGeom prst="rect">
            <a:avLst/>
          </a:prstGeom>
          <a:noFill/>
        </p:spPr>
        <p:txBody>
          <a:bodyPr wrap="square" rtlCol="0">
            <a:spAutoFit/>
          </a:bodyPr>
          <a:lstStyle/>
          <a:p>
            <a:pPr algn="just"/>
            <a:r>
              <a:rPr lang="en-GB" sz="1400" b="1" u="sng" dirty="0">
                <a:solidFill>
                  <a:srgbClr val="800000"/>
                </a:solidFill>
                <a:latin typeface="Verdana" panose="020B0604030504040204" pitchFamily="34" charset="0"/>
                <a:ea typeface="Verdana" panose="020B0604030504040204" pitchFamily="34" charset="0"/>
                <a:cs typeface="Verdana" panose="020B0604030504040204" pitchFamily="34" charset="0"/>
              </a:rPr>
              <a:t>Referrals for Former Service Personnel’</a:t>
            </a:r>
            <a:endParaRPr lang="en-GB" sz="1400" dirty="0">
              <a:solidFill>
                <a:srgbClr val="800000"/>
              </a:solidFill>
              <a:latin typeface="Verdana" panose="020B0604030504040204" pitchFamily="34" charset="0"/>
              <a:ea typeface="Verdana" panose="020B0604030504040204" pitchFamily="34" charset="0"/>
              <a:cs typeface="Verdana" panose="020B0604030504040204" pitchFamily="34" charset="0"/>
            </a:endParaRPr>
          </a:p>
          <a:p>
            <a:pPr algn="just"/>
            <a:r>
              <a:rPr lang="en-GB" sz="1400" dirty="0"/>
              <a:t>“As this patient is a Military Veteran and his / her current condition may be related to Military service this referral should be considered for priority treatment under the rules set out in the Commissioning Board Mandate, NHS Constitution and Armed Forces Covenant”</a:t>
            </a:r>
          </a:p>
          <a:p>
            <a:pPr algn="just"/>
            <a:r>
              <a:rPr lang="en-GB" sz="1400" dirty="0"/>
              <a:t> </a:t>
            </a:r>
          </a:p>
          <a:p>
            <a:pPr algn="just"/>
            <a:r>
              <a:rPr lang="en-GB" sz="1400" b="1" u="sng" dirty="0">
                <a:solidFill>
                  <a:srgbClr val="800000"/>
                </a:solidFill>
                <a:latin typeface="Verdana" panose="020B0604030504040204" pitchFamily="34" charset="0"/>
                <a:ea typeface="Verdana" panose="020B0604030504040204" pitchFamily="34" charset="0"/>
                <a:cs typeface="Verdana" panose="020B0604030504040204" pitchFamily="34" charset="0"/>
              </a:rPr>
              <a:t>Referrals for Reservists</a:t>
            </a:r>
            <a:endParaRPr lang="en-GB" sz="1400" dirty="0">
              <a:solidFill>
                <a:srgbClr val="800000"/>
              </a:solidFill>
              <a:latin typeface="Verdana" panose="020B0604030504040204" pitchFamily="34" charset="0"/>
              <a:ea typeface="Verdana" panose="020B0604030504040204" pitchFamily="34" charset="0"/>
              <a:cs typeface="Verdana" panose="020B0604030504040204" pitchFamily="34" charset="0"/>
            </a:endParaRPr>
          </a:p>
          <a:p>
            <a:pPr algn="just"/>
            <a:r>
              <a:rPr lang="en-GB" sz="1400" dirty="0"/>
              <a:t>“As this patient is a current Reservist and his / her current condition is affecting his / her capacity to undertake Military service, this referral should be considered for priority treatment and/or with an understanding of the higher fitness levels under the rules set out in the Commissioning Board Mandate, NHS Constitution and Armed Forces Covenant”</a:t>
            </a:r>
          </a:p>
          <a:p>
            <a:pPr algn="just"/>
            <a:r>
              <a:rPr lang="en-GB" sz="1400" dirty="0"/>
              <a:t> </a:t>
            </a:r>
          </a:p>
          <a:p>
            <a:pPr algn="just"/>
            <a:r>
              <a:rPr lang="en-GB" sz="1400" b="1" u="sng" dirty="0">
                <a:solidFill>
                  <a:srgbClr val="800000"/>
                </a:solidFill>
                <a:latin typeface="Verdana" panose="020B0604030504040204" pitchFamily="34" charset="0"/>
                <a:ea typeface="Verdana" panose="020B0604030504040204" pitchFamily="34" charset="0"/>
                <a:cs typeface="Verdana" panose="020B0604030504040204" pitchFamily="34" charset="0"/>
              </a:rPr>
              <a:t>Referrals for Spouse or Family</a:t>
            </a:r>
            <a:endParaRPr lang="en-GB" sz="1400" dirty="0">
              <a:solidFill>
                <a:srgbClr val="800000"/>
              </a:solidFill>
              <a:latin typeface="Verdana" panose="020B0604030504040204" pitchFamily="34" charset="0"/>
              <a:ea typeface="Verdana" panose="020B0604030504040204" pitchFamily="34" charset="0"/>
              <a:cs typeface="Verdana" panose="020B0604030504040204" pitchFamily="34" charset="0"/>
            </a:endParaRPr>
          </a:p>
          <a:p>
            <a:pPr algn="just"/>
            <a:r>
              <a:rPr lang="en-GB" sz="1400" dirty="0"/>
              <a:t>“As this patient is the spouse/child of currently serving military personnel his (or her) current condition should be considered for priority treatment under the rules set out in the Commissioning Board Mandate, NHS Constitution and Armed Forces Covenant. Due to the moving of the family they should not be disadvantaged.”</a:t>
            </a:r>
          </a:p>
        </p:txBody>
      </p:sp>
    </p:spTree>
    <p:extLst>
      <p:ext uri="{BB962C8B-B14F-4D97-AF65-F5344CB8AC3E}">
        <p14:creationId xmlns:p14="http://schemas.microsoft.com/office/powerpoint/2010/main" val="21713780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0100" y="520700"/>
            <a:ext cx="4594225" cy="2584450"/>
          </a:xfrm>
        </p:spPr>
      </p:sp>
      <p:sp>
        <p:nvSpPr>
          <p:cNvPr id="3" name="Notes Placeholder 2"/>
          <p:cNvSpPr>
            <a:spLocks noGrp="1"/>
          </p:cNvSpPr>
          <p:nvPr>
            <p:ph type="body" idx="1"/>
          </p:nvPr>
        </p:nvSpPr>
        <p:spPr>
          <a:xfrm>
            <a:off x="133388" y="3244215"/>
            <a:ext cx="5614950" cy="3569949"/>
          </a:xfrm>
        </p:spPr>
        <p:txBody>
          <a:bodyPr/>
          <a:lstStyle/>
          <a:p>
            <a:pPr marL="0" lvl="1" defTabSz="629145">
              <a:lnSpc>
                <a:spcPct val="90000"/>
              </a:lnSpc>
              <a:spcAft>
                <a:spcPct val="15000"/>
              </a:spcAft>
              <a:defRPr/>
            </a:pPr>
            <a:endParaRPr lang="en-GB" dirty="0"/>
          </a:p>
        </p:txBody>
      </p:sp>
      <p:sp>
        <p:nvSpPr>
          <p:cNvPr id="4" name="Slide Number Placeholder 3"/>
          <p:cNvSpPr>
            <a:spLocks noGrp="1"/>
          </p:cNvSpPr>
          <p:nvPr>
            <p:ph type="sldNum" sz="quarter" idx="10"/>
          </p:nvPr>
        </p:nvSpPr>
        <p:spPr/>
        <p:txBody>
          <a:bodyPr/>
          <a:lstStyle/>
          <a:p>
            <a:pPr marL="0" marR="0" lvl="0" indent="0" algn="r" defTabSz="924458" rtl="0" eaLnBrk="1" fontAlgn="auto" latinLnBrk="0" hangingPunct="1">
              <a:lnSpc>
                <a:spcPct val="100000"/>
              </a:lnSpc>
              <a:spcBef>
                <a:spcPts val="0"/>
              </a:spcBef>
              <a:spcAft>
                <a:spcPts val="0"/>
              </a:spcAft>
              <a:buClrTx/>
              <a:buSzTx/>
              <a:buFontTx/>
              <a:buNone/>
              <a:tabLst/>
              <a:defRPr/>
            </a:pPr>
            <a:fld id="{AACC3BDD-4A0B-4528-9D96-A4023DE50C0A}"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458"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3166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775356"/>
            <a:ext cx="8636000" cy="1225021"/>
          </a:xfrm>
        </p:spPr>
        <p:txBody>
          <a:bodyPr/>
          <a:lstStyle>
            <a:lvl1pPr>
              <a:defRPr>
                <a:solidFill>
                  <a:srgbClr val="800000"/>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1524000" y="3238500"/>
            <a:ext cx="7112000" cy="1460500"/>
          </a:xfrm>
        </p:spPr>
        <p:txBody>
          <a:bodyPr/>
          <a:lstStyle>
            <a:lvl1pPr marL="0" indent="0" algn="ctr">
              <a:buNone/>
              <a:defRPr>
                <a:solidFill>
                  <a:srgbClr val="800000"/>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GB" dirty="0"/>
          </a:p>
        </p:txBody>
      </p:sp>
    </p:spTree>
    <p:extLst>
      <p:ext uri="{BB962C8B-B14F-4D97-AF65-F5344CB8AC3E}">
        <p14:creationId xmlns:p14="http://schemas.microsoft.com/office/powerpoint/2010/main" val="292982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27408" y="199338"/>
            <a:ext cx="8338028" cy="952500"/>
          </a:xfrm>
        </p:spPr>
        <p:txBody>
          <a:bodyPr/>
          <a:lstStyle/>
          <a:p>
            <a:r>
              <a:rPr lang="en-US" dirty="0"/>
              <a:t>title style</a:t>
            </a:r>
            <a:endParaRPr lang="en-GB" dirty="0"/>
          </a:p>
        </p:txBody>
      </p:sp>
      <p:grpSp>
        <p:nvGrpSpPr>
          <p:cNvPr id="3" name="Group 2"/>
          <p:cNvGrpSpPr/>
          <p:nvPr userDrawn="1"/>
        </p:nvGrpSpPr>
        <p:grpSpPr>
          <a:xfrm>
            <a:off x="0" y="0"/>
            <a:ext cx="10160000" cy="5715000"/>
            <a:chOff x="0" y="0"/>
            <a:chExt cx="9144000" cy="6858000"/>
          </a:xfrm>
        </p:grpSpPr>
        <p:sp>
          <p:nvSpPr>
            <p:cNvPr id="4" name="Rectangle 12"/>
            <p:cNvSpPr>
              <a:spLocks noChangeArrowheads="1"/>
            </p:cNvSpPr>
            <p:nvPr userDrawn="1"/>
          </p:nvSpPr>
          <p:spPr bwMode="auto">
            <a:xfrm>
              <a:off x="0" y="120076"/>
              <a:ext cx="9144000" cy="122518"/>
            </a:xfrm>
            <a:prstGeom prst="rect">
              <a:avLst/>
            </a:prstGeom>
            <a:gradFill rotWithShape="1">
              <a:gsLst>
                <a:gs pos="0">
                  <a:srgbClr val="C19696"/>
                </a:gs>
                <a:gs pos="50000">
                  <a:srgbClr val="D7C0C0"/>
                </a:gs>
                <a:gs pos="100000">
                  <a:srgbClr val="EBE1E1"/>
                </a:gs>
              </a:gsLst>
              <a:lin ang="13500000" scaled="1"/>
            </a:gra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dirty="0">
                <a:solidFill>
                  <a:srgbClr val="000000"/>
                </a:solidFill>
              </a:endParaRPr>
            </a:p>
          </p:txBody>
        </p:sp>
        <p:sp>
          <p:nvSpPr>
            <p:cNvPr id="5" name="Rectangle 13"/>
            <p:cNvSpPr>
              <a:spLocks noChangeArrowheads="1"/>
            </p:cNvSpPr>
            <p:nvPr userDrawn="1"/>
          </p:nvSpPr>
          <p:spPr bwMode="auto">
            <a:xfrm>
              <a:off x="0" y="0"/>
              <a:ext cx="9144000" cy="122518"/>
            </a:xfrm>
            <a:prstGeom prst="rect">
              <a:avLst/>
            </a:prstGeom>
            <a:solidFill>
              <a:srgbClr val="8000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dirty="0">
                <a:solidFill>
                  <a:srgbClr val="000000"/>
                </a:solidFill>
              </a:endParaRPr>
            </a:p>
          </p:txBody>
        </p:sp>
        <p:sp>
          <p:nvSpPr>
            <p:cNvPr id="6" name="Rectangle 20"/>
            <p:cNvSpPr>
              <a:spLocks noChangeArrowheads="1"/>
            </p:cNvSpPr>
            <p:nvPr userDrawn="1"/>
          </p:nvSpPr>
          <p:spPr bwMode="auto">
            <a:xfrm>
              <a:off x="0" y="6735763"/>
              <a:ext cx="9144000" cy="122237"/>
            </a:xfrm>
            <a:prstGeom prst="rect">
              <a:avLst/>
            </a:prstGeom>
            <a:solidFill>
              <a:srgbClr val="800000"/>
            </a:solidFill>
            <a:ln w="9525">
              <a:solidFill>
                <a:schemeClr val="bg1"/>
              </a:solidFill>
              <a:miter lim="800000"/>
              <a:headEnd/>
              <a:tailEnd/>
            </a:ln>
          </p:spPr>
          <p:txBody>
            <a:bodyPr wrap="none" anchor="ctr"/>
            <a:lstStyle/>
            <a:p>
              <a:endParaRPr lang="en-US" sz="1350" dirty="0">
                <a:solidFill>
                  <a:srgbClr val="000000"/>
                </a:solidFill>
              </a:endParaRPr>
            </a:p>
          </p:txBody>
        </p:sp>
        <p:sp>
          <p:nvSpPr>
            <p:cNvPr id="7" name="Rectangle 21"/>
            <p:cNvSpPr>
              <a:spLocks noChangeArrowheads="1"/>
            </p:cNvSpPr>
            <p:nvPr userDrawn="1"/>
          </p:nvSpPr>
          <p:spPr bwMode="auto">
            <a:xfrm flipH="1">
              <a:off x="0" y="6624284"/>
              <a:ext cx="9144000" cy="122238"/>
            </a:xfrm>
            <a:prstGeom prst="rect">
              <a:avLst/>
            </a:prstGeom>
            <a:gradFill rotWithShape="1">
              <a:gsLst>
                <a:gs pos="0">
                  <a:srgbClr val="C19696"/>
                </a:gs>
                <a:gs pos="50000">
                  <a:srgbClr val="D7C0C0"/>
                </a:gs>
                <a:gs pos="100000">
                  <a:srgbClr val="EBE1E1"/>
                </a:gs>
              </a:gsLst>
              <a:lin ang="13500000" scaled="1"/>
            </a:gradFill>
            <a:ln w="9525">
              <a:solidFill>
                <a:schemeClr val="bg1"/>
              </a:solidFill>
              <a:miter lim="800000"/>
              <a:headEnd/>
              <a:tailEnd/>
            </a:ln>
          </p:spPr>
          <p:txBody>
            <a:bodyPr wrap="none" anchor="ctr"/>
            <a:lstStyle/>
            <a:p>
              <a:endParaRPr lang="en-US" sz="1350" dirty="0">
                <a:solidFill>
                  <a:srgbClr val="000000"/>
                </a:solidFill>
              </a:endParaRPr>
            </a:p>
          </p:txBody>
        </p:sp>
      </p:grpSp>
      <p:sp>
        <p:nvSpPr>
          <p:cNvPr id="9" name="Text Placeholder 8"/>
          <p:cNvSpPr>
            <a:spLocks noGrp="1"/>
          </p:cNvSpPr>
          <p:nvPr>
            <p:ph type="body" sz="quarter" idx="10"/>
          </p:nvPr>
        </p:nvSpPr>
        <p:spPr>
          <a:xfrm>
            <a:off x="502554" y="1472213"/>
            <a:ext cx="4143427" cy="3994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Picture Placeholder 10"/>
          <p:cNvSpPr>
            <a:spLocks noGrp="1"/>
          </p:cNvSpPr>
          <p:nvPr>
            <p:ph type="pic" sz="quarter" idx="11"/>
          </p:nvPr>
        </p:nvSpPr>
        <p:spPr>
          <a:xfrm>
            <a:off x="4714876" y="1472215"/>
            <a:ext cx="5050561" cy="3994951"/>
          </a:xfrm>
        </p:spPr>
        <p:txBody>
          <a:bodyPr/>
          <a:lstStyle/>
          <a:p>
            <a:r>
              <a:rPr lang="en-US" dirty="0"/>
              <a:t>Click icon to add picture</a:t>
            </a:r>
            <a:endParaRPr lang="en-GB" dirty="0"/>
          </a:p>
        </p:txBody>
      </p:sp>
    </p:spTree>
    <p:extLst>
      <p:ext uri="{BB962C8B-B14F-4D97-AF65-F5344CB8AC3E}">
        <p14:creationId xmlns:p14="http://schemas.microsoft.com/office/powerpoint/2010/main" val="3404039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05943" y="202162"/>
            <a:ext cx="8172076" cy="952500"/>
          </a:xfrm>
        </p:spPr>
        <p:txBody>
          <a:bodyPr/>
          <a:lstStyle/>
          <a:p>
            <a:r>
              <a:rPr lang="en-US" dirty="0"/>
              <a:t>title style</a:t>
            </a:r>
            <a:endParaRPr lang="en-GB" dirty="0"/>
          </a:p>
        </p:txBody>
      </p:sp>
      <p:grpSp>
        <p:nvGrpSpPr>
          <p:cNvPr id="3" name="Group 2"/>
          <p:cNvGrpSpPr/>
          <p:nvPr userDrawn="1"/>
        </p:nvGrpSpPr>
        <p:grpSpPr>
          <a:xfrm>
            <a:off x="0" y="0"/>
            <a:ext cx="10160000" cy="5715000"/>
            <a:chOff x="0" y="0"/>
            <a:chExt cx="9144000" cy="6858000"/>
          </a:xfrm>
        </p:grpSpPr>
        <p:sp>
          <p:nvSpPr>
            <p:cNvPr id="4" name="Rectangle 12"/>
            <p:cNvSpPr>
              <a:spLocks noChangeArrowheads="1"/>
            </p:cNvSpPr>
            <p:nvPr userDrawn="1"/>
          </p:nvSpPr>
          <p:spPr bwMode="auto">
            <a:xfrm>
              <a:off x="0" y="120076"/>
              <a:ext cx="9144000" cy="122518"/>
            </a:xfrm>
            <a:prstGeom prst="rect">
              <a:avLst/>
            </a:prstGeom>
            <a:gradFill rotWithShape="1">
              <a:gsLst>
                <a:gs pos="0">
                  <a:srgbClr val="C19696"/>
                </a:gs>
                <a:gs pos="50000">
                  <a:srgbClr val="D7C0C0"/>
                </a:gs>
                <a:gs pos="100000">
                  <a:srgbClr val="EBE1E1"/>
                </a:gs>
              </a:gsLst>
              <a:lin ang="13500000" scaled="1"/>
            </a:gra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dirty="0">
                <a:solidFill>
                  <a:srgbClr val="000000"/>
                </a:solidFill>
              </a:endParaRPr>
            </a:p>
          </p:txBody>
        </p:sp>
        <p:sp>
          <p:nvSpPr>
            <p:cNvPr id="5" name="Rectangle 13"/>
            <p:cNvSpPr>
              <a:spLocks noChangeArrowheads="1"/>
            </p:cNvSpPr>
            <p:nvPr userDrawn="1"/>
          </p:nvSpPr>
          <p:spPr bwMode="auto">
            <a:xfrm>
              <a:off x="0" y="0"/>
              <a:ext cx="9144000" cy="122518"/>
            </a:xfrm>
            <a:prstGeom prst="rect">
              <a:avLst/>
            </a:prstGeom>
            <a:solidFill>
              <a:srgbClr val="8000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dirty="0">
                <a:solidFill>
                  <a:srgbClr val="000000"/>
                </a:solidFill>
              </a:endParaRPr>
            </a:p>
          </p:txBody>
        </p:sp>
        <p:sp>
          <p:nvSpPr>
            <p:cNvPr id="6" name="Rectangle 20"/>
            <p:cNvSpPr>
              <a:spLocks noChangeArrowheads="1"/>
            </p:cNvSpPr>
            <p:nvPr userDrawn="1"/>
          </p:nvSpPr>
          <p:spPr bwMode="auto">
            <a:xfrm>
              <a:off x="0" y="6735763"/>
              <a:ext cx="9144000" cy="122237"/>
            </a:xfrm>
            <a:prstGeom prst="rect">
              <a:avLst/>
            </a:prstGeom>
            <a:solidFill>
              <a:srgbClr val="800000"/>
            </a:solidFill>
            <a:ln w="9525">
              <a:solidFill>
                <a:schemeClr val="bg1"/>
              </a:solidFill>
              <a:miter lim="800000"/>
              <a:headEnd/>
              <a:tailEnd/>
            </a:ln>
          </p:spPr>
          <p:txBody>
            <a:bodyPr wrap="none" anchor="ctr"/>
            <a:lstStyle/>
            <a:p>
              <a:endParaRPr lang="en-US" sz="1350" dirty="0">
                <a:solidFill>
                  <a:srgbClr val="000000"/>
                </a:solidFill>
              </a:endParaRPr>
            </a:p>
          </p:txBody>
        </p:sp>
        <p:sp>
          <p:nvSpPr>
            <p:cNvPr id="7" name="Rectangle 21"/>
            <p:cNvSpPr>
              <a:spLocks noChangeArrowheads="1"/>
            </p:cNvSpPr>
            <p:nvPr userDrawn="1"/>
          </p:nvSpPr>
          <p:spPr bwMode="auto">
            <a:xfrm flipH="1">
              <a:off x="0" y="6624284"/>
              <a:ext cx="9144000" cy="122238"/>
            </a:xfrm>
            <a:prstGeom prst="rect">
              <a:avLst/>
            </a:prstGeom>
            <a:gradFill rotWithShape="1">
              <a:gsLst>
                <a:gs pos="0">
                  <a:srgbClr val="C19696"/>
                </a:gs>
                <a:gs pos="50000">
                  <a:srgbClr val="D7C0C0"/>
                </a:gs>
                <a:gs pos="100000">
                  <a:srgbClr val="EBE1E1"/>
                </a:gs>
              </a:gsLst>
              <a:lin ang="13500000" scaled="1"/>
            </a:gradFill>
            <a:ln w="9525">
              <a:solidFill>
                <a:schemeClr val="bg1"/>
              </a:solidFill>
              <a:miter lim="800000"/>
              <a:headEnd/>
              <a:tailEnd/>
            </a:ln>
          </p:spPr>
          <p:txBody>
            <a:bodyPr wrap="none" anchor="ctr"/>
            <a:lstStyle/>
            <a:p>
              <a:endParaRPr lang="en-US" sz="1350" dirty="0">
                <a:solidFill>
                  <a:srgbClr val="000000"/>
                </a:solidFill>
              </a:endParaRPr>
            </a:p>
          </p:txBody>
        </p:sp>
      </p:grpSp>
      <p:sp>
        <p:nvSpPr>
          <p:cNvPr id="10" name="Content Placeholder 9"/>
          <p:cNvSpPr>
            <a:spLocks noGrp="1"/>
          </p:cNvSpPr>
          <p:nvPr>
            <p:ph sz="quarter" idx="10"/>
          </p:nvPr>
        </p:nvSpPr>
        <p:spPr>
          <a:xfrm>
            <a:off x="522112" y="1509450"/>
            <a:ext cx="9055908" cy="39429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611524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38141" y="199338"/>
            <a:ext cx="8327296" cy="952500"/>
          </a:xfrm>
        </p:spPr>
        <p:txBody>
          <a:bodyPr/>
          <a:lstStyle/>
          <a:p>
            <a:r>
              <a:rPr lang="en-US" dirty="0"/>
              <a:t>title style</a:t>
            </a:r>
            <a:endParaRPr lang="en-GB" dirty="0"/>
          </a:p>
        </p:txBody>
      </p:sp>
      <p:grpSp>
        <p:nvGrpSpPr>
          <p:cNvPr id="3" name="Group 2"/>
          <p:cNvGrpSpPr/>
          <p:nvPr userDrawn="1"/>
        </p:nvGrpSpPr>
        <p:grpSpPr>
          <a:xfrm>
            <a:off x="0" y="0"/>
            <a:ext cx="10160000" cy="5715000"/>
            <a:chOff x="0" y="0"/>
            <a:chExt cx="9144000" cy="6858000"/>
          </a:xfrm>
        </p:grpSpPr>
        <p:sp>
          <p:nvSpPr>
            <p:cNvPr id="4" name="Rectangle 12"/>
            <p:cNvSpPr>
              <a:spLocks noChangeArrowheads="1"/>
            </p:cNvSpPr>
            <p:nvPr userDrawn="1"/>
          </p:nvSpPr>
          <p:spPr bwMode="auto">
            <a:xfrm>
              <a:off x="0" y="120076"/>
              <a:ext cx="9144000" cy="122518"/>
            </a:xfrm>
            <a:prstGeom prst="rect">
              <a:avLst/>
            </a:prstGeom>
            <a:gradFill rotWithShape="1">
              <a:gsLst>
                <a:gs pos="0">
                  <a:srgbClr val="C19696"/>
                </a:gs>
                <a:gs pos="50000">
                  <a:srgbClr val="D7C0C0"/>
                </a:gs>
                <a:gs pos="100000">
                  <a:srgbClr val="EBE1E1"/>
                </a:gs>
              </a:gsLst>
              <a:lin ang="13500000" scaled="1"/>
            </a:gra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dirty="0">
                <a:solidFill>
                  <a:srgbClr val="000000"/>
                </a:solidFill>
              </a:endParaRPr>
            </a:p>
          </p:txBody>
        </p:sp>
        <p:sp>
          <p:nvSpPr>
            <p:cNvPr id="5" name="Rectangle 13"/>
            <p:cNvSpPr>
              <a:spLocks noChangeArrowheads="1"/>
            </p:cNvSpPr>
            <p:nvPr userDrawn="1"/>
          </p:nvSpPr>
          <p:spPr bwMode="auto">
            <a:xfrm>
              <a:off x="0" y="0"/>
              <a:ext cx="9144000" cy="122518"/>
            </a:xfrm>
            <a:prstGeom prst="rect">
              <a:avLst/>
            </a:prstGeom>
            <a:solidFill>
              <a:srgbClr val="8000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dirty="0">
                <a:solidFill>
                  <a:srgbClr val="000000"/>
                </a:solidFill>
              </a:endParaRPr>
            </a:p>
          </p:txBody>
        </p:sp>
        <p:sp>
          <p:nvSpPr>
            <p:cNvPr id="6" name="Rectangle 20"/>
            <p:cNvSpPr>
              <a:spLocks noChangeArrowheads="1"/>
            </p:cNvSpPr>
            <p:nvPr userDrawn="1"/>
          </p:nvSpPr>
          <p:spPr bwMode="auto">
            <a:xfrm>
              <a:off x="0" y="6735763"/>
              <a:ext cx="9144000" cy="122237"/>
            </a:xfrm>
            <a:prstGeom prst="rect">
              <a:avLst/>
            </a:prstGeom>
            <a:solidFill>
              <a:srgbClr val="800000"/>
            </a:solidFill>
            <a:ln w="9525">
              <a:solidFill>
                <a:schemeClr val="bg1"/>
              </a:solidFill>
              <a:miter lim="800000"/>
              <a:headEnd/>
              <a:tailEnd/>
            </a:ln>
          </p:spPr>
          <p:txBody>
            <a:bodyPr wrap="none" anchor="ctr"/>
            <a:lstStyle/>
            <a:p>
              <a:endParaRPr lang="en-US" sz="1350" dirty="0">
                <a:solidFill>
                  <a:srgbClr val="000000"/>
                </a:solidFill>
              </a:endParaRPr>
            </a:p>
          </p:txBody>
        </p:sp>
        <p:sp>
          <p:nvSpPr>
            <p:cNvPr id="7" name="Rectangle 21"/>
            <p:cNvSpPr>
              <a:spLocks noChangeArrowheads="1"/>
            </p:cNvSpPr>
            <p:nvPr userDrawn="1"/>
          </p:nvSpPr>
          <p:spPr bwMode="auto">
            <a:xfrm flipH="1">
              <a:off x="0" y="6624284"/>
              <a:ext cx="9144000" cy="122238"/>
            </a:xfrm>
            <a:prstGeom prst="rect">
              <a:avLst/>
            </a:prstGeom>
            <a:gradFill rotWithShape="1">
              <a:gsLst>
                <a:gs pos="0">
                  <a:srgbClr val="C19696"/>
                </a:gs>
                <a:gs pos="50000">
                  <a:srgbClr val="D7C0C0"/>
                </a:gs>
                <a:gs pos="100000">
                  <a:srgbClr val="EBE1E1"/>
                </a:gs>
              </a:gsLst>
              <a:lin ang="13500000" scaled="1"/>
            </a:gradFill>
            <a:ln w="9525">
              <a:solidFill>
                <a:schemeClr val="bg1"/>
              </a:solidFill>
              <a:miter lim="800000"/>
              <a:headEnd/>
              <a:tailEnd/>
            </a:ln>
          </p:spPr>
          <p:txBody>
            <a:bodyPr wrap="none" anchor="ctr"/>
            <a:lstStyle/>
            <a:p>
              <a:endParaRPr lang="en-US" sz="1350" dirty="0">
                <a:solidFill>
                  <a:srgbClr val="000000"/>
                </a:solidFill>
              </a:endParaRPr>
            </a:p>
          </p:txBody>
        </p:sp>
      </p:grpSp>
      <p:sp>
        <p:nvSpPr>
          <p:cNvPr id="9" name="Text Placeholder 8"/>
          <p:cNvSpPr>
            <a:spLocks noGrp="1"/>
          </p:cNvSpPr>
          <p:nvPr>
            <p:ph type="body" sz="quarter" idx="10"/>
          </p:nvPr>
        </p:nvSpPr>
        <p:spPr>
          <a:xfrm>
            <a:off x="502554" y="1472213"/>
            <a:ext cx="4143427" cy="3994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Picture Placeholder 10"/>
          <p:cNvSpPr>
            <a:spLocks noGrp="1"/>
          </p:cNvSpPr>
          <p:nvPr>
            <p:ph type="pic" sz="quarter" idx="11"/>
          </p:nvPr>
        </p:nvSpPr>
        <p:spPr>
          <a:xfrm>
            <a:off x="4714876" y="1472215"/>
            <a:ext cx="5050561" cy="3994951"/>
          </a:xfrm>
        </p:spPr>
        <p:txBody>
          <a:bodyPr/>
          <a:lstStyle/>
          <a:p>
            <a:r>
              <a:rPr lang="en-US" dirty="0"/>
              <a:t>Click icon to add picture</a:t>
            </a:r>
            <a:endParaRPr lang="en-GB" dirty="0"/>
          </a:p>
        </p:txBody>
      </p:sp>
    </p:spTree>
    <p:extLst>
      <p:ext uri="{BB962C8B-B14F-4D97-AF65-F5344CB8AC3E}">
        <p14:creationId xmlns:p14="http://schemas.microsoft.com/office/powerpoint/2010/main" val="2652673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427409" y="202162"/>
            <a:ext cx="8150610" cy="952500"/>
          </a:xfrm>
        </p:spPr>
        <p:txBody>
          <a:bodyPr/>
          <a:lstStyle/>
          <a:p>
            <a:r>
              <a:rPr lang="en-US" dirty="0"/>
              <a:t>title style</a:t>
            </a:r>
            <a:endParaRPr lang="en-GB" dirty="0"/>
          </a:p>
        </p:txBody>
      </p:sp>
      <p:grpSp>
        <p:nvGrpSpPr>
          <p:cNvPr id="3" name="Group 2"/>
          <p:cNvGrpSpPr/>
          <p:nvPr userDrawn="1"/>
        </p:nvGrpSpPr>
        <p:grpSpPr>
          <a:xfrm>
            <a:off x="0" y="0"/>
            <a:ext cx="10160000" cy="5715000"/>
            <a:chOff x="0" y="0"/>
            <a:chExt cx="9144000" cy="6858000"/>
          </a:xfrm>
        </p:grpSpPr>
        <p:sp>
          <p:nvSpPr>
            <p:cNvPr id="4" name="Rectangle 12"/>
            <p:cNvSpPr>
              <a:spLocks noChangeArrowheads="1"/>
            </p:cNvSpPr>
            <p:nvPr userDrawn="1"/>
          </p:nvSpPr>
          <p:spPr bwMode="auto">
            <a:xfrm>
              <a:off x="0" y="120076"/>
              <a:ext cx="9144000" cy="122518"/>
            </a:xfrm>
            <a:prstGeom prst="rect">
              <a:avLst/>
            </a:prstGeom>
            <a:gradFill rotWithShape="1">
              <a:gsLst>
                <a:gs pos="0">
                  <a:srgbClr val="C19696"/>
                </a:gs>
                <a:gs pos="50000">
                  <a:srgbClr val="D7C0C0"/>
                </a:gs>
                <a:gs pos="100000">
                  <a:srgbClr val="EBE1E1"/>
                </a:gs>
              </a:gsLst>
              <a:lin ang="13500000" scaled="1"/>
            </a:gra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dirty="0">
                <a:solidFill>
                  <a:srgbClr val="000000"/>
                </a:solidFill>
              </a:endParaRPr>
            </a:p>
          </p:txBody>
        </p:sp>
        <p:sp>
          <p:nvSpPr>
            <p:cNvPr id="5" name="Rectangle 13"/>
            <p:cNvSpPr>
              <a:spLocks noChangeArrowheads="1"/>
            </p:cNvSpPr>
            <p:nvPr userDrawn="1"/>
          </p:nvSpPr>
          <p:spPr bwMode="auto">
            <a:xfrm>
              <a:off x="0" y="0"/>
              <a:ext cx="9144000" cy="122518"/>
            </a:xfrm>
            <a:prstGeom prst="rect">
              <a:avLst/>
            </a:prstGeom>
            <a:solidFill>
              <a:srgbClr val="8000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350" dirty="0">
                <a:solidFill>
                  <a:srgbClr val="000000"/>
                </a:solidFill>
              </a:endParaRPr>
            </a:p>
          </p:txBody>
        </p:sp>
        <p:sp>
          <p:nvSpPr>
            <p:cNvPr id="6" name="Rectangle 20"/>
            <p:cNvSpPr>
              <a:spLocks noChangeArrowheads="1"/>
            </p:cNvSpPr>
            <p:nvPr userDrawn="1"/>
          </p:nvSpPr>
          <p:spPr bwMode="auto">
            <a:xfrm>
              <a:off x="0" y="6735763"/>
              <a:ext cx="9144000" cy="122237"/>
            </a:xfrm>
            <a:prstGeom prst="rect">
              <a:avLst/>
            </a:prstGeom>
            <a:solidFill>
              <a:srgbClr val="800000"/>
            </a:solidFill>
            <a:ln w="9525">
              <a:solidFill>
                <a:schemeClr val="bg1"/>
              </a:solidFill>
              <a:miter lim="800000"/>
              <a:headEnd/>
              <a:tailEnd/>
            </a:ln>
          </p:spPr>
          <p:txBody>
            <a:bodyPr wrap="none" anchor="ctr"/>
            <a:lstStyle/>
            <a:p>
              <a:endParaRPr lang="en-US" sz="1350" dirty="0">
                <a:solidFill>
                  <a:srgbClr val="000000"/>
                </a:solidFill>
              </a:endParaRPr>
            </a:p>
          </p:txBody>
        </p:sp>
        <p:sp>
          <p:nvSpPr>
            <p:cNvPr id="7" name="Rectangle 21"/>
            <p:cNvSpPr>
              <a:spLocks noChangeArrowheads="1"/>
            </p:cNvSpPr>
            <p:nvPr userDrawn="1"/>
          </p:nvSpPr>
          <p:spPr bwMode="auto">
            <a:xfrm flipH="1">
              <a:off x="0" y="6624284"/>
              <a:ext cx="9144000" cy="122238"/>
            </a:xfrm>
            <a:prstGeom prst="rect">
              <a:avLst/>
            </a:prstGeom>
            <a:gradFill rotWithShape="1">
              <a:gsLst>
                <a:gs pos="0">
                  <a:srgbClr val="C19696"/>
                </a:gs>
                <a:gs pos="50000">
                  <a:srgbClr val="D7C0C0"/>
                </a:gs>
                <a:gs pos="100000">
                  <a:srgbClr val="EBE1E1"/>
                </a:gs>
              </a:gsLst>
              <a:lin ang="13500000" scaled="1"/>
            </a:gradFill>
            <a:ln w="9525">
              <a:solidFill>
                <a:schemeClr val="bg1"/>
              </a:solidFill>
              <a:miter lim="800000"/>
              <a:headEnd/>
              <a:tailEnd/>
            </a:ln>
          </p:spPr>
          <p:txBody>
            <a:bodyPr wrap="none" anchor="ctr"/>
            <a:lstStyle/>
            <a:p>
              <a:endParaRPr lang="en-US" sz="1350" dirty="0">
                <a:solidFill>
                  <a:srgbClr val="000000"/>
                </a:solidFill>
              </a:endParaRPr>
            </a:p>
          </p:txBody>
        </p:sp>
      </p:grpSp>
      <p:sp>
        <p:nvSpPr>
          <p:cNvPr id="10" name="Content Placeholder 9"/>
          <p:cNvSpPr>
            <a:spLocks noGrp="1"/>
          </p:cNvSpPr>
          <p:nvPr>
            <p:ph sz="quarter" idx="10"/>
          </p:nvPr>
        </p:nvSpPr>
        <p:spPr>
          <a:xfrm>
            <a:off x="522112" y="1509450"/>
            <a:ext cx="9055908" cy="39429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048909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0058CA2-A79A-46D3-A445-2AC5D80885AE}" type="datetimeFigureOut">
              <a:rPr lang="en-GB" smtClean="0">
                <a:solidFill>
                  <a:prstClr val="black">
                    <a:tint val="75000"/>
                  </a:prstClr>
                </a:solidFill>
              </a:rPr>
              <a:pPr/>
              <a:t>29/04/2022</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0977229-B01C-40C1-9812-8B3126E1897D}"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2104266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0058CA2-A79A-46D3-A445-2AC5D80885AE}" type="datetimeFigureOut">
              <a:rPr lang="en-GB" smtClean="0">
                <a:solidFill>
                  <a:prstClr val="black">
                    <a:tint val="75000"/>
                  </a:prstClr>
                </a:solidFill>
              </a:rPr>
              <a:pPr/>
              <a:t>29/04/2022</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0977229-B01C-40C1-9812-8B3126E1897D}"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4234972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058CA2-A79A-46D3-A445-2AC5D80885AE}" type="datetimeFigureOut">
              <a:rPr lang="en-GB" smtClean="0">
                <a:solidFill>
                  <a:prstClr val="black">
                    <a:tint val="75000"/>
                  </a:prstClr>
                </a:solidFill>
              </a:rPr>
              <a:pPr/>
              <a:t>29/04/2022</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80977229-B01C-40C1-9812-8B3126E1897D}"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13006783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508000" y="1279262"/>
            <a:ext cx="4489098" cy="53313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508000" y="1812396"/>
            <a:ext cx="4489098" cy="329274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5161141" y="1279262"/>
            <a:ext cx="4490861" cy="53313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5161141" y="1812396"/>
            <a:ext cx="4490861" cy="3292740"/>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D06C9712-BEBB-0F48-9366-86C62C4CCBF8}" type="datetimeFigureOut">
              <a:rPr lang="en-US" smtClean="0">
                <a:solidFill>
                  <a:prstClr val="black">
                    <a:tint val="75000"/>
                  </a:prstClr>
                </a:solidFill>
              </a:rPr>
              <a:pPr/>
              <a:t>4/29/22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8A126814-16BC-5A42-A169-02CB0C38789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11856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516868" y="1374690"/>
            <a:ext cx="8597416" cy="1870107"/>
          </a:xfrm>
          <a:prstGeom prst="rect">
            <a:avLst/>
          </a:prstGeom>
        </p:spPr>
        <p:txBody>
          <a:bodyPr/>
          <a:lstStyle>
            <a:lvl1pPr>
              <a:defRPr sz="875">
                <a:latin typeface="Arial" panose="020B0604020202020204" pitchFamily="34" charset="0"/>
                <a:cs typeface="Arial" panose="020B0604020202020204" pitchFamily="34" charset="0"/>
              </a:defRPr>
            </a:lvl1pPr>
            <a:lvl2pPr>
              <a:defRPr sz="875">
                <a:latin typeface="Arial" panose="020B0604020202020204" pitchFamily="34" charset="0"/>
                <a:cs typeface="Arial" panose="020B0604020202020204" pitchFamily="34" charset="0"/>
              </a:defRPr>
            </a:lvl2pPr>
            <a:lvl3pPr>
              <a:defRPr sz="875">
                <a:latin typeface="Arial" panose="020B0604020202020204" pitchFamily="34" charset="0"/>
                <a:cs typeface="Arial" panose="020B0604020202020204" pitchFamily="34" charset="0"/>
              </a:defRPr>
            </a:lvl3pPr>
            <a:lvl4pPr>
              <a:defRPr sz="875">
                <a:latin typeface="Arial" panose="020B0604020202020204" pitchFamily="34" charset="0"/>
                <a:cs typeface="Arial" panose="020B0604020202020204" pitchFamily="34" charset="0"/>
              </a:defRPr>
            </a:lvl4pPr>
            <a:lvl5pPr>
              <a:defRPr sz="875">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0"/>
          <p:cNvSpPr>
            <a:spLocks noGrp="1"/>
          </p:cNvSpPr>
          <p:nvPr>
            <p:ph type="title"/>
          </p:nvPr>
        </p:nvSpPr>
        <p:spPr>
          <a:xfrm>
            <a:off x="512438" y="712058"/>
            <a:ext cx="7296728" cy="509708"/>
          </a:xfrm>
          <a:prstGeom prst="rect">
            <a:avLst/>
          </a:prstGeom>
        </p:spPr>
        <p:txBody>
          <a:bodyPr/>
          <a:lstStyle>
            <a:lvl1pPr>
              <a:defRPr sz="2250" b="0">
                <a:solidFill>
                  <a:srgbClr val="005EB8"/>
                </a:solidFill>
                <a:latin typeface="Arial" panose="020B0604020202020204" pitchFamily="34" charset="0"/>
                <a:cs typeface="Arial" panose="020B0604020202020204" pitchFamily="34" charset="0"/>
              </a:defRPr>
            </a:lvl1pPr>
          </a:lstStyle>
          <a:p>
            <a:r>
              <a:rPr lang="en-US"/>
              <a:t>Click to edit Master title style</a:t>
            </a:r>
            <a:endParaRPr lang="en-US" sz="1750">
              <a:solidFill>
                <a:srgbClr val="005EB8"/>
              </a:solidFill>
              <a:latin typeface="Arial" charset="0"/>
              <a:ea typeface="Arial" charset="0"/>
              <a:cs typeface="Arial" charset="0"/>
            </a:endParaRPr>
          </a:p>
        </p:txBody>
      </p:sp>
      <p:sp>
        <p:nvSpPr>
          <p:cNvPr id="8" name="TextBox 7"/>
          <p:cNvSpPr txBox="1"/>
          <p:nvPr userDrawn="1"/>
        </p:nvSpPr>
        <p:spPr>
          <a:xfrm>
            <a:off x="323684" y="5310450"/>
            <a:ext cx="719291" cy="207749"/>
          </a:xfrm>
          <a:prstGeom prst="rect">
            <a:avLst/>
          </a:prstGeom>
          <a:noFill/>
        </p:spPr>
        <p:txBody>
          <a:bodyPr wrap="square" rtlCol="0">
            <a:spAutoFit/>
          </a:bodyPr>
          <a:lstStyle/>
          <a:p>
            <a:pPr algn="l"/>
            <a:fld id="{34F92BC6-D7C3-584B-87F2-0B845776A5AD}" type="slidenum">
              <a:rPr lang="en-US" sz="75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750">
                <a:solidFill>
                  <a:schemeClr val="accent3">
                    <a:lumMod val="60000"/>
                    <a:lumOff val="40000"/>
                  </a:schemeClr>
                </a:solidFill>
                <a:latin typeface="Arial" panose="020B0604020202020204" pitchFamily="34" charset="0"/>
                <a:cs typeface="Arial" panose="020B0604020202020204" pitchFamily="34" charset="0"/>
              </a:rPr>
              <a:t> </a:t>
            </a:r>
            <a:r>
              <a:rPr lang="en-US" sz="750">
                <a:solidFill>
                  <a:schemeClr val="accent3"/>
                </a:solidFill>
                <a:latin typeface="Arial" panose="020B0604020202020204" pitchFamily="34" charset="0"/>
                <a:cs typeface="Arial" panose="020B0604020202020204" pitchFamily="34" charset="0"/>
              </a:rPr>
              <a:t>  </a:t>
            </a:r>
            <a:r>
              <a:rPr lang="en-US" sz="750">
                <a:solidFill>
                  <a:srgbClr val="005EB8"/>
                </a:solidFill>
                <a:latin typeface="Arial" panose="020B0604020202020204" pitchFamily="34" charset="0"/>
                <a:cs typeface="Arial" panose="020B0604020202020204" pitchFamily="34" charset="0"/>
              </a:rPr>
              <a:t>|</a:t>
            </a:r>
            <a:endParaRPr lang="en-US" sz="750">
              <a:solidFill>
                <a:schemeClr val="accent3"/>
              </a:solidFill>
              <a:latin typeface="Arial" panose="020B0604020202020204" pitchFamily="34" charset="0"/>
              <a:cs typeface="Arial" panose="020B0604020202020204" pitchFamily="34" charset="0"/>
            </a:endParaRPr>
          </a:p>
        </p:txBody>
      </p:sp>
      <p:sp>
        <p:nvSpPr>
          <p:cNvPr id="9" name="Footer Placeholder 2"/>
          <p:cNvSpPr>
            <a:spLocks noGrp="1"/>
          </p:cNvSpPr>
          <p:nvPr>
            <p:ph type="ftr" sz="quarter" idx="3"/>
          </p:nvPr>
        </p:nvSpPr>
        <p:spPr>
          <a:xfrm>
            <a:off x="767420" y="5277870"/>
            <a:ext cx="6359071" cy="304271"/>
          </a:xfrm>
          <a:prstGeom prst="rect">
            <a:avLst/>
          </a:prstGeom>
        </p:spPr>
        <p:txBody>
          <a:bodyPr vert="horz" lIns="91440" tIns="45720" rIns="91440" bIns="45720" rtlCol="0" anchor="ctr"/>
          <a:lstStyle>
            <a:lvl1pPr algn="l">
              <a:defRPr sz="750" b="0">
                <a:solidFill>
                  <a:schemeClr val="accent3">
                    <a:lumMod val="60000"/>
                    <a:lumOff val="40000"/>
                  </a:schemeClr>
                </a:solidFill>
                <a:latin typeface="Arial" charset="0"/>
                <a:ea typeface="Arial" charset="0"/>
                <a:cs typeface="Arial" charset="0"/>
              </a:defRPr>
            </a:lvl1pPr>
          </a:lstStyle>
          <a:p>
            <a:r>
              <a:rPr lang="en-GB"/>
              <a:t>Regional Monthly Performance Review – North East and Yorkshire</a:t>
            </a:r>
            <a:endParaRPr lang="en-US"/>
          </a:p>
        </p:txBody>
      </p:sp>
    </p:spTree>
    <p:extLst>
      <p:ext uri="{BB962C8B-B14F-4D97-AF65-F5344CB8AC3E}">
        <p14:creationId xmlns:p14="http://schemas.microsoft.com/office/powerpoint/2010/main" val="4138297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3477" y="199338"/>
            <a:ext cx="7565748" cy="952500"/>
          </a:xfrm>
        </p:spPr>
        <p:txBody>
          <a:bodyPr/>
          <a:lstStyle/>
          <a:p>
            <a:r>
              <a:rPr lang="en-US" dirty="0"/>
              <a:t>title style</a:t>
            </a:r>
            <a:endParaRPr lang="en-GB" dirty="0"/>
          </a:p>
        </p:txBody>
      </p:sp>
      <p:grpSp>
        <p:nvGrpSpPr>
          <p:cNvPr id="3" name="Group 2"/>
          <p:cNvGrpSpPr/>
          <p:nvPr userDrawn="1"/>
        </p:nvGrpSpPr>
        <p:grpSpPr>
          <a:xfrm>
            <a:off x="0" y="0"/>
            <a:ext cx="10160000" cy="5715000"/>
            <a:chOff x="0" y="0"/>
            <a:chExt cx="9144000" cy="6858000"/>
          </a:xfrm>
        </p:grpSpPr>
        <p:sp>
          <p:nvSpPr>
            <p:cNvPr id="4" name="Rectangle 12"/>
            <p:cNvSpPr>
              <a:spLocks noChangeArrowheads="1"/>
            </p:cNvSpPr>
            <p:nvPr userDrawn="1"/>
          </p:nvSpPr>
          <p:spPr bwMode="auto">
            <a:xfrm>
              <a:off x="0" y="120076"/>
              <a:ext cx="9144000" cy="122518"/>
            </a:xfrm>
            <a:prstGeom prst="rect">
              <a:avLst/>
            </a:prstGeom>
            <a:gradFill rotWithShape="1">
              <a:gsLst>
                <a:gs pos="0">
                  <a:srgbClr val="C19696"/>
                </a:gs>
                <a:gs pos="50000">
                  <a:srgbClr val="D7C0C0"/>
                </a:gs>
                <a:gs pos="100000">
                  <a:srgbClr val="EBE1E1"/>
                </a:gs>
              </a:gsLst>
              <a:lin ang="13500000" scaled="1"/>
            </a:gra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800" dirty="0">
                <a:solidFill>
                  <a:srgbClr val="000000"/>
                </a:solidFill>
                <a:latin typeface="Arial" charset="0"/>
              </a:endParaRPr>
            </a:p>
          </p:txBody>
        </p:sp>
        <p:sp>
          <p:nvSpPr>
            <p:cNvPr id="5" name="Rectangle 13"/>
            <p:cNvSpPr>
              <a:spLocks noChangeArrowheads="1"/>
            </p:cNvSpPr>
            <p:nvPr userDrawn="1"/>
          </p:nvSpPr>
          <p:spPr bwMode="auto">
            <a:xfrm>
              <a:off x="0" y="0"/>
              <a:ext cx="9144000" cy="122518"/>
            </a:xfrm>
            <a:prstGeom prst="rect">
              <a:avLst/>
            </a:prstGeom>
            <a:solidFill>
              <a:srgbClr val="8000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800" dirty="0">
                <a:solidFill>
                  <a:srgbClr val="000000"/>
                </a:solidFill>
                <a:latin typeface="Arial" charset="0"/>
              </a:endParaRPr>
            </a:p>
          </p:txBody>
        </p:sp>
        <p:sp>
          <p:nvSpPr>
            <p:cNvPr id="6" name="Rectangle 20"/>
            <p:cNvSpPr>
              <a:spLocks noChangeArrowheads="1"/>
            </p:cNvSpPr>
            <p:nvPr userDrawn="1"/>
          </p:nvSpPr>
          <p:spPr bwMode="auto">
            <a:xfrm>
              <a:off x="0" y="6735763"/>
              <a:ext cx="9144000" cy="122237"/>
            </a:xfrm>
            <a:prstGeom prst="rect">
              <a:avLst/>
            </a:prstGeom>
            <a:solidFill>
              <a:srgbClr val="800000"/>
            </a:solidFill>
            <a:ln w="9525">
              <a:solidFill>
                <a:schemeClr val="bg1"/>
              </a:solidFill>
              <a:miter lim="800000"/>
              <a:headEnd/>
              <a:tailEnd/>
            </a:ln>
          </p:spPr>
          <p:txBody>
            <a:bodyPr wrap="none" anchor="ctr"/>
            <a:lstStyle/>
            <a:p>
              <a:pPr fontAlgn="base">
                <a:spcBef>
                  <a:spcPct val="0"/>
                </a:spcBef>
                <a:spcAft>
                  <a:spcPct val="0"/>
                </a:spcAft>
              </a:pPr>
              <a:endParaRPr lang="en-US" sz="1800" dirty="0">
                <a:solidFill>
                  <a:srgbClr val="000000"/>
                </a:solidFill>
                <a:latin typeface="Arial" charset="0"/>
              </a:endParaRPr>
            </a:p>
          </p:txBody>
        </p:sp>
        <p:sp>
          <p:nvSpPr>
            <p:cNvPr id="7" name="Rectangle 21"/>
            <p:cNvSpPr>
              <a:spLocks noChangeArrowheads="1"/>
            </p:cNvSpPr>
            <p:nvPr userDrawn="1"/>
          </p:nvSpPr>
          <p:spPr bwMode="auto">
            <a:xfrm flipH="1">
              <a:off x="0" y="6624284"/>
              <a:ext cx="9144000" cy="122238"/>
            </a:xfrm>
            <a:prstGeom prst="rect">
              <a:avLst/>
            </a:prstGeom>
            <a:gradFill rotWithShape="1">
              <a:gsLst>
                <a:gs pos="0">
                  <a:srgbClr val="C19696"/>
                </a:gs>
                <a:gs pos="50000">
                  <a:srgbClr val="D7C0C0"/>
                </a:gs>
                <a:gs pos="100000">
                  <a:srgbClr val="EBE1E1"/>
                </a:gs>
              </a:gsLst>
              <a:lin ang="13500000" scaled="1"/>
            </a:gradFill>
            <a:ln w="9525">
              <a:solidFill>
                <a:schemeClr val="bg1"/>
              </a:solidFill>
              <a:miter lim="800000"/>
              <a:headEnd/>
              <a:tailEnd/>
            </a:ln>
          </p:spPr>
          <p:txBody>
            <a:bodyPr wrap="none" anchor="ctr"/>
            <a:lstStyle/>
            <a:p>
              <a:pPr fontAlgn="base">
                <a:spcBef>
                  <a:spcPct val="0"/>
                </a:spcBef>
                <a:spcAft>
                  <a:spcPct val="0"/>
                </a:spcAft>
              </a:pPr>
              <a:endParaRPr lang="en-US" sz="1800" dirty="0">
                <a:solidFill>
                  <a:srgbClr val="000000"/>
                </a:solidFill>
                <a:latin typeface="Arial" charset="0"/>
              </a:endParaRPr>
            </a:p>
          </p:txBody>
        </p:sp>
      </p:grpSp>
      <p:sp>
        <p:nvSpPr>
          <p:cNvPr id="9" name="Text Placeholder 8"/>
          <p:cNvSpPr>
            <a:spLocks noGrp="1"/>
          </p:cNvSpPr>
          <p:nvPr>
            <p:ph type="body" sz="quarter" idx="10"/>
          </p:nvPr>
        </p:nvSpPr>
        <p:spPr>
          <a:xfrm>
            <a:off x="502554" y="1472213"/>
            <a:ext cx="4143427" cy="399495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Picture Placeholder 10"/>
          <p:cNvSpPr>
            <a:spLocks noGrp="1"/>
          </p:cNvSpPr>
          <p:nvPr>
            <p:ph type="pic" sz="quarter" idx="11"/>
          </p:nvPr>
        </p:nvSpPr>
        <p:spPr>
          <a:xfrm>
            <a:off x="4714876" y="1472215"/>
            <a:ext cx="5050561" cy="3994951"/>
          </a:xfrm>
        </p:spPr>
        <p:txBody>
          <a:bodyPr/>
          <a:lstStyle/>
          <a:p>
            <a:r>
              <a:rPr lang="en-US" dirty="0"/>
              <a:t>Click icon to add picture</a:t>
            </a:r>
            <a:endParaRPr lang="en-GB" dirty="0"/>
          </a:p>
        </p:txBody>
      </p:sp>
    </p:spTree>
    <p:extLst>
      <p:ext uri="{BB962C8B-B14F-4D97-AF65-F5344CB8AC3E}">
        <p14:creationId xmlns:p14="http://schemas.microsoft.com/office/powerpoint/2010/main" val="2020831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2797" y="202162"/>
            <a:ext cx="7486834" cy="952500"/>
          </a:xfrm>
        </p:spPr>
        <p:txBody>
          <a:bodyPr/>
          <a:lstStyle/>
          <a:p>
            <a:r>
              <a:rPr lang="en-US" dirty="0"/>
              <a:t>title style</a:t>
            </a:r>
            <a:endParaRPr lang="en-GB" dirty="0"/>
          </a:p>
        </p:txBody>
      </p:sp>
      <p:grpSp>
        <p:nvGrpSpPr>
          <p:cNvPr id="3" name="Group 2"/>
          <p:cNvGrpSpPr/>
          <p:nvPr userDrawn="1"/>
        </p:nvGrpSpPr>
        <p:grpSpPr>
          <a:xfrm>
            <a:off x="0" y="0"/>
            <a:ext cx="10160000" cy="5715000"/>
            <a:chOff x="0" y="0"/>
            <a:chExt cx="9144000" cy="6858000"/>
          </a:xfrm>
        </p:grpSpPr>
        <p:sp>
          <p:nvSpPr>
            <p:cNvPr id="4" name="Rectangle 12"/>
            <p:cNvSpPr>
              <a:spLocks noChangeArrowheads="1"/>
            </p:cNvSpPr>
            <p:nvPr userDrawn="1"/>
          </p:nvSpPr>
          <p:spPr bwMode="auto">
            <a:xfrm>
              <a:off x="0" y="120076"/>
              <a:ext cx="9144000" cy="122518"/>
            </a:xfrm>
            <a:prstGeom prst="rect">
              <a:avLst/>
            </a:prstGeom>
            <a:gradFill rotWithShape="1">
              <a:gsLst>
                <a:gs pos="0">
                  <a:srgbClr val="C19696"/>
                </a:gs>
                <a:gs pos="50000">
                  <a:srgbClr val="D7C0C0"/>
                </a:gs>
                <a:gs pos="100000">
                  <a:srgbClr val="EBE1E1"/>
                </a:gs>
              </a:gsLst>
              <a:lin ang="13500000" scaled="1"/>
            </a:gra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800" dirty="0">
                <a:solidFill>
                  <a:srgbClr val="000000"/>
                </a:solidFill>
                <a:latin typeface="Arial" charset="0"/>
              </a:endParaRPr>
            </a:p>
          </p:txBody>
        </p:sp>
        <p:sp>
          <p:nvSpPr>
            <p:cNvPr id="5" name="Rectangle 13"/>
            <p:cNvSpPr>
              <a:spLocks noChangeArrowheads="1"/>
            </p:cNvSpPr>
            <p:nvPr userDrawn="1"/>
          </p:nvSpPr>
          <p:spPr bwMode="auto">
            <a:xfrm>
              <a:off x="0" y="0"/>
              <a:ext cx="9144000" cy="122518"/>
            </a:xfrm>
            <a:prstGeom prst="rect">
              <a:avLst/>
            </a:prstGeom>
            <a:solidFill>
              <a:srgbClr val="8000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800" dirty="0">
                <a:solidFill>
                  <a:srgbClr val="000000"/>
                </a:solidFill>
                <a:latin typeface="Arial" charset="0"/>
              </a:endParaRPr>
            </a:p>
          </p:txBody>
        </p:sp>
        <p:sp>
          <p:nvSpPr>
            <p:cNvPr id="6" name="Rectangle 20"/>
            <p:cNvSpPr>
              <a:spLocks noChangeArrowheads="1"/>
            </p:cNvSpPr>
            <p:nvPr userDrawn="1"/>
          </p:nvSpPr>
          <p:spPr bwMode="auto">
            <a:xfrm>
              <a:off x="0" y="6735763"/>
              <a:ext cx="9144000" cy="122237"/>
            </a:xfrm>
            <a:prstGeom prst="rect">
              <a:avLst/>
            </a:prstGeom>
            <a:solidFill>
              <a:srgbClr val="800000"/>
            </a:solidFill>
            <a:ln w="9525">
              <a:solidFill>
                <a:schemeClr val="bg1"/>
              </a:solidFill>
              <a:miter lim="800000"/>
              <a:headEnd/>
              <a:tailEnd/>
            </a:ln>
          </p:spPr>
          <p:txBody>
            <a:bodyPr wrap="none" anchor="ctr"/>
            <a:lstStyle/>
            <a:p>
              <a:pPr fontAlgn="base">
                <a:spcBef>
                  <a:spcPct val="0"/>
                </a:spcBef>
                <a:spcAft>
                  <a:spcPct val="0"/>
                </a:spcAft>
              </a:pPr>
              <a:endParaRPr lang="en-US" sz="1800" dirty="0">
                <a:solidFill>
                  <a:srgbClr val="000000"/>
                </a:solidFill>
                <a:latin typeface="Arial" charset="0"/>
              </a:endParaRPr>
            </a:p>
          </p:txBody>
        </p:sp>
        <p:sp>
          <p:nvSpPr>
            <p:cNvPr id="7" name="Rectangle 21"/>
            <p:cNvSpPr>
              <a:spLocks noChangeArrowheads="1"/>
            </p:cNvSpPr>
            <p:nvPr userDrawn="1"/>
          </p:nvSpPr>
          <p:spPr bwMode="auto">
            <a:xfrm flipH="1">
              <a:off x="0" y="6624284"/>
              <a:ext cx="9144000" cy="122238"/>
            </a:xfrm>
            <a:prstGeom prst="rect">
              <a:avLst/>
            </a:prstGeom>
            <a:gradFill rotWithShape="1">
              <a:gsLst>
                <a:gs pos="0">
                  <a:srgbClr val="C19696"/>
                </a:gs>
                <a:gs pos="50000">
                  <a:srgbClr val="D7C0C0"/>
                </a:gs>
                <a:gs pos="100000">
                  <a:srgbClr val="EBE1E1"/>
                </a:gs>
              </a:gsLst>
              <a:lin ang="13500000" scaled="1"/>
            </a:gradFill>
            <a:ln w="9525">
              <a:solidFill>
                <a:schemeClr val="bg1"/>
              </a:solidFill>
              <a:miter lim="800000"/>
              <a:headEnd/>
              <a:tailEnd/>
            </a:ln>
          </p:spPr>
          <p:txBody>
            <a:bodyPr wrap="none" anchor="ctr"/>
            <a:lstStyle/>
            <a:p>
              <a:pPr fontAlgn="base">
                <a:spcBef>
                  <a:spcPct val="0"/>
                </a:spcBef>
                <a:spcAft>
                  <a:spcPct val="0"/>
                </a:spcAft>
              </a:pPr>
              <a:endParaRPr lang="en-US" sz="1800" dirty="0">
                <a:solidFill>
                  <a:srgbClr val="000000"/>
                </a:solidFill>
                <a:latin typeface="Arial" charset="0"/>
              </a:endParaRPr>
            </a:p>
          </p:txBody>
        </p:sp>
      </p:grpSp>
      <p:sp>
        <p:nvSpPr>
          <p:cNvPr id="10" name="Content Placeholder 9"/>
          <p:cNvSpPr>
            <a:spLocks noGrp="1"/>
          </p:cNvSpPr>
          <p:nvPr>
            <p:ph sz="quarter" idx="10"/>
          </p:nvPr>
        </p:nvSpPr>
        <p:spPr>
          <a:xfrm>
            <a:off x="522112" y="1509449"/>
            <a:ext cx="9055908" cy="39429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191553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3477" y="199338"/>
            <a:ext cx="7565748" cy="952500"/>
          </a:xfrm>
        </p:spPr>
        <p:txBody>
          <a:bodyPr/>
          <a:lstStyle/>
          <a:p>
            <a:r>
              <a:rPr lang="en-US" dirty="0"/>
              <a:t>title style</a:t>
            </a:r>
            <a:endParaRPr lang="en-GB" dirty="0"/>
          </a:p>
        </p:txBody>
      </p:sp>
      <p:grpSp>
        <p:nvGrpSpPr>
          <p:cNvPr id="3" name="Group 2"/>
          <p:cNvGrpSpPr/>
          <p:nvPr userDrawn="1"/>
        </p:nvGrpSpPr>
        <p:grpSpPr>
          <a:xfrm>
            <a:off x="0" y="0"/>
            <a:ext cx="10160000" cy="5715000"/>
            <a:chOff x="0" y="0"/>
            <a:chExt cx="9144000" cy="6858000"/>
          </a:xfrm>
        </p:grpSpPr>
        <p:sp>
          <p:nvSpPr>
            <p:cNvPr id="4" name="Rectangle 12"/>
            <p:cNvSpPr>
              <a:spLocks noChangeArrowheads="1"/>
            </p:cNvSpPr>
            <p:nvPr userDrawn="1"/>
          </p:nvSpPr>
          <p:spPr bwMode="auto">
            <a:xfrm>
              <a:off x="0" y="120076"/>
              <a:ext cx="9144000" cy="122518"/>
            </a:xfrm>
            <a:prstGeom prst="rect">
              <a:avLst/>
            </a:prstGeom>
            <a:gradFill rotWithShape="1">
              <a:gsLst>
                <a:gs pos="0">
                  <a:srgbClr val="C19696"/>
                </a:gs>
                <a:gs pos="50000">
                  <a:srgbClr val="D7C0C0"/>
                </a:gs>
                <a:gs pos="100000">
                  <a:srgbClr val="EBE1E1"/>
                </a:gs>
              </a:gsLst>
              <a:lin ang="13500000" scaled="1"/>
            </a:gra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800" dirty="0">
                <a:solidFill>
                  <a:srgbClr val="000000"/>
                </a:solidFill>
                <a:latin typeface="Arial" charset="0"/>
              </a:endParaRPr>
            </a:p>
          </p:txBody>
        </p:sp>
        <p:sp>
          <p:nvSpPr>
            <p:cNvPr id="5" name="Rectangle 13"/>
            <p:cNvSpPr>
              <a:spLocks noChangeArrowheads="1"/>
            </p:cNvSpPr>
            <p:nvPr userDrawn="1"/>
          </p:nvSpPr>
          <p:spPr bwMode="auto">
            <a:xfrm>
              <a:off x="0" y="0"/>
              <a:ext cx="9144000" cy="122518"/>
            </a:xfrm>
            <a:prstGeom prst="rect">
              <a:avLst/>
            </a:prstGeom>
            <a:solidFill>
              <a:srgbClr val="8000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800" dirty="0">
                <a:solidFill>
                  <a:srgbClr val="000000"/>
                </a:solidFill>
                <a:latin typeface="Arial" charset="0"/>
              </a:endParaRPr>
            </a:p>
          </p:txBody>
        </p:sp>
        <p:sp>
          <p:nvSpPr>
            <p:cNvPr id="6" name="Rectangle 20"/>
            <p:cNvSpPr>
              <a:spLocks noChangeArrowheads="1"/>
            </p:cNvSpPr>
            <p:nvPr userDrawn="1"/>
          </p:nvSpPr>
          <p:spPr bwMode="auto">
            <a:xfrm>
              <a:off x="0" y="6735763"/>
              <a:ext cx="9144000" cy="122237"/>
            </a:xfrm>
            <a:prstGeom prst="rect">
              <a:avLst/>
            </a:prstGeom>
            <a:solidFill>
              <a:srgbClr val="800000"/>
            </a:solidFill>
            <a:ln w="9525">
              <a:solidFill>
                <a:schemeClr val="bg1"/>
              </a:solidFill>
              <a:miter lim="800000"/>
              <a:headEnd/>
              <a:tailEnd/>
            </a:ln>
          </p:spPr>
          <p:txBody>
            <a:bodyPr wrap="none" anchor="ctr"/>
            <a:lstStyle/>
            <a:p>
              <a:pPr fontAlgn="base">
                <a:spcBef>
                  <a:spcPct val="0"/>
                </a:spcBef>
                <a:spcAft>
                  <a:spcPct val="0"/>
                </a:spcAft>
              </a:pPr>
              <a:endParaRPr lang="en-US" sz="1800" dirty="0">
                <a:solidFill>
                  <a:srgbClr val="000000"/>
                </a:solidFill>
                <a:latin typeface="Arial" charset="0"/>
              </a:endParaRPr>
            </a:p>
          </p:txBody>
        </p:sp>
        <p:sp>
          <p:nvSpPr>
            <p:cNvPr id="7" name="Rectangle 21"/>
            <p:cNvSpPr>
              <a:spLocks noChangeArrowheads="1"/>
            </p:cNvSpPr>
            <p:nvPr userDrawn="1"/>
          </p:nvSpPr>
          <p:spPr bwMode="auto">
            <a:xfrm flipH="1">
              <a:off x="0" y="6624284"/>
              <a:ext cx="9144000" cy="122238"/>
            </a:xfrm>
            <a:prstGeom prst="rect">
              <a:avLst/>
            </a:prstGeom>
            <a:gradFill rotWithShape="1">
              <a:gsLst>
                <a:gs pos="0">
                  <a:srgbClr val="C19696"/>
                </a:gs>
                <a:gs pos="50000">
                  <a:srgbClr val="D7C0C0"/>
                </a:gs>
                <a:gs pos="100000">
                  <a:srgbClr val="EBE1E1"/>
                </a:gs>
              </a:gsLst>
              <a:lin ang="13500000" scaled="1"/>
            </a:gradFill>
            <a:ln w="9525">
              <a:solidFill>
                <a:schemeClr val="bg1"/>
              </a:solidFill>
              <a:miter lim="800000"/>
              <a:headEnd/>
              <a:tailEnd/>
            </a:ln>
          </p:spPr>
          <p:txBody>
            <a:bodyPr wrap="none" anchor="ctr"/>
            <a:lstStyle/>
            <a:p>
              <a:pPr fontAlgn="base">
                <a:spcBef>
                  <a:spcPct val="0"/>
                </a:spcBef>
                <a:spcAft>
                  <a:spcPct val="0"/>
                </a:spcAft>
              </a:pPr>
              <a:endParaRPr lang="en-US" sz="1800" dirty="0">
                <a:solidFill>
                  <a:srgbClr val="000000"/>
                </a:solidFill>
                <a:latin typeface="Arial" charset="0"/>
              </a:endParaRPr>
            </a:p>
          </p:txBody>
        </p:sp>
      </p:grpSp>
      <p:sp>
        <p:nvSpPr>
          <p:cNvPr id="9" name="Text Placeholder 8"/>
          <p:cNvSpPr>
            <a:spLocks noGrp="1"/>
          </p:cNvSpPr>
          <p:nvPr>
            <p:ph type="body" sz="quarter" idx="10"/>
          </p:nvPr>
        </p:nvSpPr>
        <p:spPr>
          <a:xfrm>
            <a:off x="502554" y="1472213"/>
            <a:ext cx="4143427" cy="3994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Picture Placeholder 10"/>
          <p:cNvSpPr>
            <a:spLocks noGrp="1"/>
          </p:cNvSpPr>
          <p:nvPr>
            <p:ph type="pic" sz="quarter" idx="11"/>
          </p:nvPr>
        </p:nvSpPr>
        <p:spPr>
          <a:xfrm>
            <a:off x="4714876" y="1472215"/>
            <a:ext cx="5050561" cy="3994951"/>
          </a:xfrm>
        </p:spPr>
        <p:txBody>
          <a:bodyPr/>
          <a:lstStyle/>
          <a:p>
            <a:r>
              <a:rPr lang="en-US" dirty="0"/>
              <a:t>Click icon to add picture</a:t>
            </a:r>
            <a:endParaRPr lang="en-GB" dirty="0"/>
          </a:p>
        </p:txBody>
      </p:sp>
    </p:spTree>
    <p:extLst>
      <p:ext uri="{BB962C8B-B14F-4D97-AF65-F5344CB8AC3E}">
        <p14:creationId xmlns:p14="http://schemas.microsoft.com/office/powerpoint/2010/main" val="4053977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2797" y="202162"/>
            <a:ext cx="7486834" cy="952500"/>
          </a:xfrm>
        </p:spPr>
        <p:txBody>
          <a:bodyPr/>
          <a:lstStyle/>
          <a:p>
            <a:r>
              <a:rPr lang="en-US" dirty="0"/>
              <a:t>title style</a:t>
            </a:r>
            <a:endParaRPr lang="en-GB" dirty="0"/>
          </a:p>
        </p:txBody>
      </p:sp>
      <p:grpSp>
        <p:nvGrpSpPr>
          <p:cNvPr id="3" name="Group 2"/>
          <p:cNvGrpSpPr/>
          <p:nvPr userDrawn="1"/>
        </p:nvGrpSpPr>
        <p:grpSpPr>
          <a:xfrm>
            <a:off x="0" y="0"/>
            <a:ext cx="10160000" cy="5715000"/>
            <a:chOff x="0" y="0"/>
            <a:chExt cx="9144000" cy="6858000"/>
          </a:xfrm>
        </p:grpSpPr>
        <p:sp>
          <p:nvSpPr>
            <p:cNvPr id="4" name="Rectangle 12"/>
            <p:cNvSpPr>
              <a:spLocks noChangeArrowheads="1"/>
            </p:cNvSpPr>
            <p:nvPr userDrawn="1"/>
          </p:nvSpPr>
          <p:spPr bwMode="auto">
            <a:xfrm>
              <a:off x="0" y="120076"/>
              <a:ext cx="9144000" cy="122518"/>
            </a:xfrm>
            <a:prstGeom prst="rect">
              <a:avLst/>
            </a:prstGeom>
            <a:gradFill rotWithShape="1">
              <a:gsLst>
                <a:gs pos="0">
                  <a:srgbClr val="C19696"/>
                </a:gs>
                <a:gs pos="50000">
                  <a:srgbClr val="D7C0C0"/>
                </a:gs>
                <a:gs pos="100000">
                  <a:srgbClr val="EBE1E1"/>
                </a:gs>
              </a:gsLst>
              <a:lin ang="13500000" scaled="1"/>
            </a:gra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800" dirty="0">
                <a:solidFill>
                  <a:srgbClr val="000000"/>
                </a:solidFill>
                <a:latin typeface="Arial" charset="0"/>
              </a:endParaRPr>
            </a:p>
          </p:txBody>
        </p:sp>
        <p:sp>
          <p:nvSpPr>
            <p:cNvPr id="5" name="Rectangle 13"/>
            <p:cNvSpPr>
              <a:spLocks noChangeArrowheads="1"/>
            </p:cNvSpPr>
            <p:nvPr userDrawn="1"/>
          </p:nvSpPr>
          <p:spPr bwMode="auto">
            <a:xfrm>
              <a:off x="0" y="0"/>
              <a:ext cx="9144000" cy="122518"/>
            </a:xfrm>
            <a:prstGeom prst="rect">
              <a:avLst/>
            </a:prstGeom>
            <a:solidFill>
              <a:srgbClr val="80000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z="1800" dirty="0">
                <a:solidFill>
                  <a:srgbClr val="000000"/>
                </a:solidFill>
                <a:latin typeface="Arial" charset="0"/>
              </a:endParaRPr>
            </a:p>
          </p:txBody>
        </p:sp>
        <p:sp>
          <p:nvSpPr>
            <p:cNvPr id="6" name="Rectangle 20"/>
            <p:cNvSpPr>
              <a:spLocks noChangeArrowheads="1"/>
            </p:cNvSpPr>
            <p:nvPr userDrawn="1"/>
          </p:nvSpPr>
          <p:spPr bwMode="auto">
            <a:xfrm>
              <a:off x="0" y="6735763"/>
              <a:ext cx="9144000" cy="122237"/>
            </a:xfrm>
            <a:prstGeom prst="rect">
              <a:avLst/>
            </a:prstGeom>
            <a:solidFill>
              <a:srgbClr val="800000"/>
            </a:solidFill>
            <a:ln w="9525">
              <a:solidFill>
                <a:schemeClr val="bg1"/>
              </a:solidFill>
              <a:miter lim="800000"/>
              <a:headEnd/>
              <a:tailEnd/>
            </a:ln>
          </p:spPr>
          <p:txBody>
            <a:bodyPr wrap="none" anchor="ctr"/>
            <a:lstStyle/>
            <a:p>
              <a:pPr fontAlgn="base">
                <a:spcBef>
                  <a:spcPct val="0"/>
                </a:spcBef>
                <a:spcAft>
                  <a:spcPct val="0"/>
                </a:spcAft>
              </a:pPr>
              <a:endParaRPr lang="en-US" sz="1800" dirty="0">
                <a:solidFill>
                  <a:srgbClr val="000000"/>
                </a:solidFill>
                <a:latin typeface="Arial" charset="0"/>
              </a:endParaRPr>
            </a:p>
          </p:txBody>
        </p:sp>
        <p:sp>
          <p:nvSpPr>
            <p:cNvPr id="7" name="Rectangle 21"/>
            <p:cNvSpPr>
              <a:spLocks noChangeArrowheads="1"/>
            </p:cNvSpPr>
            <p:nvPr userDrawn="1"/>
          </p:nvSpPr>
          <p:spPr bwMode="auto">
            <a:xfrm flipH="1">
              <a:off x="0" y="6624284"/>
              <a:ext cx="9144000" cy="122238"/>
            </a:xfrm>
            <a:prstGeom prst="rect">
              <a:avLst/>
            </a:prstGeom>
            <a:gradFill rotWithShape="1">
              <a:gsLst>
                <a:gs pos="0">
                  <a:srgbClr val="C19696"/>
                </a:gs>
                <a:gs pos="50000">
                  <a:srgbClr val="D7C0C0"/>
                </a:gs>
                <a:gs pos="100000">
                  <a:srgbClr val="EBE1E1"/>
                </a:gs>
              </a:gsLst>
              <a:lin ang="13500000" scaled="1"/>
            </a:gradFill>
            <a:ln w="9525">
              <a:solidFill>
                <a:schemeClr val="bg1"/>
              </a:solidFill>
              <a:miter lim="800000"/>
              <a:headEnd/>
              <a:tailEnd/>
            </a:ln>
          </p:spPr>
          <p:txBody>
            <a:bodyPr wrap="none" anchor="ctr"/>
            <a:lstStyle/>
            <a:p>
              <a:pPr fontAlgn="base">
                <a:spcBef>
                  <a:spcPct val="0"/>
                </a:spcBef>
                <a:spcAft>
                  <a:spcPct val="0"/>
                </a:spcAft>
              </a:pPr>
              <a:endParaRPr lang="en-US" sz="1800" dirty="0">
                <a:solidFill>
                  <a:srgbClr val="000000"/>
                </a:solidFill>
                <a:latin typeface="Arial" charset="0"/>
              </a:endParaRPr>
            </a:p>
          </p:txBody>
        </p:sp>
      </p:grpSp>
      <p:sp>
        <p:nvSpPr>
          <p:cNvPr id="10" name="Content Placeholder 9"/>
          <p:cNvSpPr>
            <a:spLocks noGrp="1"/>
          </p:cNvSpPr>
          <p:nvPr>
            <p:ph sz="quarter" idx="10"/>
          </p:nvPr>
        </p:nvSpPr>
        <p:spPr>
          <a:xfrm>
            <a:off x="522112" y="1509449"/>
            <a:ext cx="9055908" cy="39429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56498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0058CA2-A79A-46D3-A445-2AC5D80885AE}" type="datetimeFigureOut">
              <a:rPr lang="en-GB" smtClean="0">
                <a:solidFill>
                  <a:prstClr val="black">
                    <a:tint val="75000"/>
                  </a:prstClr>
                </a:solidFill>
              </a:rPr>
              <a:pPr/>
              <a:t>29/04/2022</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0977229-B01C-40C1-9812-8B3126E1897D}"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val="21127916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775356"/>
            <a:ext cx="8636000" cy="1225021"/>
          </a:xfrm>
        </p:spPr>
        <p:txBody>
          <a:bodyPr/>
          <a:lstStyle>
            <a:lvl1pPr>
              <a:defRPr>
                <a:solidFill>
                  <a:srgbClr val="800000"/>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1524000" y="3238500"/>
            <a:ext cx="7112000" cy="1460500"/>
          </a:xfrm>
        </p:spPr>
        <p:txBody>
          <a:bodyPr/>
          <a:lstStyle>
            <a:lvl1pPr marL="0" indent="0" algn="ctr">
              <a:buNone/>
              <a:defRPr>
                <a:solidFill>
                  <a:srgbClr val="800000"/>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endParaRPr lang="en-GB" dirty="0"/>
          </a:p>
        </p:txBody>
      </p:sp>
    </p:spTree>
    <p:extLst>
      <p:ext uri="{BB962C8B-B14F-4D97-AF65-F5344CB8AC3E}">
        <p14:creationId xmlns:p14="http://schemas.microsoft.com/office/powerpoint/2010/main" val="29614794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Date Placeholder 2"/>
          <p:cNvSpPr>
            <a:spLocks noGrp="1"/>
          </p:cNvSpPr>
          <p:nvPr>
            <p:ph type="dt" sz="half" idx="10"/>
          </p:nvPr>
        </p:nvSpPr>
        <p:spPr>
          <a:xfrm>
            <a:off x="8772906" y="5258083"/>
            <a:ext cx="1000000" cy="150000"/>
          </a:xfrm>
          <a:prstGeom prst="rect">
            <a:avLst/>
          </a:prstGeom>
        </p:spPr>
        <p:txBody>
          <a:bodyPr/>
          <a:lstStyle/>
          <a:p>
            <a:endParaRPr lang="en-GB" dirty="0">
              <a:solidFill>
                <a:srgbClr val="000000"/>
              </a:solidFill>
            </a:endParaRPr>
          </a:p>
        </p:txBody>
      </p:sp>
      <p:sp>
        <p:nvSpPr>
          <p:cNvPr id="4" name="Footer Placeholder 3"/>
          <p:cNvSpPr>
            <a:spLocks noGrp="1"/>
          </p:cNvSpPr>
          <p:nvPr>
            <p:ph type="ftr" sz="quarter" idx="11"/>
          </p:nvPr>
        </p:nvSpPr>
        <p:spPr>
          <a:xfrm>
            <a:off x="728000" y="5258083"/>
            <a:ext cx="8044906" cy="150000"/>
          </a:xfrm>
          <a:prstGeom prst="rect">
            <a:avLst/>
          </a:prstGeom>
        </p:spPr>
        <p:txBody>
          <a:bodyPr/>
          <a:lstStyle/>
          <a:p>
            <a:endParaRPr lang="en-GB" dirty="0">
              <a:solidFill>
                <a:srgbClr val="000000"/>
              </a:solidFill>
            </a:endParaRPr>
          </a:p>
        </p:txBody>
      </p:sp>
      <p:sp>
        <p:nvSpPr>
          <p:cNvPr id="5" name="Slide Number Placeholder 4"/>
          <p:cNvSpPr>
            <a:spLocks noGrp="1"/>
          </p:cNvSpPr>
          <p:nvPr>
            <p:ph type="sldNum" sz="quarter" idx="12"/>
          </p:nvPr>
        </p:nvSpPr>
        <p:spPr>
          <a:xfrm>
            <a:off x="7281333" y="5296960"/>
            <a:ext cx="2370667" cy="304271"/>
          </a:xfrm>
          <a:prstGeom prst="rect">
            <a:avLst/>
          </a:prstGeom>
        </p:spPr>
        <p:txBody>
          <a:bodyPr/>
          <a:lstStyle/>
          <a:p>
            <a:fld id="{23134A5E-8B9A-4F1B-8A1C-D54727A06F98}" type="slidenum">
              <a:rPr lang="en-GB" smtClean="0">
                <a:solidFill>
                  <a:srgbClr val="000000"/>
                </a:solidFill>
              </a:rPr>
              <a:pPr/>
              <a:t>‹#›</a:t>
            </a:fld>
            <a:endParaRPr lang="en-GB" dirty="0">
              <a:solidFill>
                <a:srgbClr val="000000"/>
              </a:solidFill>
            </a:endParaRPr>
          </a:p>
        </p:txBody>
      </p:sp>
    </p:spTree>
    <p:extLst>
      <p:ext uri="{BB962C8B-B14F-4D97-AF65-F5344CB8AC3E}">
        <p14:creationId xmlns:p14="http://schemas.microsoft.com/office/powerpoint/2010/main" val="257937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775356"/>
            <a:ext cx="8636000" cy="1225021"/>
          </a:xfrm>
        </p:spPr>
        <p:txBody>
          <a:bodyPr/>
          <a:lstStyle>
            <a:lvl1pPr>
              <a:defRPr>
                <a:solidFill>
                  <a:srgbClr val="800000"/>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1524000" y="3238500"/>
            <a:ext cx="7112000" cy="1460500"/>
          </a:xfrm>
        </p:spPr>
        <p:txBody>
          <a:bodyPr/>
          <a:lstStyle>
            <a:lvl1pPr marL="0" indent="0" algn="ctr">
              <a:buNone/>
              <a:defRPr>
                <a:solidFill>
                  <a:srgbClr val="800000"/>
                </a:solidFill>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dirty="0"/>
              <a:t>Click to edit Master subtitle style</a:t>
            </a:r>
            <a:endParaRPr lang="en-GB" dirty="0"/>
          </a:p>
        </p:txBody>
      </p:sp>
      <p:pic>
        <p:nvPicPr>
          <p:cNvPr id="4" name="Picture 5"/>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65476" y="273117"/>
            <a:ext cx="1024513" cy="1261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818420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theme" Target="../theme/theme3.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20348" y="1064948"/>
            <a:ext cx="91440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508000" y="2197366"/>
            <a:ext cx="9144000" cy="290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grpSp>
        <p:nvGrpSpPr>
          <p:cNvPr id="11" name="Group 18"/>
          <p:cNvGrpSpPr>
            <a:grpSpLocks/>
          </p:cNvGrpSpPr>
          <p:nvPr userDrawn="1"/>
        </p:nvGrpSpPr>
        <p:grpSpPr bwMode="auto">
          <a:xfrm rot="10800000">
            <a:off x="-9321" y="5495955"/>
            <a:ext cx="10160000" cy="216958"/>
            <a:chOff x="0" y="0"/>
            <a:chExt cx="5760" cy="119"/>
          </a:xfrm>
        </p:grpSpPr>
        <p:sp>
          <p:nvSpPr>
            <p:cNvPr id="12" name="Rectangle 12"/>
            <p:cNvSpPr>
              <a:spLocks noChangeArrowheads="1"/>
            </p:cNvSpPr>
            <p:nvPr userDrawn="1"/>
          </p:nvSpPr>
          <p:spPr bwMode="auto">
            <a:xfrm>
              <a:off x="0" y="63"/>
              <a:ext cx="5760" cy="56"/>
            </a:xfrm>
            <a:prstGeom prst="rect">
              <a:avLst/>
            </a:prstGeom>
            <a:gradFill rotWithShape="1">
              <a:gsLst>
                <a:gs pos="0">
                  <a:srgbClr val="C19696"/>
                </a:gs>
                <a:gs pos="50000">
                  <a:srgbClr val="D7C0C0"/>
                </a:gs>
                <a:gs pos="100000">
                  <a:srgbClr val="EBE1E1"/>
                </a:gs>
              </a:gsLst>
              <a:lin ang="135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endParaRPr lang="en-US" altLang="en-US" sz="1800" dirty="0">
                <a:solidFill>
                  <a:srgbClr val="000000"/>
                </a:solidFill>
              </a:endParaRPr>
            </a:p>
          </p:txBody>
        </p:sp>
        <p:sp>
          <p:nvSpPr>
            <p:cNvPr id="13" name="Rectangle 13"/>
            <p:cNvSpPr>
              <a:spLocks noChangeArrowheads="1"/>
            </p:cNvSpPr>
            <p:nvPr userDrawn="1"/>
          </p:nvSpPr>
          <p:spPr bwMode="auto">
            <a:xfrm>
              <a:off x="0" y="0"/>
              <a:ext cx="5760" cy="56"/>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endParaRPr lang="en-US" altLang="en-US" sz="1800" dirty="0">
                <a:solidFill>
                  <a:srgbClr val="000000"/>
                </a:solidFill>
              </a:endParaRPr>
            </a:p>
          </p:txBody>
        </p:sp>
      </p:grpSp>
      <p:grpSp>
        <p:nvGrpSpPr>
          <p:cNvPr id="6" name="Group 18"/>
          <p:cNvGrpSpPr>
            <a:grpSpLocks/>
          </p:cNvGrpSpPr>
          <p:nvPr userDrawn="1"/>
        </p:nvGrpSpPr>
        <p:grpSpPr bwMode="auto">
          <a:xfrm>
            <a:off x="-9321" y="3238"/>
            <a:ext cx="10160000" cy="216958"/>
            <a:chOff x="0" y="0"/>
            <a:chExt cx="5760" cy="119"/>
          </a:xfrm>
        </p:grpSpPr>
        <p:sp>
          <p:nvSpPr>
            <p:cNvPr id="7" name="Rectangle 12"/>
            <p:cNvSpPr>
              <a:spLocks noChangeArrowheads="1"/>
            </p:cNvSpPr>
            <p:nvPr userDrawn="1"/>
          </p:nvSpPr>
          <p:spPr bwMode="auto">
            <a:xfrm>
              <a:off x="0" y="63"/>
              <a:ext cx="5760" cy="56"/>
            </a:xfrm>
            <a:prstGeom prst="rect">
              <a:avLst/>
            </a:prstGeom>
            <a:gradFill rotWithShape="1">
              <a:gsLst>
                <a:gs pos="0">
                  <a:srgbClr val="C19696"/>
                </a:gs>
                <a:gs pos="50000">
                  <a:srgbClr val="D7C0C0"/>
                </a:gs>
                <a:gs pos="100000">
                  <a:srgbClr val="EBE1E1"/>
                </a:gs>
              </a:gsLst>
              <a:lin ang="135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endParaRPr lang="en-US" altLang="en-US" sz="1800" dirty="0">
                <a:solidFill>
                  <a:srgbClr val="000000"/>
                </a:solidFill>
              </a:endParaRPr>
            </a:p>
          </p:txBody>
        </p:sp>
        <p:sp>
          <p:nvSpPr>
            <p:cNvPr id="8" name="Rectangle 13"/>
            <p:cNvSpPr>
              <a:spLocks noChangeArrowheads="1"/>
            </p:cNvSpPr>
            <p:nvPr userDrawn="1"/>
          </p:nvSpPr>
          <p:spPr bwMode="auto">
            <a:xfrm>
              <a:off x="0" y="0"/>
              <a:ext cx="5760" cy="56"/>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defRPr/>
              </a:pPr>
              <a:endParaRPr lang="en-US" altLang="en-US" sz="1800" dirty="0">
                <a:solidFill>
                  <a:srgbClr val="000000"/>
                </a:solidFill>
              </a:endParaRPr>
            </a:p>
          </p:txBody>
        </p:sp>
      </p:grpSp>
    </p:spTree>
    <p:extLst>
      <p:ext uri="{BB962C8B-B14F-4D97-AF65-F5344CB8AC3E}">
        <p14:creationId xmlns:p14="http://schemas.microsoft.com/office/powerpoint/2010/main" val="2082187290"/>
      </p:ext>
    </p:extLst>
  </p:cSld>
  <p:clrMap bg1="lt1" tx1="dk1" bg2="lt2" tx2="dk2" accent1="accent1" accent2="accent2" accent3="accent3" accent4="accent4" accent5="accent5" accent6="accent6" hlink="hlink" folHlink="folHlink"/>
  <p:sldLayoutIdLst>
    <p:sldLayoutId id="2147483661" r:id="rId1"/>
    <p:sldLayoutId id="2147483665" r:id="rId2"/>
    <p:sldLayoutId id="2147483666" r:id="rId3"/>
    <p:sldLayoutId id="2147483667" r:id="rId4"/>
    <p:sldLayoutId id="2147483668" r:id="rId5"/>
    <p:sldLayoutId id="2147483711" r:id="rId6"/>
  </p:sldLayoutIdLst>
  <p:hf sldNum="0" hdr="0" ftr="0" dt="0"/>
  <p:txStyles>
    <p:titleStyle>
      <a:lvl1pPr algn="ctr" rtl="0" eaLnBrk="0" fontAlgn="base" hangingPunct="0">
        <a:spcBef>
          <a:spcPct val="0"/>
        </a:spcBef>
        <a:spcAft>
          <a:spcPct val="0"/>
        </a:spcAft>
        <a:defRPr sz="4400" b="1">
          <a:solidFill>
            <a:srgbClr val="800000"/>
          </a:solidFill>
          <a:latin typeface="Arial" charset="0"/>
          <a:ea typeface="+mj-ea"/>
          <a:cs typeface="+mj-cs"/>
        </a:defRPr>
      </a:lvl1pPr>
      <a:lvl2pPr algn="ctr" rtl="0" eaLnBrk="0" fontAlgn="base" hangingPunct="0">
        <a:spcBef>
          <a:spcPct val="0"/>
        </a:spcBef>
        <a:spcAft>
          <a:spcPct val="0"/>
        </a:spcAft>
        <a:defRPr sz="4400" b="1">
          <a:solidFill>
            <a:srgbClr val="800000"/>
          </a:solidFill>
          <a:latin typeface="Arial" pitchFamily="34" charset="0"/>
        </a:defRPr>
      </a:lvl2pPr>
      <a:lvl3pPr algn="ctr" rtl="0" eaLnBrk="0" fontAlgn="base" hangingPunct="0">
        <a:spcBef>
          <a:spcPct val="0"/>
        </a:spcBef>
        <a:spcAft>
          <a:spcPct val="0"/>
        </a:spcAft>
        <a:defRPr sz="4400" b="1">
          <a:solidFill>
            <a:srgbClr val="800000"/>
          </a:solidFill>
          <a:latin typeface="Arial" pitchFamily="34" charset="0"/>
        </a:defRPr>
      </a:lvl3pPr>
      <a:lvl4pPr algn="ctr" rtl="0" eaLnBrk="0" fontAlgn="base" hangingPunct="0">
        <a:spcBef>
          <a:spcPct val="0"/>
        </a:spcBef>
        <a:spcAft>
          <a:spcPct val="0"/>
        </a:spcAft>
        <a:defRPr sz="4400" b="1">
          <a:solidFill>
            <a:srgbClr val="800000"/>
          </a:solidFill>
          <a:latin typeface="Arial" pitchFamily="34" charset="0"/>
        </a:defRPr>
      </a:lvl4pPr>
      <a:lvl5pPr algn="ctr" rtl="0" eaLnBrk="0" fontAlgn="base" hangingPunct="0">
        <a:spcBef>
          <a:spcPct val="0"/>
        </a:spcBef>
        <a:spcAft>
          <a:spcPct val="0"/>
        </a:spcAft>
        <a:defRPr sz="4400" b="1">
          <a:solidFill>
            <a:srgbClr val="800000"/>
          </a:solidFill>
          <a:latin typeface="Arial" pitchFamily="34" charset="0"/>
        </a:defRPr>
      </a:lvl5pPr>
      <a:lvl6pPr marL="457200" algn="ctr" rtl="0" fontAlgn="base">
        <a:spcBef>
          <a:spcPct val="0"/>
        </a:spcBef>
        <a:spcAft>
          <a:spcPct val="0"/>
        </a:spcAft>
        <a:defRPr sz="4400" b="1">
          <a:solidFill>
            <a:srgbClr val="0072C6"/>
          </a:solidFill>
          <a:latin typeface="Arial" pitchFamily="34" charset="0"/>
        </a:defRPr>
      </a:lvl6pPr>
      <a:lvl7pPr marL="914400" algn="ctr" rtl="0" fontAlgn="base">
        <a:spcBef>
          <a:spcPct val="0"/>
        </a:spcBef>
        <a:spcAft>
          <a:spcPct val="0"/>
        </a:spcAft>
        <a:defRPr sz="4400" b="1">
          <a:solidFill>
            <a:srgbClr val="0072C6"/>
          </a:solidFill>
          <a:latin typeface="Arial" pitchFamily="34" charset="0"/>
        </a:defRPr>
      </a:lvl7pPr>
      <a:lvl8pPr marL="1371600" algn="ctr" rtl="0" fontAlgn="base">
        <a:spcBef>
          <a:spcPct val="0"/>
        </a:spcBef>
        <a:spcAft>
          <a:spcPct val="0"/>
        </a:spcAft>
        <a:defRPr sz="4400" b="1">
          <a:solidFill>
            <a:srgbClr val="0072C6"/>
          </a:solidFill>
          <a:latin typeface="Arial" pitchFamily="34" charset="0"/>
        </a:defRPr>
      </a:lvl8pPr>
      <a:lvl9pPr marL="1828800" algn="ctr" rtl="0" fontAlgn="base">
        <a:spcBef>
          <a:spcPct val="0"/>
        </a:spcBef>
        <a:spcAft>
          <a:spcPct val="0"/>
        </a:spcAft>
        <a:defRPr sz="4400" b="1">
          <a:solidFill>
            <a:srgbClr val="0072C6"/>
          </a:solidFill>
          <a:latin typeface="Arial" pitchFamily="34" charset="0"/>
        </a:defRPr>
      </a:lvl9pPr>
    </p:titleStyle>
    <p:bodyStyle>
      <a:lvl1pPr marL="342900" indent="-342900" algn="l" rtl="0" eaLnBrk="0" fontAlgn="base" hangingPunct="0">
        <a:spcBef>
          <a:spcPct val="20000"/>
        </a:spcBef>
        <a:spcAft>
          <a:spcPct val="0"/>
        </a:spcAft>
        <a:buClr>
          <a:srgbClr val="800000"/>
        </a:buClr>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lr>
          <a:srgbClr val="800000"/>
        </a:buClr>
        <a:buFont typeface="Arial" charset="0"/>
        <a:buChar char="–"/>
        <a:defRPr sz="2800">
          <a:solidFill>
            <a:schemeClr val="tx1"/>
          </a:solidFill>
          <a:latin typeface="Arial" charset="0"/>
        </a:defRPr>
      </a:lvl2pPr>
      <a:lvl3pPr marL="1143000" indent="-228600" algn="l" rtl="0" eaLnBrk="0" fontAlgn="base" hangingPunct="0">
        <a:spcBef>
          <a:spcPct val="20000"/>
        </a:spcBef>
        <a:spcAft>
          <a:spcPct val="0"/>
        </a:spcAft>
        <a:buClr>
          <a:srgbClr val="800000"/>
        </a:buClr>
        <a:buChar char="•"/>
        <a:defRPr sz="2400">
          <a:solidFill>
            <a:schemeClr val="tx1"/>
          </a:solidFill>
          <a:latin typeface="Arial" charset="0"/>
        </a:defRPr>
      </a:lvl3pPr>
      <a:lvl4pPr marL="1600200" indent="-228600" algn="l" rtl="0" eaLnBrk="0" fontAlgn="base" hangingPunct="0">
        <a:spcBef>
          <a:spcPct val="20000"/>
        </a:spcBef>
        <a:spcAft>
          <a:spcPct val="0"/>
        </a:spcAft>
        <a:buClr>
          <a:srgbClr val="800000"/>
        </a:buClr>
        <a:buFont typeface="Arial" charset="0"/>
        <a:buChar char="–"/>
        <a:defRPr sz="2000">
          <a:solidFill>
            <a:schemeClr val="tx1"/>
          </a:solidFill>
          <a:latin typeface="Arial" charset="0"/>
        </a:defRPr>
      </a:lvl4pPr>
      <a:lvl5pPr marL="2057400" indent="-228600" algn="l" rtl="0" eaLnBrk="0" fontAlgn="base" hangingPunct="0">
        <a:spcBef>
          <a:spcPct val="20000"/>
        </a:spcBef>
        <a:spcAft>
          <a:spcPct val="0"/>
        </a:spcAft>
        <a:buClr>
          <a:srgbClr val="800000"/>
        </a:buClr>
        <a:buFont typeface="Arial" charset="0"/>
        <a:buChar char="»"/>
        <a:defRPr sz="2000">
          <a:solidFill>
            <a:schemeClr val="tx1"/>
          </a:solidFill>
          <a:latin typeface="Arial" charset="0"/>
        </a:defRPr>
      </a:lvl5pPr>
      <a:lvl6pPr marL="2514600" indent="-228600" algn="l" rtl="0" fontAlgn="base">
        <a:spcBef>
          <a:spcPct val="20000"/>
        </a:spcBef>
        <a:spcAft>
          <a:spcPct val="0"/>
        </a:spcAft>
        <a:buClr>
          <a:srgbClr val="009E49"/>
        </a:buClr>
        <a:buFont typeface="Arial" pitchFamily="34" charset="0"/>
        <a:buChar char="»"/>
        <a:defRPr sz="2000">
          <a:solidFill>
            <a:schemeClr val="tx1"/>
          </a:solidFill>
          <a:latin typeface="+mn-lt"/>
        </a:defRPr>
      </a:lvl6pPr>
      <a:lvl7pPr marL="2971800" indent="-228600" algn="l" rtl="0" fontAlgn="base">
        <a:spcBef>
          <a:spcPct val="20000"/>
        </a:spcBef>
        <a:spcAft>
          <a:spcPct val="0"/>
        </a:spcAft>
        <a:buClr>
          <a:srgbClr val="009E49"/>
        </a:buClr>
        <a:buFont typeface="Arial" pitchFamily="34" charset="0"/>
        <a:buChar char="»"/>
        <a:defRPr sz="2000">
          <a:solidFill>
            <a:schemeClr val="tx1"/>
          </a:solidFill>
          <a:latin typeface="+mn-lt"/>
        </a:defRPr>
      </a:lvl7pPr>
      <a:lvl8pPr marL="3429000" indent="-228600" algn="l" rtl="0" fontAlgn="base">
        <a:spcBef>
          <a:spcPct val="20000"/>
        </a:spcBef>
        <a:spcAft>
          <a:spcPct val="0"/>
        </a:spcAft>
        <a:buClr>
          <a:srgbClr val="009E49"/>
        </a:buClr>
        <a:buFont typeface="Arial" pitchFamily="34" charset="0"/>
        <a:buChar char="»"/>
        <a:defRPr sz="2000">
          <a:solidFill>
            <a:schemeClr val="tx1"/>
          </a:solidFill>
          <a:latin typeface="+mn-lt"/>
        </a:defRPr>
      </a:lvl8pPr>
      <a:lvl9pPr marL="3886200" indent="-228600" algn="l" rtl="0" fontAlgn="base">
        <a:spcBef>
          <a:spcPct val="20000"/>
        </a:spcBef>
        <a:spcAft>
          <a:spcPct val="0"/>
        </a:spcAft>
        <a:buClr>
          <a:srgbClr val="009E49"/>
        </a:buClr>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20348" y="1064948"/>
            <a:ext cx="91440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7" name="Rectangle 3"/>
          <p:cNvSpPr>
            <a:spLocks noGrp="1" noChangeArrowheads="1"/>
          </p:cNvSpPr>
          <p:nvPr>
            <p:ph type="body" idx="1"/>
          </p:nvPr>
        </p:nvSpPr>
        <p:spPr bwMode="auto">
          <a:xfrm>
            <a:off x="508000" y="2197366"/>
            <a:ext cx="9144000" cy="290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pic>
        <p:nvPicPr>
          <p:cNvPr id="1029" name="Picture 5" descr="S:\CDT Office\logos\AFN_Joint-logo_REDv2.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94304" y="273118"/>
            <a:ext cx="798857" cy="73780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18"/>
          <p:cNvGrpSpPr>
            <a:grpSpLocks/>
          </p:cNvGrpSpPr>
          <p:nvPr userDrawn="1"/>
        </p:nvGrpSpPr>
        <p:grpSpPr bwMode="auto">
          <a:xfrm>
            <a:off x="-9321" y="3238"/>
            <a:ext cx="10160000" cy="216958"/>
            <a:chOff x="0" y="0"/>
            <a:chExt cx="5760" cy="119"/>
          </a:xfrm>
        </p:grpSpPr>
        <p:sp>
          <p:nvSpPr>
            <p:cNvPr id="7" name="Rectangle 12"/>
            <p:cNvSpPr>
              <a:spLocks noChangeArrowheads="1"/>
            </p:cNvSpPr>
            <p:nvPr userDrawn="1"/>
          </p:nvSpPr>
          <p:spPr bwMode="auto">
            <a:xfrm>
              <a:off x="0" y="63"/>
              <a:ext cx="5760" cy="56"/>
            </a:xfrm>
            <a:prstGeom prst="rect">
              <a:avLst/>
            </a:prstGeom>
            <a:gradFill rotWithShape="1">
              <a:gsLst>
                <a:gs pos="0">
                  <a:srgbClr val="C19696"/>
                </a:gs>
                <a:gs pos="50000">
                  <a:srgbClr val="D7C0C0"/>
                </a:gs>
                <a:gs pos="100000">
                  <a:srgbClr val="EBE1E1"/>
                </a:gs>
              </a:gsLst>
              <a:lin ang="135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dirty="0">
                <a:solidFill>
                  <a:srgbClr val="000000"/>
                </a:solidFill>
              </a:endParaRPr>
            </a:p>
          </p:txBody>
        </p:sp>
        <p:sp>
          <p:nvSpPr>
            <p:cNvPr id="8" name="Rectangle 13"/>
            <p:cNvSpPr>
              <a:spLocks noChangeArrowheads="1"/>
            </p:cNvSpPr>
            <p:nvPr userDrawn="1"/>
          </p:nvSpPr>
          <p:spPr bwMode="auto">
            <a:xfrm>
              <a:off x="0" y="0"/>
              <a:ext cx="5760" cy="56"/>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dirty="0">
                <a:solidFill>
                  <a:srgbClr val="000000"/>
                </a:solidFill>
              </a:endParaRPr>
            </a:p>
          </p:txBody>
        </p:sp>
      </p:grpSp>
      <p:grpSp>
        <p:nvGrpSpPr>
          <p:cNvPr id="11" name="Group 18"/>
          <p:cNvGrpSpPr>
            <a:grpSpLocks/>
          </p:cNvGrpSpPr>
          <p:nvPr userDrawn="1"/>
        </p:nvGrpSpPr>
        <p:grpSpPr bwMode="auto">
          <a:xfrm rot="10800000">
            <a:off x="-9321" y="5495955"/>
            <a:ext cx="10160000" cy="216958"/>
            <a:chOff x="0" y="0"/>
            <a:chExt cx="5760" cy="119"/>
          </a:xfrm>
        </p:grpSpPr>
        <p:sp>
          <p:nvSpPr>
            <p:cNvPr id="12" name="Rectangle 12"/>
            <p:cNvSpPr>
              <a:spLocks noChangeArrowheads="1"/>
            </p:cNvSpPr>
            <p:nvPr userDrawn="1"/>
          </p:nvSpPr>
          <p:spPr bwMode="auto">
            <a:xfrm>
              <a:off x="0" y="63"/>
              <a:ext cx="5760" cy="56"/>
            </a:xfrm>
            <a:prstGeom prst="rect">
              <a:avLst/>
            </a:prstGeom>
            <a:gradFill rotWithShape="1">
              <a:gsLst>
                <a:gs pos="0">
                  <a:srgbClr val="C19696"/>
                </a:gs>
                <a:gs pos="50000">
                  <a:srgbClr val="D7C0C0"/>
                </a:gs>
                <a:gs pos="100000">
                  <a:srgbClr val="EBE1E1"/>
                </a:gs>
              </a:gsLst>
              <a:lin ang="135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dirty="0">
                <a:solidFill>
                  <a:srgbClr val="000000"/>
                </a:solidFill>
              </a:endParaRPr>
            </a:p>
          </p:txBody>
        </p:sp>
        <p:sp>
          <p:nvSpPr>
            <p:cNvPr id="13" name="Rectangle 13"/>
            <p:cNvSpPr>
              <a:spLocks noChangeArrowheads="1"/>
            </p:cNvSpPr>
            <p:nvPr userDrawn="1"/>
          </p:nvSpPr>
          <p:spPr bwMode="auto">
            <a:xfrm>
              <a:off x="0" y="0"/>
              <a:ext cx="5760" cy="56"/>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800" dirty="0">
                <a:solidFill>
                  <a:srgbClr val="000000"/>
                </a:solidFill>
              </a:endParaRPr>
            </a:p>
          </p:txBody>
        </p:sp>
      </p:grpSp>
    </p:spTree>
    <p:extLst>
      <p:ext uri="{BB962C8B-B14F-4D97-AF65-F5344CB8AC3E}">
        <p14:creationId xmlns:p14="http://schemas.microsoft.com/office/powerpoint/2010/main" val="1475142349"/>
      </p:ext>
    </p:extLst>
  </p:cSld>
  <p:clrMap bg1="lt1" tx1="dk1" bg2="lt2" tx2="dk2" accent1="accent1" accent2="accent2" accent3="accent3" accent4="accent4" accent5="accent5" accent6="accent6" hlink="hlink" folHlink="folHlink"/>
  <p:sldLayoutIdLst>
    <p:sldLayoutId id="2147483696" r:id="rId1"/>
    <p:sldLayoutId id="2147483697" r:id="rId2"/>
  </p:sldLayoutIdLst>
  <p:txStyles>
    <p:titleStyle>
      <a:lvl1pPr algn="ctr" rtl="0" eaLnBrk="0" fontAlgn="base" hangingPunct="0">
        <a:spcBef>
          <a:spcPct val="0"/>
        </a:spcBef>
        <a:spcAft>
          <a:spcPct val="0"/>
        </a:spcAft>
        <a:defRPr sz="4400" b="1">
          <a:solidFill>
            <a:srgbClr val="800000"/>
          </a:solidFill>
          <a:latin typeface="Arial" charset="0"/>
          <a:ea typeface="+mj-ea"/>
          <a:cs typeface="+mj-cs"/>
        </a:defRPr>
      </a:lvl1pPr>
      <a:lvl2pPr algn="ctr" rtl="0" eaLnBrk="0" fontAlgn="base" hangingPunct="0">
        <a:spcBef>
          <a:spcPct val="0"/>
        </a:spcBef>
        <a:spcAft>
          <a:spcPct val="0"/>
        </a:spcAft>
        <a:defRPr sz="4400" b="1">
          <a:solidFill>
            <a:srgbClr val="800000"/>
          </a:solidFill>
          <a:latin typeface="Arial" pitchFamily="34" charset="0"/>
        </a:defRPr>
      </a:lvl2pPr>
      <a:lvl3pPr algn="ctr" rtl="0" eaLnBrk="0" fontAlgn="base" hangingPunct="0">
        <a:spcBef>
          <a:spcPct val="0"/>
        </a:spcBef>
        <a:spcAft>
          <a:spcPct val="0"/>
        </a:spcAft>
        <a:defRPr sz="4400" b="1">
          <a:solidFill>
            <a:srgbClr val="800000"/>
          </a:solidFill>
          <a:latin typeface="Arial" pitchFamily="34" charset="0"/>
        </a:defRPr>
      </a:lvl3pPr>
      <a:lvl4pPr algn="ctr" rtl="0" eaLnBrk="0" fontAlgn="base" hangingPunct="0">
        <a:spcBef>
          <a:spcPct val="0"/>
        </a:spcBef>
        <a:spcAft>
          <a:spcPct val="0"/>
        </a:spcAft>
        <a:defRPr sz="4400" b="1">
          <a:solidFill>
            <a:srgbClr val="800000"/>
          </a:solidFill>
          <a:latin typeface="Arial" pitchFamily="34" charset="0"/>
        </a:defRPr>
      </a:lvl4pPr>
      <a:lvl5pPr algn="ctr" rtl="0" eaLnBrk="0" fontAlgn="base" hangingPunct="0">
        <a:spcBef>
          <a:spcPct val="0"/>
        </a:spcBef>
        <a:spcAft>
          <a:spcPct val="0"/>
        </a:spcAft>
        <a:defRPr sz="4400" b="1">
          <a:solidFill>
            <a:srgbClr val="800000"/>
          </a:solidFill>
          <a:latin typeface="Arial" pitchFamily="34" charset="0"/>
        </a:defRPr>
      </a:lvl5pPr>
      <a:lvl6pPr marL="457200" algn="ctr" rtl="0" fontAlgn="base">
        <a:spcBef>
          <a:spcPct val="0"/>
        </a:spcBef>
        <a:spcAft>
          <a:spcPct val="0"/>
        </a:spcAft>
        <a:defRPr sz="4400" b="1">
          <a:solidFill>
            <a:srgbClr val="0072C6"/>
          </a:solidFill>
          <a:latin typeface="Arial" pitchFamily="34" charset="0"/>
        </a:defRPr>
      </a:lvl6pPr>
      <a:lvl7pPr marL="914400" algn="ctr" rtl="0" fontAlgn="base">
        <a:spcBef>
          <a:spcPct val="0"/>
        </a:spcBef>
        <a:spcAft>
          <a:spcPct val="0"/>
        </a:spcAft>
        <a:defRPr sz="4400" b="1">
          <a:solidFill>
            <a:srgbClr val="0072C6"/>
          </a:solidFill>
          <a:latin typeface="Arial" pitchFamily="34" charset="0"/>
        </a:defRPr>
      </a:lvl7pPr>
      <a:lvl8pPr marL="1371600" algn="ctr" rtl="0" fontAlgn="base">
        <a:spcBef>
          <a:spcPct val="0"/>
        </a:spcBef>
        <a:spcAft>
          <a:spcPct val="0"/>
        </a:spcAft>
        <a:defRPr sz="4400" b="1">
          <a:solidFill>
            <a:srgbClr val="0072C6"/>
          </a:solidFill>
          <a:latin typeface="Arial" pitchFamily="34" charset="0"/>
        </a:defRPr>
      </a:lvl8pPr>
      <a:lvl9pPr marL="1828800" algn="ctr" rtl="0" fontAlgn="base">
        <a:spcBef>
          <a:spcPct val="0"/>
        </a:spcBef>
        <a:spcAft>
          <a:spcPct val="0"/>
        </a:spcAft>
        <a:defRPr sz="4400" b="1">
          <a:solidFill>
            <a:srgbClr val="0072C6"/>
          </a:solidFill>
          <a:latin typeface="Arial" pitchFamily="34" charset="0"/>
        </a:defRPr>
      </a:lvl9pPr>
    </p:titleStyle>
    <p:bodyStyle>
      <a:lvl1pPr marL="342900" indent="-342900" algn="l" rtl="0" eaLnBrk="0" fontAlgn="base" hangingPunct="0">
        <a:spcBef>
          <a:spcPct val="20000"/>
        </a:spcBef>
        <a:spcAft>
          <a:spcPct val="0"/>
        </a:spcAft>
        <a:buClr>
          <a:srgbClr val="800000"/>
        </a:buClr>
        <a:buChar char="•"/>
        <a:defRPr sz="3200">
          <a:solidFill>
            <a:schemeClr val="tx1"/>
          </a:solidFill>
          <a:latin typeface="Arial" charset="0"/>
          <a:ea typeface="+mn-ea"/>
          <a:cs typeface="+mn-cs"/>
        </a:defRPr>
      </a:lvl1pPr>
      <a:lvl2pPr marL="742950" indent="-285750" algn="l" rtl="0" eaLnBrk="0" fontAlgn="base" hangingPunct="0">
        <a:spcBef>
          <a:spcPct val="20000"/>
        </a:spcBef>
        <a:spcAft>
          <a:spcPct val="0"/>
        </a:spcAft>
        <a:buClr>
          <a:srgbClr val="800000"/>
        </a:buClr>
        <a:buFont typeface="Arial" charset="0"/>
        <a:buChar char="–"/>
        <a:defRPr sz="2800">
          <a:solidFill>
            <a:schemeClr val="tx1"/>
          </a:solidFill>
          <a:latin typeface="Arial" charset="0"/>
        </a:defRPr>
      </a:lvl2pPr>
      <a:lvl3pPr marL="1143000" indent="-228600" algn="l" rtl="0" eaLnBrk="0" fontAlgn="base" hangingPunct="0">
        <a:spcBef>
          <a:spcPct val="20000"/>
        </a:spcBef>
        <a:spcAft>
          <a:spcPct val="0"/>
        </a:spcAft>
        <a:buClr>
          <a:srgbClr val="800000"/>
        </a:buClr>
        <a:buChar char="•"/>
        <a:defRPr sz="2400">
          <a:solidFill>
            <a:schemeClr val="tx1"/>
          </a:solidFill>
          <a:latin typeface="Arial" charset="0"/>
        </a:defRPr>
      </a:lvl3pPr>
      <a:lvl4pPr marL="1600200" indent="-228600" algn="l" rtl="0" eaLnBrk="0" fontAlgn="base" hangingPunct="0">
        <a:spcBef>
          <a:spcPct val="20000"/>
        </a:spcBef>
        <a:spcAft>
          <a:spcPct val="0"/>
        </a:spcAft>
        <a:buClr>
          <a:srgbClr val="800000"/>
        </a:buClr>
        <a:buFont typeface="Arial" charset="0"/>
        <a:buChar char="–"/>
        <a:defRPr sz="2000">
          <a:solidFill>
            <a:schemeClr val="tx1"/>
          </a:solidFill>
          <a:latin typeface="Arial" charset="0"/>
        </a:defRPr>
      </a:lvl4pPr>
      <a:lvl5pPr marL="2057400" indent="-228600" algn="l" rtl="0" eaLnBrk="0" fontAlgn="base" hangingPunct="0">
        <a:spcBef>
          <a:spcPct val="20000"/>
        </a:spcBef>
        <a:spcAft>
          <a:spcPct val="0"/>
        </a:spcAft>
        <a:buClr>
          <a:srgbClr val="800000"/>
        </a:buClr>
        <a:buFont typeface="Arial" charset="0"/>
        <a:buChar char="»"/>
        <a:defRPr sz="2000">
          <a:solidFill>
            <a:schemeClr val="tx1"/>
          </a:solidFill>
          <a:latin typeface="Arial" charset="0"/>
        </a:defRPr>
      </a:lvl5pPr>
      <a:lvl6pPr marL="2514600" indent="-228600" algn="l" rtl="0" fontAlgn="base">
        <a:spcBef>
          <a:spcPct val="20000"/>
        </a:spcBef>
        <a:spcAft>
          <a:spcPct val="0"/>
        </a:spcAft>
        <a:buClr>
          <a:srgbClr val="009E49"/>
        </a:buClr>
        <a:buFont typeface="Arial" pitchFamily="34" charset="0"/>
        <a:buChar char="»"/>
        <a:defRPr sz="2000">
          <a:solidFill>
            <a:schemeClr val="tx1"/>
          </a:solidFill>
          <a:latin typeface="+mn-lt"/>
        </a:defRPr>
      </a:lvl6pPr>
      <a:lvl7pPr marL="2971800" indent="-228600" algn="l" rtl="0" fontAlgn="base">
        <a:spcBef>
          <a:spcPct val="20000"/>
        </a:spcBef>
        <a:spcAft>
          <a:spcPct val="0"/>
        </a:spcAft>
        <a:buClr>
          <a:srgbClr val="009E49"/>
        </a:buClr>
        <a:buFont typeface="Arial" pitchFamily="34" charset="0"/>
        <a:buChar char="»"/>
        <a:defRPr sz="2000">
          <a:solidFill>
            <a:schemeClr val="tx1"/>
          </a:solidFill>
          <a:latin typeface="+mn-lt"/>
        </a:defRPr>
      </a:lvl7pPr>
      <a:lvl8pPr marL="3429000" indent="-228600" algn="l" rtl="0" fontAlgn="base">
        <a:spcBef>
          <a:spcPct val="20000"/>
        </a:spcBef>
        <a:spcAft>
          <a:spcPct val="0"/>
        </a:spcAft>
        <a:buClr>
          <a:srgbClr val="009E49"/>
        </a:buClr>
        <a:buFont typeface="Arial" pitchFamily="34" charset="0"/>
        <a:buChar char="»"/>
        <a:defRPr sz="2000">
          <a:solidFill>
            <a:schemeClr val="tx1"/>
          </a:solidFill>
          <a:latin typeface="+mn-lt"/>
        </a:defRPr>
      </a:lvl8pPr>
      <a:lvl9pPr marL="3886200" indent="-228600" algn="l" rtl="0" fontAlgn="base">
        <a:spcBef>
          <a:spcPct val="20000"/>
        </a:spcBef>
        <a:spcAft>
          <a:spcPct val="0"/>
        </a:spcAft>
        <a:buClr>
          <a:srgbClr val="009E49"/>
        </a:buClr>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20348" y="1064948"/>
            <a:ext cx="914400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dirty="0"/>
              <a:t>Click to edit Master title style</a:t>
            </a:r>
          </a:p>
        </p:txBody>
      </p:sp>
      <p:sp>
        <p:nvSpPr>
          <p:cNvPr id="1027" name="Rectangle 3"/>
          <p:cNvSpPr>
            <a:spLocks noGrp="1" noChangeArrowheads="1"/>
          </p:cNvSpPr>
          <p:nvPr>
            <p:ph type="body" idx="1"/>
          </p:nvPr>
        </p:nvSpPr>
        <p:spPr bwMode="auto">
          <a:xfrm>
            <a:off x="508000" y="2197367"/>
            <a:ext cx="9144000" cy="290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grpSp>
        <p:nvGrpSpPr>
          <p:cNvPr id="11" name="Group 18"/>
          <p:cNvGrpSpPr>
            <a:grpSpLocks/>
          </p:cNvGrpSpPr>
          <p:nvPr userDrawn="1"/>
        </p:nvGrpSpPr>
        <p:grpSpPr bwMode="auto">
          <a:xfrm rot="10800000">
            <a:off x="-9321" y="5495955"/>
            <a:ext cx="10160000" cy="216958"/>
            <a:chOff x="0" y="0"/>
            <a:chExt cx="5760" cy="119"/>
          </a:xfrm>
        </p:grpSpPr>
        <p:sp>
          <p:nvSpPr>
            <p:cNvPr id="12" name="Rectangle 12"/>
            <p:cNvSpPr>
              <a:spLocks noChangeArrowheads="1"/>
            </p:cNvSpPr>
            <p:nvPr userDrawn="1"/>
          </p:nvSpPr>
          <p:spPr bwMode="auto">
            <a:xfrm>
              <a:off x="0" y="63"/>
              <a:ext cx="5760" cy="56"/>
            </a:xfrm>
            <a:prstGeom prst="rect">
              <a:avLst/>
            </a:prstGeom>
            <a:gradFill rotWithShape="1">
              <a:gsLst>
                <a:gs pos="0">
                  <a:srgbClr val="C19696"/>
                </a:gs>
                <a:gs pos="50000">
                  <a:srgbClr val="D7C0C0"/>
                </a:gs>
                <a:gs pos="100000">
                  <a:srgbClr val="EBE1E1"/>
                </a:gs>
              </a:gsLst>
              <a:lin ang="135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350" dirty="0"/>
            </a:p>
          </p:txBody>
        </p:sp>
        <p:sp>
          <p:nvSpPr>
            <p:cNvPr id="13" name="Rectangle 13"/>
            <p:cNvSpPr>
              <a:spLocks noChangeArrowheads="1"/>
            </p:cNvSpPr>
            <p:nvPr userDrawn="1"/>
          </p:nvSpPr>
          <p:spPr bwMode="auto">
            <a:xfrm>
              <a:off x="0" y="0"/>
              <a:ext cx="5760" cy="56"/>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350" dirty="0"/>
            </a:p>
          </p:txBody>
        </p:sp>
      </p:grpSp>
      <p:grpSp>
        <p:nvGrpSpPr>
          <p:cNvPr id="6" name="Group 18"/>
          <p:cNvGrpSpPr>
            <a:grpSpLocks/>
          </p:cNvGrpSpPr>
          <p:nvPr userDrawn="1"/>
        </p:nvGrpSpPr>
        <p:grpSpPr bwMode="auto">
          <a:xfrm>
            <a:off x="-9321" y="3239"/>
            <a:ext cx="10160000" cy="216958"/>
            <a:chOff x="0" y="0"/>
            <a:chExt cx="5760" cy="119"/>
          </a:xfrm>
        </p:grpSpPr>
        <p:sp>
          <p:nvSpPr>
            <p:cNvPr id="7" name="Rectangle 12"/>
            <p:cNvSpPr>
              <a:spLocks noChangeArrowheads="1"/>
            </p:cNvSpPr>
            <p:nvPr userDrawn="1"/>
          </p:nvSpPr>
          <p:spPr bwMode="auto">
            <a:xfrm>
              <a:off x="0" y="63"/>
              <a:ext cx="5760" cy="56"/>
            </a:xfrm>
            <a:prstGeom prst="rect">
              <a:avLst/>
            </a:prstGeom>
            <a:gradFill rotWithShape="1">
              <a:gsLst>
                <a:gs pos="0">
                  <a:srgbClr val="C19696"/>
                </a:gs>
                <a:gs pos="50000">
                  <a:srgbClr val="D7C0C0"/>
                </a:gs>
                <a:gs pos="100000">
                  <a:srgbClr val="EBE1E1"/>
                </a:gs>
              </a:gsLst>
              <a:lin ang="135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350" dirty="0"/>
            </a:p>
          </p:txBody>
        </p:sp>
        <p:sp>
          <p:nvSpPr>
            <p:cNvPr id="8" name="Rectangle 13"/>
            <p:cNvSpPr>
              <a:spLocks noChangeArrowheads="1"/>
            </p:cNvSpPr>
            <p:nvPr userDrawn="1"/>
          </p:nvSpPr>
          <p:spPr bwMode="auto">
            <a:xfrm>
              <a:off x="0" y="0"/>
              <a:ext cx="5760" cy="56"/>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altLang="en-US" sz="1350" dirty="0"/>
            </a:p>
          </p:txBody>
        </p:sp>
      </p:grpSp>
    </p:spTree>
    <p:extLst>
      <p:ext uri="{BB962C8B-B14F-4D97-AF65-F5344CB8AC3E}">
        <p14:creationId xmlns:p14="http://schemas.microsoft.com/office/powerpoint/2010/main" val="2394455518"/>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10" r:id="rId9"/>
    <p:sldLayoutId id="2147483712" r:id="rId10"/>
  </p:sldLayoutIdLst>
  <p:hf sldNum="0" hdr="0" ftr="0" dt="0"/>
  <p:txStyles>
    <p:titleStyle>
      <a:lvl1pPr algn="ctr" rtl="0" eaLnBrk="0" fontAlgn="base" hangingPunct="0">
        <a:spcBef>
          <a:spcPct val="0"/>
        </a:spcBef>
        <a:spcAft>
          <a:spcPct val="0"/>
        </a:spcAft>
        <a:defRPr sz="3300" b="1">
          <a:solidFill>
            <a:srgbClr val="800000"/>
          </a:solidFill>
          <a:latin typeface="Arial" charset="0"/>
          <a:ea typeface="+mj-ea"/>
          <a:cs typeface="+mj-cs"/>
        </a:defRPr>
      </a:lvl1pPr>
      <a:lvl2pPr algn="ctr" rtl="0" eaLnBrk="0" fontAlgn="base" hangingPunct="0">
        <a:spcBef>
          <a:spcPct val="0"/>
        </a:spcBef>
        <a:spcAft>
          <a:spcPct val="0"/>
        </a:spcAft>
        <a:defRPr sz="3300" b="1">
          <a:solidFill>
            <a:srgbClr val="800000"/>
          </a:solidFill>
          <a:latin typeface="Arial" pitchFamily="34" charset="0"/>
        </a:defRPr>
      </a:lvl2pPr>
      <a:lvl3pPr algn="ctr" rtl="0" eaLnBrk="0" fontAlgn="base" hangingPunct="0">
        <a:spcBef>
          <a:spcPct val="0"/>
        </a:spcBef>
        <a:spcAft>
          <a:spcPct val="0"/>
        </a:spcAft>
        <a:defRPr sz="3300" b="1">
          <a:solidFill>
            <a:srgbClr val="800000"/>
          </a:solidFill>
          <a:latin typeface="Arial" pitchFamily="34" charset="0"/>
        </a:defRPr>
      </a:lvl3pPr>
      <a:lvl4pPr algn="ctr" rtl="0" eaLnBrk="0" fontAlgn="base" hangingPunct="0">
        <a:spcBef>
          <a:spcPct val="0"/>
        </a:spcBef>
        <a:spcAft>
          <a:spcPct val="0"/>
        </a:spcAft>
        <a:defRPr sz="3300" b="1">
          <a:solidFill>
            <a:srgbClr val="800000"/>
          </a:solidFill>
          <a:latin typeface="Arial" pitchFamily="34" charset="0"/>
        </a:defRPr>
      </a:lvl4pPr>
      <a:lvl5pPr algn="ctr" rtl="0" eaLnBrk="0" fontAlgn="base" hangingPunct="0">
        <a:spcBef>
          <a:spcPct val="0"/>
        </a:spcBef>
        <a:spcAft>
          <a:spcPct val="0"/>
        </a:spcAft>
        <a:defRPr sz="3300" b="1">
          <a:solidFill>
            <a:srgbClr val="800000"/>
          </a:solidFill>
          <a:latin typeface="Arial" pitchFamily="34" charset="0"/>
        </a:defRPr>
      </a:lvl5pPr>
      <a:lvl6pPr marL="342900" algn="ctr" rtl="0" fontAlgn="base">
        <a:spcBef>
          <a:spcPct val="0"/>
        </a:spcBef>
        <a:spcAft>
          <a:spcPct val="0"/>
        </a:spcAft>
        <a:defRPr sz="3300" b="1">
          <a:solidFill>
            <a:srgbClr val="0072C6"/>
          </a:solidFill>
          <a:latin typeface="Arial" pitchFamily="34" charset="0"/>
        </a:defRPr>
      </a:lvl6pPr>
      <a:lvl7pPr marL="685800" algn="ctr" rtl="0" fontAlgn="base">
        <a:spcBef>
          <a:spcPct val="0"/>
        </a:spcBef>
        <a:spcAft>
          <a:spcPct val="0"/>
        </a:spcAft>
        <a:defRPr sz="3300" b="1">
          <a:solidFill>
            <a:srgbClr val="0072C6"/>
          </a:solidFill>
          <a:latin typeface="Arial" pitchFamily="34" charset="0"/>
        </a:defRPr>
      </a:lvl7pPr>
      <a:lvl8pPr marL="1028700" algn="ctr" rtl="0" fontAlgn="base">
        <a:spcBef>
          <a:spcPct val="0"/>
        </a:spcBef>
        <a:spcAft>
          <a:spcPct val="0"/>
        </a:spcAft>
        <a:defRPr sz="3300" b="1">
          <a:solidFill>
            <a:srgbClr val="0072C6"/>
          </a:solidFill>
          <a:latin typeface="Arial" pitchFamily="34" charset="0"/>
        </a:defRPr>
      </a:lvl8pPr>
      <a:lvl9pPr marL="1371600" algn="ctr" rtl="0" fontAlgn="base">
        <a:spcBef>
          <a:spcPct val="0"/>
        </a:spcBef>
        <a:spcAft>
          <a:spcPct val="0"/>
        </a:spcAft>
        <a:defRPr sz="3300" b="1">
          <a:solidFill>
            <a:srgbClr val="0072C6"/>
          </a:solidFill>
          <a:latin typeface="Arial" pitchFamily="34" charset="0"/>
        </a:defRPr>
      </a:lvl9pPr>
    </p:titleStyle>
    <p:bodyStyle>
      <a:lvl1pPr marL="257175" indent="-257175" algn="l" rtl="0" eaLnBrk="0" fontAlgn="base" hangingPunct="0">
        <a:spcBef>
          <a:spcPct val="20000"/>
        </a:spcBef>
        <a:spcAft>
          <a:spcPct val="0"/>
        </a:spcAft>
        <a:buClr>
          <a:srgbClr val="800000"/>
        </a:buClr>
        <a:buChar char="•"/>
        <a:defRPr sz="2400">
          <a:solidFill>
            <a:schemeClr val="tx1"/>
          </a:solidFill>
          <a:latin typeface="Arial" charset="0"/>
          <a:ea typeface="+mn-ea"/>
          <a:cs typeface="+mn-cs"/>
        </a:defRPr>
      </a:lvl1pPr>
      <a:lvl2pPr marL="557213" indent="-214313" algn="l" rtl="0" eaLnBrk="0" fontAlgn="base" hangingPunct="0">
        <a:spcBef>
          <a:spcPct val="20000"/>
        </a:spcBef>
        <a:spcAft>
          <a:spcPct val="0"/>
        </a:spcAft>
        <a:buClr>
          <a:srgbClr val="800000"/>
        </a:buClr>
        <a:buFont typeface="Arial" charset="0"/>
        <a:buChar char="–"/>
        <a:defRPr sz="2100">
          <a:solidFill>
            <a:schemeClr val="tx1"/>
          </a:solidFill>
          <a:latin typeface="Arial" charset="0"/>
        </a:defRPr>
      </a:lvl2pPr>
      <a:lvl3pPr marL="857250" indent="-171450" algn="l" rtl="0" eaLnBrk="0" fontAlgn="base" hangingPunct="0">
        <a:spcBef>
          <a:spcPct val="20000"/>
        </a:spcBef>
        <a:spcAft>
          <a:spcPct val="0"/>
        </a:spcAft>
        <a:buClr>
          <a:srgbClr val="800000"/>
        </a:buClr>
        <a:buChar char="•"/>
        <a:defRPr sz="1800">
          <a:solidFill>
            <a:schemeClr val="tx1"/>
          </a:solidFill>
          <a:latin typeface="Arial" charset="0"/>
        </a:defRPr>
      </a:lvl3pPr>
      <a:lvl4pPr marL="1200150" indent="-171450" algn="l" rtl="0" eaLnBrk="0" fontAlgn="base" hangingPunct="0">
        <a:spcBef>
          <a:spcPct val="20000"/>
        </a:spcBef>
        <a:spcAft>
          <a:spcPct val="0"/>
        </a:spcAft>
        <a:buClr>
          <a:srgbClr val="800000"/>
        </a:buClr>
        <a:buFont typeface="Arial" charset="0"/>
        <a:buChar char="–"/>
        <a:defRPr sz="1500">
          <a:solidFill>
            <a:schemeClr val="tx1"/>
          </a:solidFill>
          <a:latin typeface="Arial" charset="0"/>
        </a:defRPr>
      </a:lvl4pPr>
      <a:lvl5pPr marL="1543050" indent="-171450" algn="l" rtl="0" eaLnBrk="0" fontAlgn="base" hangingPunct="0">
        <a:spcBef>
          <a:spcPct val="20000"/>
        </a:spcBef>
        <a:spcAft>
          <a:spcPct val="0"/>
        </a:spcAft>
        <a:buClr>
          <a:srgbClr val="800000"/>
        </a:buClr>
        <a:buFont typeface="Arial" charset="0"/>
        <a:buChar char="»"/>
        <a:defRPr sz="1500">
          <a:solidFill>
            <a:schemeClr val="tx1"/>
          </a:solidFill>
          <a:latin typeface="Arial" charset="0"/>
        </a:defRPr>
      </a:lvl5pPr>
      <a:lvl6pPr marL="1885950" indent="-171450" algn="l" rtl="0" fontAlgn="base">
        <a:spcBef>
          <a:spcPct val="20000"/>
        </a:spcBef>
        <a:spcAft>
          <a:spcPct val="0"/>
        </a:spcAft>
        <a:buClr>
          <a:srgbClr val="009E49"/>
        </a:buClr>
        <a:buFont typeface="Arial" pitchFamily="34" charset="0"/>
        <a:buChar char="»"/>
        <a:defRPr sz="1500">
          <a:solidFill>
            <a:schemeClr val="tx1"/>
          </a:solidFill>
          <a:latin typeface="+mn-lt"/>
        </a:defRPr>
      </a:lvl6pPr>
      <a:lvl7pPr marL="2228850" indent="-171450" algn="l" rtl="0" fontAlgn="base">
        <a:spcBef>
          <a:spcPct val="20000"/>
        </a:spcBef>
        <a:spcAft>
          <a:spcPct val="0"/>
        </a:spcAft>
        <a:buClr>
          <a:srgbClr val="009E49"/>
        </a:buClr>
        <a:buFont typeface="Arial" pitchFamily="34" charset="0"/>
        <a:buChar char="»"/>
        <a:defRPr sz="1500">
          <a:solidFill>
            <a:schemeClr val="tx1"/>
          </a:solidFill>
          <a:latin typeface="+mn-lt"/>
        </a:defRPr>
      </a:lvl7pPr>
      <a:lvl8pPr marL="2571750" indent="-171450" algn="l" rtl="0" fontAlgn="base">
        <a:spcBef>
          <a:spcPct val="20000"/>
        </a:spcBef>
        <a:spcAft>
          <a:spcPct val="0"/>
        </a:spcAft>
        <a:buClr>
          <a:srgbClr val="009E49"/>
        </a:buClr>
        <a:buFont typeface="Arial" pitchFamily="34" charset="0"/>
        <a:buChar char="»"/>
        <a:defRPr sz="1500">
          <a:solidFill>
            <a:schemeClr val="tx1"/>
          </a:solidFill>
          <a:latin typeface="+mn-lt"/>
        </a:defRPr>
      </a:lvl8pPr>
      <a:lvl9pPr marL="2914650" indent="-171450" algn="l" rtl="0" fontAlgn="base">
        <a:spcBef>
          <a:spcPct val="20000"/>
        </a:spcBef>
        <a:spcAft>
          <a:spcPct val="0"/>
        </a:spcAft>
        <a:buClr>
          <a:srgbClr val="009E49"/>
        </a:buClr>
        <a:buFont typeface="Arial" pitchFamily="34" charset="0"/>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hyperlink" Target="http://www.sussexarmedforcesnetwork.nhs.uk/" TargetMode="External"/><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hyperlink" Target="mailto:admin.afn@nhs.net" TargetMode="External"/><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mailto:afn.admin@nhs.net" TargetMode="External"/><Relationship Id="rId7"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hyperlink" Target="http://www.asdic.org.uk/" TargetMode="External"/><Relationship Id="rId7" Type="http://schemas.openxmlformats.org/officeDocument/2006/relationships/image" Target="../media/image43.jpe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42.jpeg"/><Relationship Id="rId5" Type="http://schemas.openxmlformats.org/officeDocument/2006/relationships/hyperlink" Target="http://www.afvbc.com/" TargetMode="External"/><Relationship Id="rId4" Type="http://schemas.openxmlformats.org/officeDocument/2006/relationships/hyperlink" Target="http://www.afvbc.net/"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3" Type="http://schemas.openxmlformats.org/officeDocument/2006/relationships/image" Target="../media/image55.png"/><Relationship Id="rId18" Type="http://schemas.openxmlformats.org/officeDocument/2006/relationships/image" Target="../media/image60.png"/><Relationship Id="rId26" Type="http://schemas.openxmlformats.org/officeDocument/2006/relationships/image" Target="../media/image68.png"/><Relationship Id="rId3" Type="http://schemas.openxmlformats.org/officeDocument/2006/relationships/image" Target="../media/image46.PNG"/><Relationship Id="rId21" Type="http://schemas.openxmlformats.org/officeDocument/2006/relationships/image" Target="../media/image63.png"/><Relationship Id="rId34" Type="http://schemas.openxmlformats.org/officeDocument/2006/relationships/image" Target="../media/image75.png"/><Relationship Id="rId7" Type="http://schemas.openxmlformats.org/officeDocument/2006/relationships/image" Target="../media/image50.png"/><Relationship Id="rId12" Type="http://schemas.openxmlformats.org/officeDocument/2006/relationships/image" Target="../media/image54.png"/><Relationship Id="rId17" Type="http://schemas.openxmlformats.org/officeDocument/2006/relationships/image" Target="../media/image59.jpeg"/><Relationship Id="rId25" Type="http://schemas.openxmlformats.org/officeDocument/2006/relationships/image" Target="../media/image67.png"/><Relationship Id="rId33" Type="http://schemas.openxmlformats.org/officeDocument/2006/relationships/image" Target="../media/image74.png"/><Relationship Id="rId2" Type="http://schemas.openxmlformats.org/officeDocument/2006/relationships/notesSlide" Target="../notesSlides/notesSlide14.xml"/><Relationship Id="rId16" Type="http://schemas.openxmlformats.org/officeDocument/2006/relationships/image" Target="../media/image58.png"/><Relationship Id="rId20" Type="http://schemas.openxmlformats.org/officeDocument/2006/relationships/image" Target="../media/image62.png"/><Relationship Id="rId29" Type="http://schemas.openxmlformats.org/officeDocument/2006/relationships/image" Target="../media/image71.png"/><Relationship Id="rId1" Type="http://schemas.openxmlformats.org/officeDocument/2006/relationships/slideLayout" Target="../slideLayouts/slideLayout16.xml"/><Relationship Id="rId6" Type="http://schemas.openxmlformats.org/officeDocument/2006/relationships/image" Target="../media/image49.jpeg"/><Relationship Id="rId11" Type="http://schemas.openxmlformats.org/officeDocument/2006/relationships/image" Target="../media/image53.jpeg"/><Relationship Id="rId24" Type="http://schemas.openxmlformats.org/officeDocument/2006/relationships/image" Target="../media/image66.png"/><Relationship Id="rId32" Type="http://schemas.openxmlformats.org/officeDocument/2006/relationships/image" Target="../media/image29.jpg"/><Relationship Id="rId5" Type="http://schemas.openxmlformats.org/officeDocument/2006/relationships/image" Target="../media/image48.png"/><Relationship Id="rId15" Type="http://schemas.openxmlformats.org/officeDocument/2006/relationships/image" Target="../media/image57.jpeg"/><Relationship Id="rId23" Type="http://schemas.openxmlformats.org/officeDocument/2006/relationships/image" Target="../media/image65.png"/><Relationship Id="rId28" Type="http://schemas.openxmlformats.org/officeDocument/2006/relationships/image" Target="../media/image70.png"/><Relationship Id="rId10" Type="http://schemas.openxmlformats.org/officeDocument/2006/relationships/image" Target="../media/image52.png"/><Relationship Id="rId19" Type="http://schemas.openxmlformats.org/officeDocument/2006/relationships/image" Target="../media/image61.png"/><Relationship Id="rId31" Type="http://schemas.openxmlformats.org/officeDocument/2006/relationships/image" Target="../media/image73.png"/><Relationship Id="rId4" Type="http://schemas.openxmlformats.org/officeDocument/2006/relationships/image" Target="../media/image47.png"/><Relationship Id="rId9" Type="http://schemas.openxmlformats.org/officeDocument/2006/relationships/hyperlink" Target="https://www.veteransgateway.org.uk/" TargetMode="External"/><Relationship Id="rId14" Type="http://schemas.openxmlformats.org/officeDocument/2006/relationships/image" Target="../media/image56.emf"/><Relationship Id="rId22" Type="http://schemas.openxmlformats.org/officeDocument/2006/relationships/image" Target="../media/image64.png"/><Relationship Id="rId27" Type="http://schemas.openxmlformats.org/officeDocument/2006/relationships/image" Target="../media/image69.png"/><Relationship Id="rId30" Type="http://schemas.openxmlformats.org/officeDocument/2006/relationships/image" Target="../media/image72.png"/><Relationship Id="rId35" Type="http://schemas.openxmlformats.org/officeDocument/2006/relationships/image" Target="../media/image76.png"/><Relationship Id="rId8"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hyperlink" Target="mailto:kate.parkin@nhs.net" TargetMode="External"/><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36.png"/><Relationship Id="rId5" Type="http://schemas.openxmlformats.org/officeDocument/2006/relationships/image" Target="../media/image77.jpeg"/><Relationship Id="rId4" Type="http://schemas.openxmlformats.org/officeDocument/2006/relationships/hyperlink" Target="mailto:afn.admin@nhs.ne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tiff"/></Relationships>
</file>

<file path=ppt/slides/_rels/slide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31.emf"/><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2"/>
          <p:cNvSpPr>
            <a:spLocks noGrp="1" noChangeArrowheads="1"/>
          </p:cNvSpPr>
          <p:nvPr>
            <p:ph type="ctrTitle"/>
          </p:nvPr>
        </p:nvSpPr>
        <p:spPr>
          <a:xfrm>
            <a:off x="1024596" y="2078998"/>
            <a:ext cx="8324850" cy="2295167"/>
          </a:xfrm>
        </p:spPr>
        <p:txBody>
          <a:bodyPr/>
          <a:lstStyle/>
          <a:p>
            <a:pPr eaLnBrk="1" hangingPunct="1"/>
            <a:br>
              <a:rPr lang="en-US" altLang="en-US" dirty="0">
                <a:latin typeface="Verdana" panose="020B0604030504040204" pitchFamily="34" charset="0"/>
                <a:ea typeface="Verdana" panose="020B0604030504040204" pitchFamily="34" charset="0"/>
                <a:cs typeface="Verdana" panose="020B0604030504040204" pitchFamily="34" charset="0"/>
              </a:rPr>
            </a:br>
            <a:r>
              <a:rPr lang="en-US" altLang="en-US" dirty="0">
                <a:latin typeface="Verdana" panose="020B0604030504040204" pitchFamily="34" charset="0"/>
                <a:ea typeface="Verdana" panose="020B0604030504040204" pitchFamily="34" charset="0"/>
                <a:cs typeface="Verdana" panose="020B0604030504040204" pitchFamily="34" charset="0"/>
              </a:rPr>
              <a:t>Integrated Care: </a:t>
            </a:r>
            <a:br>
              <a:rPr lang="en-US" altLang="en-US" dirty="0">
                <a:latin typeface="Verdana" panose="020B0604030504040204" pitchFamily="34" charset="0"/>
                <a:ea typeface="Verdana" panose="020B0604030504040204" pitchFamily="34" charset="0"/>
                <a:cs typeface="Verdana" panose="020B0604030504040204" pitchFamily="34" charset="0"/>
              </a:rPr>
            </a:br>
            <a:r>
              <a:rPr lang="en-GB" altLang="en-US" dirty="0">
                <a:latin typeface="Verdana" panose="020B0604030504040204" pitchFamily="34" charset="0"/>
                <a:ea typeface="Verdana" panose="020B0604030504040204" pitchFamily="34" charset="0"/>
                <a:cs typeface="Verdana" panose="020B0604030504040204" pitchFamily="34" charset="0"/>
              </a:rPr>
              <a:t>Armed Forces Network</a:t>
            </a:r>
            <a:br>
              <a:rPr lang="en-US" altLang="en-US" sz="2400" dirty="0"/>
            </a:br>
            <a:endParaRPr lang="en-US" altLang="en-US" sz="2400" dirty="0"/>
          </a:p>
        </p:txBody>
      </p:sp>
      <p:sp>
        <p:nvSpPr>
          <p:cNvPr id="3075" name="Subtitle 1"/>
          <p:cNvSpPr>
            <a:spLocks noGrp="1"/>
          </p:cNvSpPr>
          <p:nvPr>
            <p:ph type="subTitle" idx="1"/>
          </p:nvPr>
        </p:nvSpPr>
        <p:spPr>
          <a:xfrm>
            <a:off x="569563" y="4504595"/>
            <a:ext cx="6566430" cy="841716"/>
          </a:xfrm>
        </p:spPr>
        <p:txBody>
          <a:bodyPr/>
          <a:lstStyle/>
          <a:p>
            <a:pPr algn="l" eaLnBrk="1" hangingPunct="1"/>
            <a:r>
              <a:rPr lang="en-US" altLang="en-US" sz="1600" b="1" dirty="0">
                <a:solidFill>
                  <a:schemeClr val="tx2"/>
                </a:solidFill>
                <a:latin typeface="Verdana" panose="020B0604030504040204" pitchFamily="34" charset="0"/>
                <a:ea typeface="Verdana" panose="020B0604030504040204" pitchFamily="34" charset="0"/>
                <a:cs typeface="Verdana" panose="020B0604030504040204" pitchFamily="34" charset="0"/>
              </a:rPr>
              <a:t>Armed Forces Networks</a:t>
            </a:r>
          </a:p>
          <a:p>
            <a:pPr algn="l" eaLnBrk="1" hangingPunct="1"/>
            <a:r>
              <a:rPr lang="en-US" altLang="en-US" sz="1600" b="1" dirty="0">
                <a:solidFill>
                  <a:srgbClr val="0000FF"/>
                </a:solidFill>
                <a:latin typeface="Verdana" panose="020B0604030504040204" pitchFamily="34" charset="0"/>
                <a:ea typeface="Verdana" panose="020B0604030504040204" pitchFamily="34" charset="0"/>
                <a:cs typeface="Verdana" panose="020B0604030504040204" pitchFamily="34" charset="0"/>
                <a:hlinkClick r:id="rId3"/>
              </a:rPr>
              <a:t>www.sussexarmedforcesnetwork.nhs.uk</a:t>
            </a:r>
            <a:r>
              <a:rPr lang="en-US" altLang="en-US" sz="1600" b="1" dirty="0">
                <a:solidFill>
                  <a:srgbClr val="0000FF"/>
                </a:solidFill>
                <a:latin typeface="Verdana" panose="020B0604030504040204" pitchFamily="34" charset="0"/>
                <a:ea typeface="Verdana" panose="020B0604030504040204" pitchFamily="34" charset="0"/>
                <a:cs typeface="Verdana" panose="020B0604030504040204" pitchFamily="34" charset="0"/>
              </a:rPr>
              <a:t>  </a:t>
            </a:r>
          </a:p>
          <a:p>
            <a:pPr algn="l" eaLnBrk="1" hangingPunct="1"/>
            <a:r>
              <a:rPr lang="en-US" altLang="en-US" sz="1600" b="1" dirty="0">
                <a:solidFill>
                  <a:srgbClr val="0000FF"/>
                </a:solidFill>
                <a:latin typeface="Verdana" panose="020B0604030504040204" pitchFamily="34" charset="0"/>
                <a:ea typeface="Verdana" panose="020B0604030504040204" pitchFamily="34" charset="0"/>
                <a:cs typeface="Verdana" panose="020B0604030504040204" pitchFamily="34" charset="0"/>
                <a:hlinkClick r:id="rId4"/>
              </a:rPr>
              <a:t>Afn.admin@nhs.net</a:t>
            </a:r>
            <a:r>
              <a:rPr lang="en-US" altLang="en-US" sz="1600" b="1" dirty="0">
                <a:solidFill>
                  <a:srgbClr val="0000FF"/>
                </a:solidFill>
                <a:latin typeface="Verdana" panose="020B0604030504040204" pitchFamily="34" charset="0"/>
                <a:ea typeface="Verdana" panose="020B0604030504040204" pitchFamily="34" charset="0"/>
                <a:cs typeface="Verdana" panose="020B0604030504040204" pitchFamily="34" charset="0"/>
              </a:rPr>
              <a:t> </a:t>
            </a: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32330" y="360610"/>
            <a:ext cx="1395413" cy="461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071888" y="5305772"/>
            <a:ext cx="5008970" cy="230832"/>
          </a:xfrm>
          <a:prstGeom prst="rect">
            <a:avLst/>
          </a:prstGeom>
          <a:noFill/>
        </p:spPr>
        <p:txBody>
          <a:bodyPr wrap="square" rtlCol="0">
            <a:spAutoFit/>
          </a:bodyPr>
          <a:lstStyle/>
          <a:p>
            <a:pPr fontAlgn="base">
              <a:spcBef>
                <a:spcPct val="0"/>
              </a:spcBef>
              <a:spcAft>
                <a:spcPct val="0"/>
              </a:spcAft>
            </a:pPr>
            <a:r>
              <a:rPr lang="en-GB" sz="900" i="1" dirty="0">
                <a:solidFill>
                  <a:srgbClr val="000000"/>
                </a:solidFill>
                <a:latin typeface="Arial" charset="0"/>
              </a:rPr>
              <a:t>Contains public sector information licensed under the open Government Licence v3.0</a:t>
            </a:r>
          </a:p>
        </p:txBody>
      </p:sp>
      <p:pic>
        <p:nvPicPr>
          <p:cNvPr id="8" name="Picture 2" descr="K:\Office\logos\AFN_Joint-logo_REDv2.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1529" y="207950"/>
            <a:ext cx="1038183" cy="10653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30506" y="1201316"/>
            <a:ext cx="1297237" cy="1469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descr="C:\off Line 2020\CV\SOA2020-Rosette-Logo-Winner.jpg">
            <a:extLst>
              <a:ext uri="{FF2B5EF4-FFF2-40B4-BE49-F238E27FC236}">
                <a16:creationId xmlns:a16="http://schemas.microsoft.com/office/drawing/2014/main" id="{1D2DB45E-3277-440D-8A35-0014F398A52A}"/>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0010" y="1591415"/>
            <a:ext cx="1533525" cy="1631950"/>
          </a:xfrm>
          <a:prstGeom prst="rect">
            <a:avLst/>
          </a:prstGeom>
          <a:noFill/>
          <a:ln>
            <a:noFill/>
          </a:ln>
        </p:spPr>
      </p:pic>
      <p:pic>
        <p:nvPicPr>
          <p:cNvPr id="11" name="Picture 10" descr="K:\Awareness Training\Pictures\220 Medical Squadron 14 Oct 2017\IMG_4574.JPG">
            <a:extLst>
              <a:ext uri="{FF2B5EF4-FFF2-40B4-BE49-F238E27FC236}">
                <a16:creationId xmlns:a16="http://schemas.microsoft.com/office/drawing/2014/main" id="{20EA0A13-422A-44A6-B30D-FC8C8CFE007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44730" y="340857"/>
            <a:ext cx="2914407" cy="19674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1296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02650" y="255560"/>
            <a:ext cx="3488101" cy="765879"/>
          </a:xfrm>
          <a:prstGeom prst="rect">
            <a:avLst/>
          </a:prstGeom>
          <a:solidFill>
            <a:schemeClr val="bg1"/>
          </a:solidFill>
        </p:spPr>
        <p:txBody>
          <a:bodyPr wrap="square" lIns="87913" tIns="43956" rIns="87913" bIns="43956" rtlCol="0">
            <a:spAutoFit/>
          </a:bodyPr>
          <a:lstStyle/>
          <a:p>
            <a:pPr defTabSz="879127" eaLnBrk="0" fontAlgn="base" hangingPunct="0">
              <a:spcBef>
                <a:spcPct val="20000"/>
              </a:spcBef>
              <a:spcAft>
                <a:spcPct val="0"/>
              </a:spcAft>
              <a:buClr>
                <a:srgbClr val="800000"/>
              </a:buClr>
            </a:pPr>
            <a:r>
              <a:rPr lang="en-GB" sz="4400" b="1" dirty="0">
                <a:solidFill>
                  <a:srgbClr val="800000"/>
                </a:solidFill>
                <a:latin typeface="Verdana" panose="020B0604030504040204" pitchFamily="34" charset="0"/>
                <a:ea typeface="Verdana" panose="020B0604030504040204" pitchFamily="34" charset="0"/>
                <a:cs typeface="Verdana" panose="020B0604030504040204" pitchFamily="34" charset="0"/>
              </a:rPr>
              <a:t>Resources</a:t>
            </a:r>
          </a:p>
        </p:txBody>
      </p:sp>
      <p:sp>
        <p:nvSpPr>
          <p:cNvPr id="4" name="TextBox 3"/>
          <p:cNvSpPr txBox="1"/>
          <p:nvPr/>
        </p:nvSpPr>
        <p:spPr>
          <a:xfrm>
            <a:off x="508596" y="2209431"/>
            <a:ext cx="3635300" cy="3043426"/>
          </a:xfrm>
          <a:prstGeom prst="rect">
            <a:avLst/>
          </a:prstGeom>
          <a:noFill/>
        </p:spPr>
        <p:txBody>
          <a:bodyPr wrap="square" lIns="87913" tIns="43956" rIns="87913" bIns="43956" rtlCol="0">
            <a:spAutoFit/>
          </a:bodyPr>
          <a:lstStyle/>
          <a:p>
            <a:pPr defTabSz="879127" eaLnBrk="0" fontAlgn="base" hangingPunct="0">
              <a:spcBef>
                <a:spcPct val="20000"/>
              </a:spcBef>
              <a:spcAft>
                <a:spcPct val="0"/>
              </a:spcAft>
              <a:buClr>
                <a:srgbClr val="800000"/>
              </a:buClr>
            </a:pPr>
            <a:r>
              <a:rPr lang="en-GB" sz="2700" b="1" dirty="0">
                <a:solidFill>
                  <a:srgbClr val="800000"/>
                </a:solidFill>
                <a:latin typeface="Verdana" panose="020B0604030504040204" pitchFamily="34" charset="0"/>
                <a:ea typeface="Verdana" panose="020B0604030504040204" pitchFamily="34" charset="0"/>
                <a:cs typeface="Verdana" panose="020B0604030504040204" pitchFamily="34" charset="0"/>
              </a:rPr>
              <a:t>Network Provide:</a:t>
            </a:r>
          </a:p>
          <a:p>
            <a:pPr marL="439564" indent="-439564" defTabSz="879127" eaLnBrk="0" fontAlgn="base" hangingPunct="0">
              <a:spcBef>
                <a:spcPts val="225"/>
              </a:spcBef>
              <a:spcAft>
                <a:spcPct val="0"/>
              </a:spcAft>
              <a:buClr>
                <a:srgbClr val="800000"/>
              </a:buClr>
              <a:buFont typeface="Arial" panose="020B0604020202020204" pitchFamily="34" charset="0"/>
              <a:buChar char="•"/>
            </a:pPr>
            <a:r>
              <a:rPr lang="en-GB" sz="1500" dirty="0">
                <a:solidFill>
                  <a:srgbClr val="000000"/>
                </a:solidFill>
                <a:latin typeface="Verdana" panose="020B0604030504040204" pitchFamily="34" charset="0"/>
                <a:ea typeface="Verdana" panose="020B0604030504040204" pitchFamily="34" charset="0"/>
                <a:cs typeface="Verdana" panose="020B0604030504040204" pitchFamily="34" charset="0"/>
              </a:rPr>
              <a:t>Training including</a:t>
            </a:r>
          </a:p>
          <a:p>
            <a:pPr marL="879127" lvl="1" indent="-439564" defTabSz="879127" eaLnBrk="0" fontAlgn="base" hangingPunct="0">
              <a:spcBef>
                <a:spcPts val="225"/>
              </a:spcBef>
              <a:spcAft>
                <a:spcPct val="0"/>
              </a:spcAft>
              <a:buClr>
                <a:srgbClr val="800000"/>
              </a:buClr>
              <a:buFont typeface="Arial" panose="020B0604020202020204" pitchFamily="34" charset="0"/>
              <a:buChar char="•"/>
            </a:pPr>
            <a:r>
              <a:rPr lang="en-GB" sz="1500" dirty="0">
                <a:solidFill>
                  <a:srgbClr val="000000"/>
                </a:solidFill>
                <a:latin typeface="Verdana" panose="020B0604030504040204" pitchFamily="34" charset="0"/>
                <a:ea typeface="Verdana" panose="020B0604030504040204" pitchFamily="34" charset="0"/>
                <a:cs typeface="Verdana" panose="020B0604030504040204" pitchFamily="34" charset="0"/>
              </a:rPr>
              <a:t>Service Champions</a:t>
            </a:r>
          </a:p>
          <a:p>
            <a:pPr marL="879127" lvl="1" indent="-439564" defTabSz="879127" eaLnBrk="0" fontAlgn="base" hangingPunct="0">
              <a:spcBef>
                <a:spcPts val="225"/>
              </a:spcBef>
              <a:spcAft>
                <a:spcPct val="0"/>
              </a:spcAft>
              <a:buClr>
                <a:srgbClr val="800000"/>
              </a:buClr>
              <a:buFont typeface="Arial" panose="020B0604020202020204" pitchFamily="34" charset="0"/>
              <a:buChar char="•"/>
            </a:pPr>
            <a:r>
              <a:rPr lang="en-GB" sz="1500" dirty="0">
                <a:solidFill>
                  <a:srgbClr val="000000"/>
                </a:solidFill>
                <a:latin typeface="Verdana" panose="020B0604030504040204" pitchFamily="34" charset="0"/>
                <a:ea typeface="Verdana" panose="020B0604030504040204" pitchFamily="34" charset="0"/>
                <a:cs typeface="Verdana" panose="020B0604030504040204" pitchFamily="34" charset="0"/>
              </a:rPr>
              <a:t>Mental Health, </a:t>
            </a:r>
          </a:p>
          <a:p>
            <a:pPr marL="879127" lvl="1" indent="-439564" defTabSz="879127" eaLnBrk="0" fontAlgn="base" hangingPunct="0">
              <a:spcBef>
                <a:spcPts val="225"/>
              </a:spcBef>
              <a:spcAft>
                <a:spcPct val="0"/>
              </a:spcAft>
              <a:buClr>
                <a:srgbClr val="800000"/>
              </a:buClr>
              <a:buFont typeface="Arial" panose="020B0604020202020204" pitchFamily="34" charset="0"/>
              <a:buChar char="•"/>
            </a:pPr>
            <a:r>
              <a:rPr lang="en-GB" sz="1500" dirty="0">
                <a:solidFill>
                  <a:srgbClr val="000000"/>
                </a:solidFill>
                <a:latin typeface="Verdana" panose="020B0604030504040204" pitchFamily="34" charset="0"/>
                <a:ea typeface="Verdana" panose="020B0604030504040204" pitchFamily="34" charset="0"/>
                <a:cs typeface="Verdana" panose="020B0604030504040204" pitchFamily="34" charset="0"/>
              </a:rPr>
              <a:t>Suicide Prevention</a:t>
            </a:r>
          </a:p>
          <a:p>
            <a:pPr marL="879127" lvl="1" indent="-439564" defTabSz="879127" eaLnBrk="0" fontAlgn="base" hangingPunct="0">
              <a:spcBef>
                <a:spcPts val="225"/>
              </a:spcBef>
              <a:spcAft>
                <a:spcPct val="0"/>
              </a:spcAft>
              <a:buClr>
                <a:srgbClr val="800000"/>
              </a:buClr>
              <a:buFont typeface="Arial" panose="020B0604020202020204" pitchFamily="34" charset="0"/>
              <a:buChar char="•"/>
            </a:pPr>
            <a:r>
              <a:rPr lang="en-GB" sz="1500" dirty="0">
                <a:solidFill>
                  <a:srgbClr val="000000"/>
                </a:solidFill>
                <a:latin typeface="Verdana" panose="020B0604030504040204" pitchFamily="34" charset="0"/>
                <a:ea typeface="Verdana" panose="020B0604030504040204" pitchFamily="34" charset="0"/>
                <a:cs typeface="Verdana" panose="020B0604030504040204" pitchFamily="34" charset="0"/>
              </a:rPr>
              <a:t>Awareness Training</a:t>
            </a:r>
          </a:p>
          <a:p>
            <a:pPr marL="439564" indent="-439564" defTabSz="879127" eaLnBrk="0" fontAlgn="base" hangingPunct="0">
              <a:spcBef>
                <a:spcPts val="225"/>
              </a:spcBef>
              <a:spcAft>
                <a:spcPct val="0"/>
              </a:spcAft>
              <a:buClr>
                <a:srgbClr val="800000"/>
              </a:buClr>
              <a:buFont typeface="Arial" panose="020B0604020202020204" pitchFamily="34" charset="0"/>
              <a:buChar char="•"/>
            </a:pPr>
            <a:r>
              <a:rPr lang="en-GB" sz="1500" dirty="0">
                <a:solidFill>
                  <a:srgbClr val="000000"/>
                </a:solidFill>
                <a:latin typeface="Verdana" panose="020B0604030504040204" pitchFamily="34" charset="0"/>
                <a:ea typeface="Verdana" panose="020B0604030504040204" pitchFamily="34" charset="0"/>
                <a:cs typeface="Verdana" panose="020B0604030504040204" pitchFamily="34" charset="0"/>
              </a:rPr>
              <a:t>Fact Sheets and Cases Studies</a:t>
            </a:r>
          </a:p>
          <a:p>
            <a:pPr marL="439564" indent="-439564" defTabSz="879127" eaLnBrk="0" fontAlgn="base" hangingPunct="0">
              <a:spcBef>
                <a:spcPts val="225"/>
              </a:spcBef>
              <a:spcAft>
                <a:spcPct val="0"/>
              </a:spcAft>
              <a:buClr>
                <a:srgbClr val="800000"/>
              </a:buClr>
              <a:buFont typeface="Arial" panose="020B0604020202020204" pitchFamily="34" charset="0"/>
              <a:buChar char="•"/>
            </a:pPr>
            <a:r>
              <a:rPr lang="en-GB" sz="1500" dirty="0">
                <a:solidFill>
                  <a:srgbClr val="000000"/>
                </a:solidFill>
                <a:latin typeface="Verdana" panose="020B0604030504040204" pitchFamily="34" charset="0"/>
                <a:ea typeface="Verdana" panose="020B0604030504040204" pitchFamily="34" charset="0"/>
                <a:cs typeface="Verdana" panose="020B0604030504040204" pitchFamily="34" charset="0"/>
              </a:rPr>
              <a:t>Gurkha/Nepalese material</a:t>
            </a:r>
          </a:p>
          <a:p>
            <a:pPr marL="439564" indent="-439564" defTabSz="879127" eaLnBrk="0" fontAlgn="base" hangingPunct="0">
              <a:spcBef>
                <a:spcPts val="225"/>
              </a:spcBef>
              <a:spcAft>
                <a:spcPct val="0"/>
              </a:spcAft>
              <a:buClr>
                <a:srgbClr val="800000"/>
              </a:buClr>
              <a:buFont typeface="Arial" panose="020B0604020202020204" pitchFamily="34" charset="0"/>
              <a:buChar char="•"/>
            </a:pPr>
            <a:r>
              <a:rPr lang="en-GB" sz="1500" dirty="0">
                <a:solidFill>
                  <a:srgbClr val="000000"/>
                </a:solidFill>
                <a:latin typeface="Verdana" panose="020B0604030504040204" pitchFamily="34" charset="0"/>
                <a:ea typeface="Verdana" panose="020B0604030504040204" pitchFamily="34" charset="0"/>
                <a:cs typeface="Verdana" panose="020B0604030504040204" pitchFamily="34" charset="0"/>
              </a:rPr>
              <a:t>Website, eLearning, Reports</a:t>
            </a:r>
          </a:p>
          <a:p>
            <a:pPr marL="439564" indent="-439564" defTabSz="879127" eaLnBrk="0" fontAlgn="base" hangingPunct="0">
              <a:spcBef>
                <a:spcPts val="225"/>
              </a:spcBef>
              <a:spcAft>
                <a:spcPct val="0"/>
              </a:spcAft>
              <a:buClr>
                <a:srgbClr val="800000"/>
              </a:buClr>
              <a:buFont typeface="Arial" panose="020B0604020202020204" pitchFamily="34" charset="0"/>
              <a:buChar char="•"/>
            </a:pPr>
            <a:r>
              <a:rPr lang="en-GB" sz="1500" dirty="0">
                <a:solidFill>
                  <a:srgbClr val="000000"/>
                </a:solidFill>
                <a:latin typeface="Verdana" panose="020B0604030504040204" pitchFamily="34" charset="0"/>
                <a:ea typeface="Verdana" panose="020B0604030504040204" pitchFamily="34" charset="0"/>
                <a:cs typeface="Verdana" panose="020B0604030504040204" pitchFamily="34" charset="0"/>
              </a:rPr>
              <a:t>Pathways</a:t>
            </a:r>
          </a:p>
          <a:p>
            <a:pPr marL="439564" indent="-439564" defTabSz="879127" eaLnBrk="0" fontAlgn="base" hangingPunct="0">
              <a:spcBef>
                <a:spcPts val="225"/>
              </a:spcBef>
              <a:spcAft>
                <a:spcPct val="0"/>
              </a:spcAft>
              <a:buClr>
                <a:srgbClr val="800000"/>
              </a:buClr>
              <a:buFont typeface="Arial" panose="020B0604020202020204" pitchFamily="34" charset="0"/>
              <a:buChar char="•"/>
            </a:pPr>
            <a:r>
              <a:rPr lang="en-GB" sz="1500" dirty="0">
                <a:solidFill>
                  <a:srgbClr val="000000"/>
                </a:solidFill>
                <a:latin typeface="Verdana" panose="020B0604030504040204" pitchFamily="34" charset="0"/>
                <a:ea typeface="Verdana" panose="020B0604030504040204" pitchFamily="34" charset="0"/>
                <a:cs typeface="Verdana" panose="020B0604030504040204" pitchFamily="34" charset="0"/>
              </a:rPr>
              <a:t>Flip Tools </a:t>
            </a:r>
          </a:p>
        </p:txBody>
      </p:sp>
      <p:sp>
        <p:nvSpPr>
          <p:cNvPr id="5" name="TextBox 4"/>
          <p:cNvSpPr txBox="1"/>
          <p:nvPr/>
        </p:nvSpPr>
        <p:spPr>
          <a:xfrm>
            <a:off x="3663032" y="1582727"/>
            <a:ext cx="5467349" cy="642768"/>
          </a:xfrm>
          <a:prstGeom prst="rect">
            <a:avLst/>
          </a:prstGeom>
          <a:noFill/>
        </p:spPr>
        <p:txBody>
          <a:bodyPr wrap="square" lIns="87913" tIns="43956" rIns="87913" bIns="43956" rtlCol="0">
            <a:spAutoFit/>
          </a:bodyPr>
          <a:lstStyle/>
          <a:p>
            <a:pPr defTabSz="879127"/>
            <a:r>
              <a:rPr lang="en-GB" b="1" dirty="0">
                <a:solidFill>
                  <a:srgbClr val="000000"/>
                </a:solidFill>
                <a:latin typeface="Verdana" panose="020B0604030504040204" pitchFamily="34" charset="0"/>
                <a:ea typeface="Verdana" panose="020B0604030504040204" pitchFamily="34" charset="0"/>
                <a:cs typeface="Verdana" panose="020B0604030504040204" pitchFamily="34" charset="0"/>
                <a:hlinkClick r:id="rId3"/>
              </a:rPr>
              <a:t>afn.admin@nhs.net</a:t>
            </a:r>
            <a:r>
              <a:rPr lang="en-GB" b="1" dirty="0">
                <a:solidFill>
                  <a:srgbClr val="000000"/>
                </a:solidFill>
                <a:latin typeface="Verdana" panose="020B0604030504040204" pitchFamily="34" charset="0"/>
                <a:ea typeface="Verdana" panose="020B0604030504040204" pitchFamily="34" charset="0"/>
                <a:cs typeface="Verdana" panose="020B0604030504040204" pitchFamily="34" charset="0"/>
              </a:rPr>
              <a:t>   </a:t>
            </a:r>
            <a:r>
              <a:rPr lang="en-GB" b="1" dirty="0">
                <a:solidFill>
                  <a:srgbClr val="FF0000"/>
                </a:solidFill>
                <a:latin typeface="Verdana" panose="020B0604030504040204" pitchFamily="34" charset="0"/>
                <a:ea typeface="Verdana" panose="020B0604030504040204" pitchFamily="34" charset="0"/>
                <a:cs typeface="Verdana" panose="020B0604030504040204" pitchFamily="34" charset="0"/>
              </a:rPr>
              <a:t>     </a:t>
            </a:r>
            <a:r>
              <a:rPr lang="en-GB" b="1" dirty="0">
                <a:solidFill>
                  <a:srgbClr val="800000"/>
                </a:solidFill>
                <a:latin typeface="Verdana" panose="020B0604030504040204" pitchFamily="34" charset="0"/>
                <a:ea typeface="Verdana" panose="020B0604030504040204" pitchFamily="34" charset="0"/>
                <a:cs typeface="Verdana" panose="020B0604030504040204" pitchFamily="34" charset="0"/>
              </a:rPr>
              <a:t>@SussexAFN</a:t>
            </a:r>
          </a:p>
          <a:p>
            <a:pPr defTabSz="879127"/>
            <a:r>
              <a:rPr lang="en-GB" b="1" dirty="0">
                <a:solidFill>
                  <a:srgbClr val="000000"/>
                </a:solidFill>
                <a:latin typeface="Verdana" panose="020B0604030504040204" pitchFamily="34" charset="0"/>
                <a:ea typeface="Verdana" panose="020B0604030504040204" pitchFamily="34" charset="0"/>
                <a:cs typeface="Verdana" panose="020B0604030504040204" pitchFamily="34" charset="0"/>
              </a:rPr>
              <a:t>www.sussexarmedforcesnetwork.nhs.uk </a:t>
            </a:r>
          </a:p>
        </p:txBody>
      </p:sp>
      <p:pic>
        <p:nvPicPr>
          <p:cNvPr id="10242" name="Picture 2" descr="K:\Communications and Documents\Pictures\pathway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4117"/>
          <a:stretch/>
        </p:blipFill>
        <p:spPr bwMode="auto">
          <a:xfrm>
            <a:off x="496331" y="429488"/>
            <a:ext cx="3056705" cy="164883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2" descr="K:\Awareness Training\Pictures\Promotional AFN\Factsheets.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22924" y="3900717"/>
            <a:ext cx="2220035" cy="14939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26336" b="24050"/>
          <a:stretch/>
        </p:blipFill>
        <p:spPr bwMode="auto">
          <a:xfrm>
            <a:off x="4280091" y="3937620"/>
            <a:ext cx="2746951" cy="136519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descr="K:\Office\logos\AFN_Joint-logo_REDv2.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81553" y="610281"/>
            <a:ext cx="1086223" cy="120400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8"/>
          <a:stretch>
            <a:fillRect/>
          </a:stretch>
        </p:blipFill>
        <p:spPr>
          <a:xfrm>
            <a:off x="6475155" y="1616050"/>
            <a:ext cx="283489" cy="288061"/>
          </a:xfrm>
          <a:prstGeom prst="rect">
            <a:avLst/>
          </a:prstGeom>
        </p:spPr>
      </p:pic>
      <p:pic>
        <p:nvPicPr>
          <p:cNvPr id="6" name="Picture 5"/>
          <p:cNvPicPr>
            <a:picLocks noChangeAspect="1"/>
          </p:cNvPicPr>
          <p:nvPr/>
        </p:nvPicPr>
        <p:blipFill>
          <a:blip r:embed="rId9"/>
          <a:stretch>
            <a:fillRect/>
          </a:stretch>
        </p:blipFill>
        <p:spPr>
          <a:xfrm>
            <a:off x="4359318" y="2450911"/>
            <a:ext cx="4321082" cy="1170874"/>
          </a:xfrm>
          <a:prstGeom prst="rect">
            <a:avLst/>
          </a:prstGeom>
        </p:spPr>
      </p:pic>
      <p:sp>
        <p:nvSpPr>
          <p:cNvPr id="9" name="TextBox 8">
            <a:extLst>
              <a:ext uri="{FF2B5EF4-FFF2-40B4-BE49-F238E27FC236}">
                <a16:creationId xmlns:a16="http://schemas.microsoft.com/office/drawing/2014/main" id="{A91DB5B8-C598-48C3-9D79-E145460FB4CA}"/>
              </a:ext>
            </a:extLst>
          </p:cNvPr>
          <p:cNvSpPr txBox="1"/>
          <p:nvPr/>
        </p:nvSpPr>
        <p:spPr>
          <a:xfrm>
            <a:off x="3773327" y="1007719"/>
            <a:ext cx="5832648" cy="584775"/>
          </a:xfrm>
          <a:prstGeom prst="rect">
            <a:avLst/>
          </a:prstGeom>
          <a:noFill/>
        </p:spPr>
        <p:txBody>
          <a:bodyPr wrap="square" rtlCol="0">
            <a:spAutoFit/>
          </a:bodyPr>
          <a:lstStyle/>
          <a:p>
            <a:r>
              <a:rPr lang="en-GB" sz="3200" b="1" dirty="0"/>
              <a:t>Single Point of Contact</a:t>
            </a:r>
          </a:p>
        </p:txBody>
      </p:sp>
    </p:spTree>
    <p:extLst>
      <p:ext uri="{BB962C8B-B14F-4D97-AF65-F5344CB8AC3E}">
        <p14:creationId xmlns:p14="http://schemas.microsoft.com/office/powerpoint/2010/main" val="1342651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E59BFB6D-C5A1-4C6F-BC73-FDBCEC4E33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27444" y="1352551"/>
            <a:ext cx="4648200" cy="1017588"/>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512" y="2568028"/>
            <a:ext cx="2952328" cy="1926430"/>
          </a:xfrm>
          <a:prstGeom prst="rect">
            <a:avLst/>
          </a:prstGeom>
        </p:spPr>
      </p:pic>
      <p:pic>
        <p:nvPicPr>
          <p:cNvPr id="7" name="Picture 6"/>
          <p:cNvPicPr>
            <a:picLocks noChangeAspect="1"/>
          </p:cNvPicPr>
          <p:nvPr/>
        </p:nvPicPr>
        <p:blipFill>
          <a:blip r:embed="rId5"/>
          <a:stretch>
            <a:fillRect/>
          </a:stretch>
        </p:blipFill>
        <p:spPr>
          <a:xfrm>
            <a:off x="3835161" y="2955029"/>
            <a:ext cx="1374019" cy="1239913"/>
          </a:xfrm>
          <a:prstGeom prst="rect">
            <a:avLst/>
          </a:prstGeom>
        </p:spPr>
      </p:pic>
      <p:pic>
        <p:nvPicPr>
          <p:cNvPr id="5" name="Content Placeholder 4"/>
          <p:cNvPicPr>
            <a:picLocks noGrp="1" noChangeAspect="1"/>
          </p:cNvPicPr>
          <p:nvPr>
            <p:ph idx="4294967295"/>
          </p:nvPr>
        </p:nvPicPr>
        <p:blipFill>
          <a:blip r:embed="rId6">
            <a:extLst>
              <a:ext uri="{28A0092B-C50C-407E-A947-70E740481C1C}">
                <a14:useLocalDpi xmlns:a14="http://schemas.microsoft.com/office/drawing/2010/main" val="0"/>
              </a:ext>
            </a:extLst>
          </a:blip>
          <a:stretch>
            <a:fillRect/>
          </a:stretch>
        </p:blipFill>
        <p:spPr>
          <a:xfrm>
            <a:off x="5201871" y="1352551"/>
            <a:ext cx="4851932" cy="3161134"/>
          </a:xfrm>
          <a:prstGeom prst="rect">
            <a:avLst/>
          </a:prstGeom>
        </p:spPr>
      </p:pic>
      <p:sp>
        <p:nvSpPr>
          <p:cNvPr id="2" name="Title 1"/>
          <p:cNvSpPr>
            <a:spLocks noGrp="1"/>
          </p:cNvSpPr>
          <p:nvPr>
            <p:ph type="title"/>
          </p:nvPr>
        </p:nvSpPr>
        <p:spPr>
          <a:xfrm>
            <a:off x="1427409" y="202162"/>
            <a:ext cx="8150610" cy="952500"/>
          </a:xfrm>
        </p:spPr>
        <p:txBody>
          <a:bodyPr wrap="square" anchor="ctr">
            <a:normAutofit/>
          </a:bodyPr>
          <a:lstStyle/>
          <a:p>
            <a:pPr>
              <a:lnSpc>
                <a:spcPct val="90000"/>
              </a:lnSpc>
            </a:pPr>
            <a:r>
              <a:rPr lang="en-GB" sz="3100"/>
              <a:t>Suicide Prevention:</a:t>
            </a:r>
            <a:br>
              <a:rPr lang="en-GB" sz="3100"/>
            </a:br>
            <a:r>
              <a:rPr lang="en-GB" sz="3100"/>
              <a:t>Train the Trainer &amp; Resources</a:t>
            </a:r>
          </a:p>
        </p:txBody>
      </p:sp>
    </p:spTree>
    <p:extLst>
      <p:ext uri="{BB962C8B-B14F-4D97-AF65-F5344CB8AC3E}">
        <p14:creationId xmlns:p14="http://schemas.microsoft.com/office/powerpoint/2010/main" val="9211670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214938"/>
            <a:ext cx="10159999" cy="794708"/>
          </a:xfrm>
        </p:spPr>
        <p:txBody>
          <a:bodyPr>
            <a:noAutofit/>
          </a:bodyPr>
          <a:lstStyle/>
          <a:p>
            <a:r>
              <a:rPr lang="en-GB" b="1" dirty="0">
                <a:latin typeface="Verdana" panose="020B0604030504040204" pitchFamily="34" charset="0"/>
                <a:ea typeface="Verdana" panose="020B0604030504040204" pitchFamily="34" charset="0"/>
                <a:cs typeface="Verdana" panose="020B0604030504040204" pitchFamily="34" charset="0"/>
              </a:rPr>
              <a:t>Comradeship and Activities</a:t>
            </a:r>
          </a:p>
        </p:txBody>
      </p:sp>
      <p:sp>
        <p:nvSpPr>
          <p:cNvPr id="3" name="Content Placeholder 2"/>
          <p:cNvSpPr>
            <a:spLocks noGrp="1"/>
          </p:cNvSpPr>
          <p:nvPr>
            <p:ph idx="1"/>
          </p:nvPr>
        </p:nvSpPr>
        <p:spPr>
          <a:xfrm>
            <a:off x="466765" y="1071880"/>
            <a:ext cx="9226468" cy="4305900"/>
          </a:xfrm>
        </p:spPr>
        <p:txBody>
          <a:bodyPr>
            <a:normAutofit fontScale="92500" lnSpcReduction="10000"/>
          </a:bodyPr>
          <a:lstStyle/>
          <a:p>
            <a:r>
              <a:rPr lang="en-GB" sz="3000" dirty="0">
                <a:latin typeface="Verdana" panose="020B0604030504040204" pitchFamily="34" charset="0"/>
                <a:ea typeface="Verdana" panose="020B0604030504040204" pitchFamily="34" charset="0"/>
                <a:cs typeface="Verdana" panose="020B0604030504040204" pitchFamily="34" charset="0"/>
              </a:rPr>
              <a:t>Befriending, Peer Support</a:t>
            </a:r>
          </a:p>
          <a:p>
            <a:r>
              <a:rPr lang="en-GB" sz="3000" dirty="0">
                <a:latin typeface="Verdana" panose="020B0604030504040204" pitchFamily="34" charset="0"/>
                <a:ea typeface="Verdana" panose="020B0604030504040204" pitchFamily="34" charset="0"/>
                <a:cs typeface="Verdana" panose="020B0604030504040204" pitchFamily="34" charset="0"/>
              </a:rPr>
              <a:t>Veterans projects in Football clubs</a:t>
            </a:r>
          </a:p>
          <a:p>
            <a:r>
              <a:rPr lang="en-GB" sz="3000" dirty="0">
                <a:latin typeface="Verdana" panose="020B0604030504040204" pitchFamily="34" charset="0"/>
                <a:ea typeface="Verdana" panose="020B0604030504040204" pitchFamily="34" charset="0"/>
                <a:cs typeface="Verdana" panose="020B0604030504040204" pitchFamily="34" charset="0"/>
              </a:rPr>
              <a:t>Drop-Ins</a:t>
            </a:r>
          </a:p>
          <a:p>
            <a:pPr lvl="1"/>
            <a:r>
              <a:rPr lang="en-GB" dirty="0">
                <a:latin typeface="Verdana" panose="020B0604030504040204" pitchFamily="34" charset="0"/>
                <a:ea typeface="Verdana" panose="020B0604030504040204" pitchFamily="34" charset="0"/>
                <a:cs typeface="Verdana" panose="020B0604030504040204" pitchFamily="34" charset="0"/>
              </a:rPr>
              <a:t> </a:t>
            </a:r>
            <a:r>
              <a:rPr lang="en-GB" dirty="0">
                <a:latin typeface="Verdana" panose="020B0604030504040204" pitchFamily="34" charset="0"/>
                <a:ea typeface="Verdana" panose="020B0604030504040204" pitchFamily="34" charset="0"/>
                <a:cs typeface="Verdana" panose="020B0604030504040204" pitchFamily="34" charset="0"/>
                <a:hlinkClick r:id="rId3"/>
              </a:rPr>
              <a:t>www.asdic.org.uk</a:t>
            </a:r>
            <a:r>
              <a:rPr lang="en-GB" dirty="0">
                <a:latin typeface="Verdana" panose="020B0604030504040204" pitchFamily="34" charset="0"/>
                <a:ea typeface="Verdana" panose="020B0604030504040204" pitchFamily="34" charset="0"/>
                <a:cs typeface="Verdana" panose="020B0604030504040204" pitchFamily="34" charset="0"/>
              </a:rPr>
              <a:t> </a:t>
            </a:r>
          </a:p>
          <a:p>
            <a:r>
              <a:rPr lang="en-GB" sz="3000" dirty="0">
                <a:latin typeface="Verdana" panose="020B0604030504040204" pitchFamily="34" charset="0"/>
                <a:ea typeface="Verdana" panose="020B0604030504040204" pitchFamily="34" charset="0"/>
                <a:cs typeface="Verdana" panose="020B0604030504040204" pitchFamily="34" charset="0"/>
              </a:rPr>
              <a:t>Breakfast Clubs</a:t>
            </a:r>
          </a:p>
          <a:p>
            <a:pPr lvl="1"/>
            <a:r>
              <a:rPr lang="en-GB" dirty="0">
                <a:latin typeface="Verdana" panose="020B0604030504040204" pitchFamily="34" charset="0"/>
                <a:ea typeface="Verdana" panose="020B0604030504040204" pitchFamily="34" charset="0"/>
                <a:cs typeface="Verdana" panose="020B0604030504040204" pitchFamily="34" charset="0"/>
                <a:hlinkClick r:id="rId4"/>
              </a:rPr>
              <a:t>www.afvbc.net</a:t>
            </a:r>
            <a:r>
              <a:rPr lang="en-GB" dirty="0">
                <a:latin typeface="Verdana" panose="020B0604030504040204" pitchFamily="34" charset="0"/>
                <a:ea typeface="Verdana" panose="020B0604030504040204" pitchFamily="34" charset="0"/>
                <a:cs typeface="Verdana" panose="020B0604030504040204" pitchFamily="34" charset="0"/>
              </a:rPr>
              <a:t> </a:t>
            </a:r>
          </a:p>
          <a:p>
            <a:pPr lvl="1"/>
            <a:r>
              <a:rPr lang="en-GB" dirty="0">
                <a:latin typeface="Verdana" panose="020B0604030504040204" pitchFamily="34" charset="0"/>
                <a:ea typeface="Verdana" panose="020B0604030504040204" pitchFamily="34" charset="0"/>
                <a:cs typeface="Verdana" panose="020B0604030504040204" pitchFamily="34" charset="0"/>
                <a:hlinkClick r:id="rId5"/>
              </a:rPr>
              <a:t>www.afvbc.com</a:t>
            </a:r>
            <a:r>
              <a:rPr lang="en-GB" dirty="0">
                <a:latin typeface="Verdana" panose="020B0604030504040204" pitchFamily="34" charset="0"/>
                <a:ea typeface="Verdana" panose="020B0604030504040204" pitchFamily="34" charset="0"/>
                <a:cs typeface="Verdana" panose="020B0604030504040204" pitchFamily="34" charset="0"/>
              </a:rPr>
              <a:t> </a:t>
            </a:r>
          </a:p>
          <a:p>
            <a:r>
              <a:rPr lang="en-GB" sz="3000" dirty="0">
                <a:latin typeface="Verdana" panose="020B0604030504040204" pitchFamily="34" charset="0"/>
                <a:ea typeface="Verdana" panose="020B0604030504040204" pitchFamily="34" charset="0"/>
                <a:cs typeface="Verdana" panose="020B0604030504040204" pitchFamily="34" charset="0"/>
              </a:rPr>
              <a:t>Social Prescribing</a:t>
            </a:r>
          </a:p>
          <a:p>
            <a:r>
              <a:rPr lang="en-GB" sz="3000" dirty="0">
                <a:latin typeface="Verdana" panose="020B0604030504040204" pitchFamily="34" charset="0"/>
                <a:ea typeface="Verdana" panose="020B0604030504040204" pitchFamily="34" charset="0"/>
                <a:cs typeface="Verdana" panose="020B0604030504040204" pitchFamily="34" charset="0"/>
              </a:rPr>
              <a:t>Activities </a:t>
            </a:r>
          </a:p>
          <a:p>
            <a:pPr lvl="1"/>
            <a:r>
              <a:rPr lang="en-GB" sz="2700" dirty="0">
                <a:latin typeface="Verdana" panose="020B0604030504040204" pitchFamily="34" charset="0"/>
                <a:ea typeface="Verdana" panose="020B0604030504040204" pitchFamily="34" charset="0"/>
                <a:cs typeface="Verdana" panose="020B0604030504040204" pitchFamily="34" charset="0"/>
              </a:rPr>
              <a:t>Art, horticulture, boxing etc.</a:t>
            </a:r>
          </a:p>
          <a:p>
            <a:pPr marL="0" indent="0">
              <a:buNone/>
            </a:pPr>
            <a:endParaRPr lang="en-GB" dirty="0"/>
          </a:p>
        </p:txBody>
      </p:sp>
      <p:pic>
        <p:nvPicPr>
          <p:cNvPr id="2050" name="Picture 2" descr="K:\Awareness Training\Pictures\others\Crawley Xmas Drop i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77891" y="992582"/>
            <a:ext cx="2346623" cy="158417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Awareness Training\Pictures\others\IMG_2686.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064" r="17801"/>
          <a:stretch/>
        </p:blipFill>
        <p:spPr bwMode="auto">
          <a:xfrm>
            <a:off x="8716422" y="3433564"/>
            <a:ext cx="976811" cy="17726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52c80536-26c3-4c72-883f-c81607305162@GBRP265"/>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29893"/>
          <a:stretch/>
        </p:blipFill>
        <p:spPr bwMode="auto">
          <a:xfrm>
            <a:off x="4063234" y="2551978"/>
            <a:ext cx="4217702" cy="2217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174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DF09BF-5D8A-4A26-BBDC-B3782C8119D1}"/>
              </a:ext>
            </a:extLst>
          </p:cNvPr>
          <p:cNvPicPr>
            <a:picLocks noChangeAspect="1"/>
          </p:cNvPicPr>
          <p:nvPr/>
        </p:nvPicPr>
        <p:blipFill>
          <a:blip r:embed="rId3"/>
          <a:stretch>
            <a:fillRect/>
          </a:stretch>
        </p:blipFill>
        <p:spPr>
          <a:xfrm>
            <a:off x="1532970" y="193204"/>
            <a:ext cx="7219438" cy="5328591"/>
          </a:xfrm>
          <a:prstGeom prst="rect">
            <a:avLst/>
          </a:prstGeom>
          <a:noFill/>
        </p:spPr>
      </p:pic>
    </p:spTree>
    <p:extLst>
      <p:ext uri="{BB962C8B-B14F-4D97-AF65-F5344CB8AC3E}">
        <p14:creationId xmlns:p14="http://schemas.microsoft.com/office/powerpoint/2010/main" val="3270976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4990" y="497204"/>
            <a:ext cx="2339468" cy="758087"/>
          </a:xfrm>
          <a:prstGeom prst="rect">
            <a:avLst/>
          </a:prstGeom>
        </p:spPr>
      </p:pic>
      <p:pic>
        <p:nvPicPr>
          <p:cNvPr id="3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5611" y="3195616"/>
            <a:ext cx="1224172" cy="810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31"/>
          <p:cNvPicPr>
            <a:picLocks noChangeAspect="1"/>
          </p:cNvPicPr>
          <p:nvPr/>
        </p:nvPicPr>
        <p:blipFill>
          <a:blip r:embed="rId5">
            <a:clrChange>
              <a:clrFrom>
                <a:srgbClr val="555555"/>
              </a:clrFrom>
              <a:clrTo>
                <a:srgbClr val="555555">
                  <a:alpha val="0"/>
                </a:srgbClr>
              </a:clrTo>
            </a:clrChange>
          </a:blip>
          <a:stretch>
            <a:fillRect/>
          </a:stretch>
        </p:blipFill>
        <p:spPr>
          <a:xfrm>
            <a:off x="8357528" y="1402198"/>
            <a:ext cx="1114425" cy="1193006"/>
          </a:xfrm>
          <a:prstGeom prst="rect">
            <a:avLst/>
          </a:prstGeom>
        </p:spPr>
      </p:pic>
      <p:pic>
        <p:nvPicPr>
          <p:cNvPr id="16" name="Picture 15" descr="C:\Users\JamesonA003\AppData\Local\Microsoft\Windows\INetCache\Content.Word\TPF-Logo med res - Masthead and print applications (CMYK).jpg"/>
          <p:cNvPicPr/>
          <p:nvPr/>
        </p:nvPicPr>
        <p:blipFill rotWithShape="1">
          <a:blip r:embed="rId6" cstate="print">
            <a:extLst>
              <a:ext uri="{28A0092B-C50C-407E-A947-70E740481C1C}">
                <a14:useLocalDpi xmlns:a14="http://schemas.microsoft.com/office/drawing/2010/main" val="0"/>
              </a:ext>
            </a:extLst>
          </a:blip>
          <a:srcRect l="4649" t="23175" r="4129" b="2979"/>
          <a:stretch/>
        </p:blipFill>
        <p:spPr bwMode="auto">
          <a:xfrm>
            <a:off x="6600744" y="586377"/>
            <a:ext cx="962574" cy="1039847"/>
          </a:xfrm>
          <a:prstGeom prst="rect">
            <a:avLst/>
          </a:prstGeom>
          <a:noFill/>
          <a:ln>
            <a:noFill/>
          </a:ln>
        </p:spPr>
      </p:pic>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t="8413"/>
          <a:stretch/>
        </p:blipFill>
        <p:spPr bwMode="auto">
          <a:xfrm>
            <a:off x="7677021" y="531548"/>
            <a:ext cx="1850091" cy="956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15610" y="4423703"/>
            <a:ext cx="1772910" cy="700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descr="Veterans' Gateway : The first point of contact for veterans seeking support">
            <a:hlinkClick r:id="rId9" tooltip="&quot;Veterans' Gateway : The first point of contact for veterans seeking support&quot;"/>
          </p:cNvPr>
          <p:cNvPicPr/>
          <p:nvPr/>
        </p:nvPicPr>
        <p:blipFill>
          <a:blip r:embed="rId10">
            <a:extLst>
              <a:ext uri="{28A0092B-C50C-407E-A947-70E740481C1C}">
                <a14:useLocalDpi xmlns:a14="http://schemas.microsoft.com/office/drawing/2010/main" val="0"/>
              </a:ext>
            </a:extLst>
          </a:blip>
          <a:srcRect/>
          <a:stretch>
            <a:fillRect/>
          </a:stretch>
        </p:blipFill>
        <p:spPr bwMode="auto">
          <a:xfrm>
            <a:off x="853283" y="2863000"/>
            <a:ext cx="2243417" cy="530351"/>
          </a:xfrm>
          <a:prstGeom prst="rect">
            <a:avLst/>
          </a:prstGeom>
          <a:noFill/>
          <a:ln>
            <a:noFill/>
          </a:ln>
        </p:spPr>
      </p:pic>
      <p:pic>
        <p:nvPicPr>
          <p:cNvPr id="7" name="Picture 4"/>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76992" y="627893"/>
            <a:ext cx="1248823" cy="855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https://www.careforveterans.org.uk/wp-content/uploads/2017/09/care-for-veterans-logo-212x89-c-default.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624167" y="2425350"/>
            <a:ext cx="1514475" cy="6357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841494" y="4488313"/>
            <a:ext cx="1217295" cy="667703"/>
          </a:xfrm>
          <a:prstGeom prst="rect">
            <a:avLst/>
          </a:prstGeom>
          <a:noFill/>
        </p:spPr>
      </p:pic>
      <p:pic>
        <p:nvPicPr>
          <p:cNvPr id="12" name="Picture 1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119331" y="3074114"/>
            <a:ext cx="1304249" cy="667703"/>
          </a:xfrm>
          <a:prstGeom prst="rect">
            <a:avLst/>
          </a:prstGeom>
          <a:noFill/>
          <a:ln>
            <a:noFill/>
          </a:ln>
        </p:spPr>
      </p:pic>
      <p:pic>
        <p:nvPicPr>
          <p:cNvPr id="13" name="Picture 12" descr="C:\Users\JamesonA003\AppData\Local\Microsoft\Windows\INetCache\Content.Word\Screenshot_20200108-145254_WhatsApp.jpg"/>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874282" y="3356383"/>
            <a:ext cx="809625" cy="823436"/>
          </a:xfrm>
          <a:prstGeom prst="rect">
            <a:avLst/>
          </a:prstGeom>
          <a:noFill/>
          <a:ln>
            <a:noFill/>
          </a:ln>
        </p:spPr>
      </p:pic>
      <p:pic>
        <p:nvPicPr>
          <p:cNvPr id="2051" name="Picture 3" descr="0EDA018F-AF31-42AE-892A-9D42CFB3CB1F@lan"/>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593677" y="4423703"/>
            <a:ext cx="1047750"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descr="CP2186 Veterans Growth Logo FINAL MASTER COLOUR CMYK 300dpi"/>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3935353" y="1185355"/>
            <a:ext cx="8096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18"/>
          <a:stretch>
            <a:fillRect/>
          </a:stretch>
        </p:blipFill>
        <p:spPr>
          <a:xfrm>
            <a:off x="699130" y="2225250"/>
            <a:ext cx="594400" cy="535838"/>
          </a:xfrm>
          <a:prstGeom prst="rect">
            <a:avLst/>
          </a:prstGeom>
        </p:spPr>
      </p:pic>
      <p:pic>
        <p:nvPicPr>
          <p:cNvPr id="18" name="Picture 17"/>
          <p:cNvPicPr>
            <a:picLocks noChangeAspect="1"/>
          </p:cNvPicPr>
          <p:nvPr/>
        </p:nvPicPr>
        <p:blipFill>
          <a:blip r:embed="rId19"/>
          <a:stretch>
            <a:fillRect/>
          </a:stretch>
        </p:blipFill>
        <p:spPr>
          <a:xfrm>
            <a:off x="8196669" y="3466533"/>
            <a:ext cx="1414463" cy="942975"/>
          </a:xfrm>
          <a:prstGeom prst="rect">
            <a:avLst/>
          </a:prstGeom>
        </p:spPr>
      </p:pic>
      <p:pic>
        <p:nvPicPr>
          <p:cNvPr id="20" name="Picture 19"/>
          <p:cNvPicPr>
            <a:picLocks noChangeAspect="1"/>
          </p:cNvPicPr>
          <p:nvPr/>
        </p:nvPicPr>
        <p:blipFill>
          <a:blip r:embed="rId20"/>
          <a:stretch>
            <a:fillRect/>
          </a:stretch>
        </p:blipFill>
        <p:spPr>
          <a:xfrm>
            <a:off x="611310" y="4751239"/>
            <a:ext cx="2761508" cy="483264"/>
          </a:xfrm>
          <a:prstGeom prst="rect">
            <a:avLst/>
          </a:prstGeom>
        </p:spPr>
      </p:pic>
      <p:pic>
        <p:nvPicPr>
          <p:cNvPr id="22" name="Picture 21"/>
          <p:cNvPicPr>
            <a:picLocks noChangeAspect="1"/>
          </p:cNvPicPr>
          <p:nvPr/>
        </p:nvPicPr>
        <p:blipFill>
          <a:blip r:embed="rId21"/>
          <a:stretch>
            <a:fillRect/>
          </a:stretch>
        </p:blipFill>
        <p:spPr>
          <a:xfrm>
            <a:off x="3978765" y="2258742"/>
            <a:ext cx="1304249" cy="853757"/>
          </a:xfrm>
          <a:prstGeom prst="rect">
            <a:avLst/>
          </a:prstGeom>
        </p:spPr>
      </p:pic>
      <p:sp>
        <p:nvSpPr>
          <p:cNvPr id="23" name="AutoShape 16" descr="Help for Heroes Logo"/>
          <p:cNvSpPr>
            <a:spLocks noChangeAspect="1" noChangeArrowheads="1"/>
          </p:cNvSpPr>
          <p:nvPr/>
        </p:nvSpPr>
        <p:spPr bwMode="auto">
          <a:xfrm>
            <a:off x="624681" y="1774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685800"/>
            <a:endParaRPr lang="en-GB" sz="1350" dirty="0">
              <a:solidFill>
                <a:srgbClr val="000000"/>
              </a:solidFill>
            </a:endParaRPr>
          </a:p>
        </p:txBody>
      </p:sp>
      <p:pic>
        <p:nvPicPr>
          <p:cNvPr id="24" name="Picture 23"/>
          <p:cNvPicPr>
            <a:picLocks noChangeAspect="1"/>
          </p:cNvPicPr>
          <p:nvPr/>
        </p:nvPicPr>
        <p:blipFill>
          <a:blip r:embed="rId22"/>
          <a:stretch>
            <a:fillRect/>
          </a:stretch>
        </p:blipFill>
        <p:spPr>
          <a:xfrm>
            <a:off x="1380267" y="1978607"/>
            <a:ext cx="1414463" cy="842963"/>
          </a:xfrm>
          <a:prstGeom prst="rect">
            <a:avLst/>
          </a:prstGeom>
        </p:spPr>
      </p:pic>
      <p:pic>
        <p:nvPicPr>
          <p:cNvPr id="25" name="Picture 24"/>
          <p:cNvPicPr>
            <a:picLocks noChangeAspect="1"/>
          </p:cNvPicPr>
          <p:nvPr/>
        </p:nvPicPr>
        <p:blipFill>
          <a:blip r:embed="rId23"/>
          <a:stretch>
            <a:fillRect/>
          </a:stretch>
        </p:blipFill>
        <p:spPr>
          <a:xfrm>
            <a:off x="656298" y="531548"/>
            <a:ext cx="1300163" cy="771525"/>
          </a:xfrm>
          <a:prstGeom prst="rect">
            <a:avLst/>
          </a:prstGeom>
        </p:spPr>
      </p:pic>
      <p:pic>
        <p:nvPicPr>
          <p:cNvPr id="27" name="Picture 26"/>
          <p:cNvPicPr>
            <a:picLocks noChangeAspect="1"/>
          </p:cNvPicPr>
          <p:nvPr/>
        </p:nvPicPr>
        <p:blipFill>
          <a:blip r:embed="rId24"/>
          <a:stretch>
            <a:fillRect/>
          </a:stretch>
        </p:blipFill>
        <p:spPr>
          <a:xfrm>
            <a:off x="5846567" y="1765597"/>
            <a:ext cx="2573768" cy="574609"/>
          </a:xfrm>
          <a:prstGeom prst="rect">
            <a:avLst/>
          </a:prstGeom>
        </p:spPr>
      </p:pic>
      <p:pic>
        <p:nvPicPr>
          <p:cNvPr id="28" name="Picture 27"/>
          <p:cNvPicPr>
            <a:picLocks noChangeAspect="1"/>
          </p:cNvPicPr>
          <p:nvPr/>
        </p:nvPicPr>
        <p:blipFill>
          <a:blip r:embed="rId25"/>
          <a:stretch>
            <a:fillRect/>
          </a:stretch>
        </p:blipFill>
        <p:spPr>
          <a:xfrm>
            <a:off x="5283013" y="1582312"/>
            <a:ext cx="457200" cy="642938"/>
          </a:xfrm>
          <a:prstGeom prst="rect">
            <a:avLst/>
          </a:prstGeom>
        </p:spPr>
      </p:pic>
      <p:pic>
        <p:nvPicPr>
          <p:cNvPr id="29" name="Picture 28"/>
          <p:cNvPicPr>
            <a:picLocks noChangeAspect="1"/>
          </p:cNvPicPr>
          <p:nvPr/>
        </p:nvPicPr>
        <p:blipFill>
          <a:blip r:embed="rId26"/>
          <a:stretch>
            <a:fillRect/>
          </a:stretch>
        </p:blipFill>
        <p:spPr>
          <a:xfrm>
            <a:off x="5749935" y="3780765"/>
            <a:ext cx="1907381" cy="642938"/>
          </a:xfrm>
          <a:prstGeom prst="rect">
            <a:avLst/>
          </a:prstGeom>
        </p:spPr>
      </p:pic>
      <p:pic>
        <p:nvPicPr>
          <p:cNvPr id="30" name="Picture 29"/>
          <p:cNvPicPr>
            <a:picLocks noChangeAspect="1"/>
          </p:cNvPicPr>
          <p:nvPr/>
        </p:nvPicPr>
        <p:blipFill>
          <a:blip r:embed="rId27"/>
          <a:stretch>
            <a:fillRect/>
          </a:stretch>
        </p:blipFill>
        <p:spPr>
          <a:xfrm>
            <a:off x="6932225" y="3151530"/>
            <a:ext cx="2678906" cy="378619"/>
          </a:xfrm>
          <a:prstGeom prst="rect">
            <a:avLst/>
          </a:prstGeom>
        </p:spPr>
      </p:pic>
      <p:pic>
        <p:nvPicPr>
          <p:cNvPr id="31" name="Picture 30"/>
          <p:cNvPicPr>
            <a:picLocks noChangeAspect="1"/>
          </p:cNvPicPr>
          <p:nvPr/>
        </p:nvPicPr>
        <p:blipFill>
          <a:blip r:embed="rId28"/>
          <a:stretch>
            <a:fillRect/>
          </a:stretch>
        </p:blipFill>
        <p:spPr>
          <a:xfrm>
            <a:off x="580626" y="1306799"/>
            <a:ext cx="1721644" cy="728663"/>
          </a:xfrm>
          <a:prstGeom prst="rect">
            <a:avLst/>
          </a:prstGeom>
        </p:spPr>
      </p:pic>
      <p:pic>
        <p:nvPicPr>
          <p:cNvPr id="2068" name="Picture 20" descr="https://www.littletroopers.net/wp-content/uploads/2019/04/LogoTransParent1.pn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037510" y="4018850"/>
            <a:ext cx="1677588" cy="62070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7339419" y="2571642"/>
            <a:ext cx="2271713" cy="535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descr="A close up of a logo&#10;&#10;Description automatically generated"/>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2533608" y="1106300"/>
            <a:ext cx="1185863"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A picture containing text, clipart&#10;&#10;Description automatically generated">
            <a:extLst>
              <a:ext uri="{FF2B5EF4-FFF2-40B4-BE49-F238E27FC236}">
                <a16:creationId xmlns:a16="http://schemas.microsoft.com/office/drawing/2014/main" id="{E8645762-0C68-449F-9016-D9201AFCCC70}"/>
              </a:ext>
            </a:extLst>
          </p:cNvPr>
          <p:cNvPicPr/>
          <p:nvPr/>
        </p:nvPicPr>
        <p:blipFill>
          <a:blip r:embed="rId32">
            <a:extLst>
              <a:ext uri="{28A0092B-C50C-407E-A947-70E740481C1C}">
                <a14:useLocalDpi xmlns:a14="http://schemas.microsoft.com/office/drawing/2010/main" val="0"/>
              </a:ext>
            </a:extLst>
          </a:blip>
          <a:srcRect/>
          <a:stretch>
            <a:fillRect/>
          </a:stretch>
        </p:blipFill>
        <p:spPr bwMode="auto">
          <a:xfrm>
            <a:off x="669302" y="3434781"/>
            <a:ext cx="1890011" cy="541635"/>
          </a:xfrm>
          <a:prstGeom prst="rect">
            <a:avLst/>
          </a:prstGeom>
          <a:noFill/>
          <a:ln>
            <a:noFill/>
          </a:ln>
        </p:spPr>
      </p:pic>
      <p:pic>
        <p:nvPicPr>
          <p:cNvPr id="8" name="Picture 7"/>
          <p:cNvPicPr>
            <a:picLocks noChangeAspect="1"/>
          </p:cNvPicPr>
          <p:nvPr/>
        </p:nvPicPr>
        <p:blipFill>
          <a:blip r:embed="rId33"/>
          <a:stretch>
            <a:fillRect/>
          </a:stretch>
        </p:blipFill>
        <p:spPr>
          <a:xfrm>
            <a:off x="4811098" y="3798092"/>
            <a:ext cx="824324" cy="513752"/>
          </a:xfrm>
          <a:prstGeom prst="rect">
            <a:avLst/>
          </a:prstGeom>
        </p:spPr>
      </p:pic>
      <p:pic>
        <p:nvPicPr>
          <p:cNvPr id="9" name="Picture 8"/>
          <p:cNvPicPr>
            <a:picLocks noChangeAspect="1"/>
          </p:cNvPicPr>
          <p:nvPr/>
        </p:nvPicPr>
        <p:blipFill>
          <a:blip r:embed="rId34"/>
          <a:stretch>
            <a:fillRect/>
          </a:stretch>
        </p:blipFill>
        <p:spPr>
          <a:xfrm>
            <a:off x="2865560" y="2295931"/>
            <a:ext cx="947279" cy="359313"/>
          </a:xfrm>
          <a:prstGeom prst="rect">
            <a:avLst/>
          </a:prstGeom>
        </p:spPr>
      </p:pic>
      <p:pic>
        <p:nvPicPr>
          <p:cNvPr id="15" name="Picture 14"/>
          <p:cNvPicPr>
            <a:picLocks noChangeAspect="1"/>
          </p:cNvPicPr>
          <p:nvPr/>
        </p:nvPicPr>
        <p:blipFill>
          <a:blip r:embed="rId35"/>
          <a:stretch>
            <a:fillRect/>
          </a:stretch>
        </p:blipFill>
        <p:spPr>
          <a:xfrm>
            <a:off x="6149773" y="4716036"/>
            <a:ext cx="1864519" cy="478631"/>
          </a:xfrm>
          <a:prstGeom prst="rect">
            <a:avLst/>
          </a:prstGeom>
        </p:spPr>
      </p:pic>
      <p:sp>
        <p:nvSpPr>
          <p:cNvPr id="36" name="Title 1">
            <a:extLst>
              <a:ext uri="{FF2B5EF4-FFF2-40B4-BE49-F238E27FC236}">
                <a16:creationId xmlns:a16="http://schemas.microsoft.com/office/drawing/2014/main" id="{EDF6E659-9DC6-46BF-9153-2F2A25938B51}"/>
              </a:ext>
            </a:extLst>
          </p:cNvPr>
          <p:cNvSpPr txBox="1">
            <a:spLocks/>
          </p:cNvSpPr>
          <p:nvPr/>
        </p:nvSpPr>
        <p:spPr>
          <a:xfrm>
            <a:off x="853281" y="121134"/>
            <a:ext cx="8356181" cy="1041687"/>
          </a:xfrm>
          <a:prstGeom prst="rect">
            <a:avLst/>
          </a:prstGeom>
        </p:spPr>
        <p:txBody>
          <a:bodyPr>
            <a:noAutofit/>
          </a:bodyPr>
          <a:lstStyle>
            <a:lvl1pPr algn="ctr" rtl="0" eaLnBrk="0" fontAlgn="base" hangingPunct="0">
              <a:spcBef>
                <a:spcPct val="0"/>
              </a:spcBef>
              <a:spcAft>
                <a:spcPct val="0"/>
              </a:spcAft>
              <a:defRPr sz="3300" b="1">
                <a:solidFill>
                  <a:srgbClr val="800000"/>
                </a:solidFill>
                <a:latin typeface="Arial" charset="0"/>
                <a:ea typeface="+mj-ea"/>
                <a:cs typeface="+mj-cs"/>
              </a:defRPr>
            </a:lvl1pPr>
            <a:lvl2pPr algn="ctr" rtl="0" eaLnBrk="0" fontAlgn="base" hangingPunct="0">
              <a:spcBef>
                <a:spcPct val="0"/>
              </a:spcBef>
              <a:spcAft>
                <a:spcPct val="0"/>
              </a:spcAft>
              <a:defRPr sz="3300" b="1">
                <a:solidFill>
                  <a:srgbClr val="800000"/>
                </a:solidFill>
                <a:latin typeface="Arial" pitchFamily="34" charset="0"/>
              </a:defRPr>
            </a:lvl2pPr>
            <a:lvl3pPr algn="ctr" rtl="0" eaLnBrk="0" fontAlgn="base" hangingPunct="0">
              <a:spcBef>
                <a:spcPct val="0"/>
              </a:spcBef>
              <a:spcAft>
                <a:spcPct val="0"/>
              </a:spcAft>
              <a:defRPr sz="3300" b="1">
                <a:solidFill>
                  <a:srgbClr val="800000"/>
                </a:solidFill>
                <a:latin typeface="Arial" pitchFamily="34" charset="0"/>
              </a:defRPr>
            </a:lvl3pPr>
            <a:lvl4pPr algn="ctr" rtl="0" eaLnBrk="0" fontAlgn="base" hangingPunct="0">
              <a:spcBef>
                <a:spcPct val="0"/>
              </a:spcBef>
              <a:spcAft>
                <a:spcPct val="0"/>
              </a:spcAft>
              <a:defRPr sz="3300" b="1">
                <a:solidFill>
                  <a:srgbClr val="800000"/>
                </a:solidFill>
                <a:latin typeface="Arial" pitchFamily="34" charset="0"/>
              </a:defRPr>
            </a:lvl4pPr>
            <a:lvl5pPr algn="ctr" rtl="0" eaLnBrk="0" fontAlgn="base" hangingPunct="0">
              <a:spcBef>
                <a:spcPct val="0"/>
              </a:spcBef>
              <a:spcAft>
                <a:spcPct val="0"/>
              </a:spcAft>
              <a:defRPr sz="3300" b="1">
                <a:solidFill>
                  <a:srgbClr val="800000"/>
                </a:solidFill>
                <a:latin typeface="Arial" pitchFamily="34" charset="0"/>
              </a:defRPr>
            </a:lvl5pPr>
            <a:lvl6pPr marL="342900" algn="ctr" rtl="0" fontAlgn="base">
              <a:spcBef>
                <a:spcPct val="0"/>
              </a:spcBef>
              <a:spcAft>
                <a:spcPct val="0"/>
              </a:spcAft>
              <a:defRPr sz="3300" b="1">
                <a:solidFill>
                  <a:srgbClr val="0072C6"/>
                </a:solidFill>
                <a:latin typeface="Arial" pitchFamily="34" charset="0"/>
              </a:defRPr>
            </a:lvl6pPr>
            <a:lvl7pPr marL="685800" algn="ctr" rtl="0" fontAlgn="base">
              <a:spcBef>
                <a:spcPct val="0"/>
              </a:spcBef>
              <a:spcAft>
                <a:spcPct val="0"/>
              </a:spcAft>
              <a:defRPr sz="3300" b="1">
                <a:solidFill>
                  <a:srgbClr val="0072C6"/>
                </a:solidFill>
                <a:latin typeface="Arial" pitchFamily="34" charset="0"/>
              </a:defRPr>
            </a:lvl7pPr>
            <a:lvl8pPr marL="1028700" algn="ctr" rtl="0" fontAlgn="base">
              <a:spcBef>
                <a:spcPct val="0"/>
              </a:spcBef>
              <a:spcAft>
                <a:spcPct val="0"/>
              </a:spcAft>
              <a:defRPr sz="3300" b="1">
                <a:solidFill>
                  <a:srgbClr val="0072C6"/>
                </a:solidFill>
                <a:latin typeface="Arial" pitchFamily="34" charset="0"/>
              </a:defRPr>
            </a:lvl8pPr>
            <a:lvl9pPr marL="1371600" algn="ctr" rtl="0" fontAlgn="base">
              <a:spcBef>
                <a:spcPct val="0"/>
              </a:spcBef>
              <a:spcAft>
                <a:spcPct val="0"/>
              </a:spcAft>
              <a:defRPr sz="3300" b="1">
                <a:solidFill>
                  <a:srgbClr val="0072C6"/>
                </a:solidFill>
                <a:latin typeface="Arial" pitchFamily="34" charset="0"/>
              </a:defRPr>
            </a:lvl9pPr>
          </a:lstStyle>
          <a:p>
            <a:r>
              <a:rPr lang="en-GB" kern="0" dirty="0">
                <a:latin typeface="Verdana" panose="020B0604030504040204" pitchFamily="34" charset="0"/>
                <a:ea typeface="Verdana" panose="020B0604030504040204" pitchFamily="34" charset="0"/>
                <a:cs typeface="Verdana" panose="020B0604030504040204" pitchFamily="34" charset="0"/>
              </a:rPr>
              <a:t>Charities and Services</a:t>
            </a:r>
          </a:p>
        </p:txBody>
      </p:sp>
    </p:spTree>
    <p:extLst>
      <p:ext uri="{BB962C8B-B14F-4D97-AF65-F5344CB8AC3E}">
        <p14:creationId xmlns:p14="http://schemas.microsoft.com/office/powerpoint/2010/main" val="3932199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FB3731A-FFC4-4FB4-809B-ABD3FDE85208}"/>
              </a:ext>
            </a:extLst>
          </p:cNvPr>
          <p:cNvSpPr>
            <a:spLocks noGrp="1"/>
          </p:cNvSpPr>
          <p:nvPr>
            <p:ph sz="quarter" idx="10"/>
          </p:nvPr>
        </p:nvSpPr>
        <p:spPr>
          <a:xfrm>
            <a:off x="975544" y="4200337"/>
            <a:ext cx="8424936" cy="1024144"/>
          </a:xfrm>
        </p:spPr>
        <p:txBody>
          <a:bodyPr>
            <a:normAutofit/>
          </a:bodyPr>
          <a:lstStyle/>
          <a:p>
            <a:pPr marL="0" indent="0">
              <a:buNone/>
            </a:pPr>
            <a:endParaRPr lang="en-GB" sz="1500" dirty="0"/>
          </a:p>
          <a:p>
            <a:pPr marL="0" indent="0">
              <a:spcAft>
                <a:spcPts val="500"/>
              </a:spcAft>
              <a:buNone/>
            </a:pPr>
            <a:r>
              <a:rPr lang="en-GB" sz="1500" dirty="0"/>
              <a:t>Kate Parkin - </a:t>
            </a:r>
            <a:r>
              <a:rPr lang="en-GB" sz="1500" dirty="0">
                <a:hlinkClick r:id="rId3"/>
              </a:rPr>
              <a:t>kate.parkin@nhs.net</a:t>
            </a:r>
            <a:r>
              <a:rPr lang="en-GB" sz="1500" dirty="0"/>
              <a:t>   or Armed Forces Network at email: </a:t>
            </a:r>
            <a:r>
              <a:rPr lang="en-GB" sz="1500" dirty="0">
                <a:hlinkClick r:id="rId4"/>
              </a:rPr>
              <a:t>afn.admin@nhs.net</a:t>
            </a:r>
            <a:r>
              <a:rPr lang="en-GB" sz="1500" dirty="0"/>
              <a:t>        www.sussexarmedforcesnetwork.nhs.uk             @SussexAFN 01273 403693</a:t>
            </a:r>
          </a:p>
          <a:p>
            <a:pPr marL="0" indent="0">
              <a:buNone/>
            </a:pPr>
            <a:endParaRPr lang="en-GB" sz="1500" dirty="0"/>
          </a:p>
        </p:txBody>
      </p:sp>
      <p:sp>
        <p:nvSpPr>
          <p:cNvPr id="3" name="Title 2">
            <a:extLst>
              <a:ext uri="{FF2B5EF4-FFF2-40B4-BE49-F238E27FC236}">
                <a16:creationId xmlns:a16="http://schemas.microsoft.com/office/drawing/2014/main" id="{EB86FCBC-DE0B-42F8-91EE-DC82D1F66491}"/>
              </a:ext>
            </a:extLst>
          </p:cNvPr>
          <p:cNvSpPr>
            <a:spLocks noGrp="1"/>
          </p:cNvSpPr>
          <p:nvPr>
            <p:ph type="title"/>
          </p:nvPr>
        </p:nvSpPr>
        <p:spPr>
          <a:xfrm>
            <a:off x="1288148" y="346888"/>
            <a:ext cx="7296728" cy="509708"/>
          </a:xfrm>
        </p:spPr>
        <p:txBody>
          <a:bodyPr/>
          <a:lstStyle/>
          <a:p>
            <a:pPr algn="ctr"/>
            <a:r>
              <a:rPr lang="en-GB" b="1" dirty="0">
                <a:solidFill>
                  <a:srgbClr val="800000"/>
                </a:solidFill>
              </a:rPr>
              <a:t>Any Questions ?</a:t>
            </a:r>
          </a:p>
        </p:txBody>
      </p:sp>
      <p:pic>
        <p:nvPicPr>
          <p:cNvPr id="5" name="Picture 4" descr="A person standing in front of a crowd of people&#10;&#10;Description automatically generated with low confidence">
            <a:extLst>
              <a:ext uri="{FF2B5EF4-FFF2-40B4-BE49-F238E27FC236}">
                <a16:creationId xmlns:a16="http://schemas.microsoft.com/office/drawing/2014/main" id="{9FB99552-86FC-4F8F-B674-395B8E9A534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7618" y="1000227"/>
            <a:ext cx="4185633" cy="2034683"/>
          </a:xfrm>
          <a:prstGeom prst="rect">
            <a:avLst/>
          </a:prstGeom>
        </p:spPr>
      </p:pic>
      <p:sp>
        <p:nvSpPr>
          <p:cNvPr id="6" name="TextBox 5">
            <a:extLst>
              <a:ext uri="{FF2B5EF4-FFF2-40B4-BE49-F238E27FC236}">
                <a16:creationId xmlns:a16="http://schemas.microsoft.com/office/drawing/2014/main" id="{7B610424-E355-4AE9-97C5-47A9E601BDD6}"/>
              </a:ext>
            </a:extLst>
          </p:cNvPr>
          <p:cNvSpPr txBox="1"/>
          <p:nvPr/>
        </p:nvSpPr>
        <p:spPr>
          <a:xfrm>
            <a:off x="1479600" y="3178541"/>
            <a:ext cx="6336703" cy="784830"/>
          </a:xfrm>
          <a:prstGeom prst="rect">
            <a:avLst/>
          </a:prstGeom>
          <a:noFill/>
        </p:spPr>
        <p:txBody>
          <a:bodyPr wrap="square" rtlCol="0">
            <a:spAutoFit/>
          </a:bodyPr>
          <a:lstStyle/>
          <a:p>
            <a:pPr algn="ctr"/>
            <a:r>
              <a:rPr lang="en-GB" sz="1500" dirty="0"/>
              <a:t>Together we CAN make a Difference</a:t>
            </a:r>
          </a:p>
          <a:p>
            <a:pPr algn="ctr"/>
            <a:r>
              <a:rPr lang="en-GB" sz="1500" dirty="0"/>
              <a:t>Learn, adapt and implement</a:t>
            </a:r>
          </a:p>
          <a:p>
            <a:pPr algn="ctr"/>
            <a:r>
              <a:rPr lang="en-GB" sz="1500" dirty="0"/>
              <a:t>Consider everyone and make that difference</a:t>
            </a:r>
          </a:p>
        </p:txBody>
      </p:sp>
      <p:pic>
        <p:nvPicPr>
          <p:cNvPr id="7" name="Picture 6">
            <a:extLst>
              <a:ext uri="{FF2B5EF4-FFF2-40B4-BE49-F238E27FC236}">
                <a16:creationId xmlns:a16="http://schemas.microsoft.com/office/drawing/2014/main" id="{38D3503D-5DC3-47D7-B2E9-3101FCA0009C}"/>
              </a:ext>
            </a:extLst>
          </p:cNvPr>
          <p:cNvPicPr>
            <a:picLocks noChangeAspect="1"/>
          </p:cNvPicPr>
          <p:nvPr/>
        </p:nvPicPr>
        <p:blipFill>
          <a:blip r:embed="rId6"/>
          <a:stretch>
            <a:fillRect/>
          </a:stretch>
        </p:blipFill>
        <p:spPr>
          <a:xfrm>
            <a:off x="4818391" y="4801716"/>
            <a:ext cx="236241" cy="240051"/>
          </a:xfrm>
          <a:prstGeom prst="rect">
            <a:avLst/>
          </a:prstGeom>
        </p:spPr>
      </p:pic>
    </p:spTree>
    <p:extLst>
      <p:ext uri="{BB962C8B-B14F-4D97-AF65-F5344CB8AC3E}">
        <p14:creationId xmlns:p14="http://schemas.microsoft.com/office/powerpoint/2010/main" val="27411303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200762"/>
            <a:ext cx="9142810" cy="1433568"/>
          </a:xfrm>
        </p:spPr>
        <p:txBody>
          <a:bodyPr>
            <a:normAutofit/>
          </a:bodyPr>
          <a:lstStyle/>
          <a:p>
            <a:r>
              <a:rPr lang="en-GB" b="1" dirty="0">
                <a:latin typeface="Verdana" panose="020B0604030504040204" pitchFamily="34" charset="0"/>
                <a:ea typeface="Verdana" panose="020B0604030504040204" pitchFamily="34" charset="0"/>
                <a:cs typeface="Verdana" panose="020B0604030504040204" pitchFamily="34" charset="0"/>
              </a:rPr>
              <a:t>NHS Armed Forces Network</a:t>
            </a:r>
            <a:br>
              <a:rPr lang="en-GB" b="1" dirty="0">
                <a:latin typeface="Verdana" panose="020B0604030504040204" pitchFamily="34" charset="0"/>
                <a:ea typeface="Verdana" panose="020B0604030504040204" pitchFamily="34" charset="0"/>
                <a:cs typeface="Verdana" panose="020B0604030504040204" pitchFamily="34" charset="0"/>
              </a:rPr>
            </a:br>
            <a:r>
              <a:rPr lang="en-GB" sz="2583" dirty="0">
                <a:latin typeface="Verdana" panose="020B0604030504040204" pitchFamily="34" charset="0"/>
                <a:ea typeface="Verdana" panose="020B0604030504040204" pitchFamily="34" charset="0"/>
                <a:cs typeface="Verdana" panose="020B0604030504040204" pitchFamily="34" charset="0"/>
              </a:rPr>
              <a:t>(Sussex, Kent and Medway)</a:t>
            </a:r>
          </a:p>
        </p:txBody>
      </p:sp>
      <p:sp>
        <p:nvSpPr>
          <p:cNvPr id="4" name="Content Placeholder 3"/>
          <p:cNvSpPr>
            <a:spLocks noGrp="1"/>
          </p:cNvSpPr>
          <p:nvPr>
            <p:ph idx="1"/>
          </p:nvPr>
        </p:nvSpPr>
        <p:spPr>
          <a:xfrm>
            <a:off x="508595" y="1774352"/>
            <a:ext cx="9142810" cy="3900433"/>
          </a:xfrm>
        </p:spPr>
        <p:txBody>
          <a:bodyPr>
            <a:normAutofit/>
          </a:bodyPr>
          <a:lstStyle/>
          <a:p>
            <a:pPr>
              <a:defRPr/>
            </a:pPr>
            <a:r>
              <a:rPr lang="en-GB" sz="2333" dirty="0">
                <a:latin typeface="Verdana" panose="020B0604030504040204" pitchFamily="34" charset="0"/>
                <a:ea typeface="Verdana" panose="020B0604030504040204" pitchFamily="34" charset="0"/>
              </a:rPr>
              <a:t>It is a </a:t>
            </a:r>
            <a:r>
              <a:rPr lang="en-GB" sz="2333" b="1" dirty="0">
                <a:solidFill>
                  <a:srgbClr val="800000"/>
                </a:solidFill>
                <a:latin typeface="Verdana" panose="020B0604030504040204" pitchFamily="34" charset="0"/>
                <a:ea typeface="Verdana" panose="020B0604030504040204" pitchFamily="34" charset="0"/>
              </a:rPr>
              <a:t>multi-organisational group </a:t>
            </a:r>
            <a:r>
              <a:rPr lang="en-GB" sz="2333" dirty="0">
                <a:latin typeface="Verdana" panose="020B0604030504040204" pitchFamily="34" charset="0"/>
                <a:ea typeface="Verdana" panose="020B0604030504040204" pitchFamily="34" charset="0"/>
              </a:rPr>
              <a:t>which includes members from the:</a:t>
            </a:r>
          </a:p>
          <a:p>
            <a:pPr lvl="1">
              <a:defRPr/>
            </a:pPr>
            <a:r>
              <a:rPr lang="en-GB" sz="2000" dirty="0">
                <a:latin typeface="Verdana" panose="020B0604030504040204" pitchFamily="34" charset="0"/>
                <a:ea typeface="Verdana" panose="020B0604030504040204" pitchFamily="34" charset="0"/>
              </a:rPr>
              <a:t>NHS, MoD, Armed Forces Reservists, Mental and Physical Health Clinicians, the Royal British Legion, SSAFA and other interested charities and organisations from across the counties (i.e. police and local authorities).</a:t>
            </a:r>
          </a:p>
          <a:p>
            <a:pPr>
              <a:defRPr/>
            </a:pPr>
            <a:r>
              <a:rPr lang="en-GB" sz="2300" dirty="0">
                <a:latin typeface="Verdana" panose="020B0604030504040204" pitchFamily="34" charset="0"/>
                <a:ea typeface="Verdana" panose="020B0604030504040204" pitchFamily="34" charset="0"/>
              </a:rPr>
              <a:t>Service Champions</a:t>
            </a:r>
          </a:p>
          <a:p>
            <a:pPr>
              <a:defRPr/>
            </a:pPr>
            <a:r>
              <a:rPr lang="en-GB" sz="2333" dirty="0">
                <a:latin typeface="Verdana" panose="020B0604030504040204" pitchFamily="34" charset="0"/>
                <a:ea typeface="Verdana" panose="020B0604030504040204" pitchFamily="34" charset="0"/>
              </a:rPr>
              <a:t>Multi-disciplinary working </a:t>
            </a:r>
          </a:p>
          <a:p>
            <a:pPr>
              <a:defRPr/>
            </a:pPr>
            <a:r>
              <a:rPr lang="en-GB" sz="2333" dirty="0">
                <a:latin typeface="Verdana" panose="020B0604030504040204" pitchFamily="34" charset="0"/>
                <a:ea typeface="Verdana" panose="020B0604030504040204" pitchFamily="34" charset="0"/>
              </a:rPr>
              <a:t>Members of the AFC</a:t>
            </a:r>
          </a:p>
          <a:p>
            <a:pPr lvl="1">
              <a:defRPr/>
            </a:pPr>
            <a:r>
              <a:rPr lang="en-GB" dirty="0">
                <a:latin typeface="Verdana" panose="020B0604030504040204" pitchFamily="34" charset="0"/>
                <a:ea typeface="Verdana" panose="020B0604030504040204" pitchFamily="34" charset="0"/>
              </a:rPr>
              <a:t>Breakfast clubs, drop-ins</a:t>
            </a:r>
          </a:p>
        </p:txBody>
      </p:sp>
      <p:pic>
        <p:nvPicPr>
          <p:cNvPr id="9" name="Picture 78" descr="image0C0D95E7-C36E-4B3C-8B23-7AED72ECCEC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6659" y="3907046"/>
            <a:ext cx="4669796" cy="1257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off Line 2020\CV\SOA2020-Rosette-Logo-Winner.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98241" y="340784"/>
            <a:ext cx="1277938" cy="1359958"/>
          </a:xfrm>
          <a:prstGeom prst="rect">
            <a:avLst/>
          </a:prstGeom>
          <a:noFill/>
          <a:ln>
            <a:noFill/>
          </a:ln>
        </p:spPr>
      </p:pic>
    </p:spTree>
    <p:extLst>
      <p:ext uri="{BB962C8B-B14F-4D97-AF65-F5344CB8AC3E}">
        <p14:creationId xmlns:p14="http://schemas.microsoft.com/office/powerpoint/2010/main" val="3987193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 y="229291"/>
            <a:ext cx="10159999" cy="1192616"/>
          </a:xfrm>
        </p:spPr>
        <p:txBody>
          <a:bodyPr>
            <a:noAutofit/>
          </a:bodyPr>
          <a:lstStyle/>
          <a:p>
            <a:r>
              <a:rPr lang="en-GB" dirty="0">
                <a:latin typeface="Verdana" panose="020B0604030504040204" pitchFamily="34" charset="0"/>
                <a:ea typeface="Verdana" panose="020B0604030504040204" pitchFamily="34" charset="0"/>
                <a:cs typeface="Verdana" panose="020B0604030504040204" pitchFamily="34" charset="0"/>
              </a:rPr>
              <a:t>T</a:t>
            </a:r>
            <a:r>
              <a:rPr lang="en-GB" b="1" dirty="0">
                <a:latin typeface="Verdana" panose="020B0604030504040204" pitchFamily="34" charset="0"/>
                <a:ea typeface="Verdana" panose="020B0604030504040204" pitchFamily="34" charset="0"/>
                <a:cs typeface="Verdana" panose="020B0604030504040204" pitchFamily="34" charset="0"/>
              </a:rPr>
              <a:t>he Armed Forces Community</a:t>
            </a:r>
          </a:p>
        </p:txBody>
      </p:sp>
      <p:pic>
        <p:nvPicPr>
          <p:cNvPr id="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9377" y="1145231"/>
            <a:ext cx="6163990" cy="1085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2951" y="2652865"/>
            <a:ext cx="1666871" cy="1930854"/>
          </a:xfrm>
          <a:prstGeom prst="rect">
            <a:avLst/>
          </a:prstGeom>
        </p:spPr>
      </p:pic>
      <p:pic>
        <p:nvPicPr>
          <p:cNvPr id="8" name="CB583AF3-796A-48A4-964D-8DADCBC8AE5C" descr="CB583AF3-796A-48A4-964D-8DADCBC8AE5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93647" y="4000615"/>
            <a:ext cx="3180353" cy="153650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A group of people in military uniforms&#10;&#10;Description automatically generated with low confidence">
            <a:extLst>
              <a:ext uri="{FF2B5EF4-FFF2-40B4-BE49-F238E27FC236}">
                <a16:creationId xmlns:a16="http://schemas.microsoft.com/office/drawing/2014/main" id="{E153686B-E94E-4BAB-9640-CDD02A196ED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9747" b="32385"/>
          <a:stretch/>
        </p:blipFill>
        <p:spPr>
          <a:xfrm>
            <a:off x="4913624" y="2246896"/>
            <a:ext cx="4466627" cy="1603558"/>
          </a:xfrm>
          <a:prstGeom prst="rect">
            <a:avLst/>
          </a:prstGeom>
        </p:spPr>
      </p:pic>
      <p:pic>
        <p:nvPicPr>
          <p:cNvPr id="9" name="Picture 2" descr="S:\Armed Forces Network\Communications and Documents\Pictures\Injured veteran in garden centre.jpg"/>
          <p:cNvPicPr>
            <a:picLocks noGrp="1" noChangeAspect="1" noChangeArrowheads="1"/>
          </p:cNvPicPr>
          <p:nvPr>
            <p:ph idx="1"/>
          </p:nvPr>
        </p:nvPicPr>
        <p:blipFill rotWithShape="1">
          <a:blip r:embed="rId7" cstate="print">
            <a:extLst>
              <a:ext uri="{28A0092B-C50C-407E-A947-70E740481C1C}">
                <a14:useLocalDpi xmlns:a14="http://schemas.microsoft.com/office/drawing/2010/main" val="0"/>
              </a:ext>
            </a:extLst>
          </a:blip>
          <a:srcRect r="17551"/>
          <a:stretch/>
        </p:blipFill>
        <p:spPr bwMode="auto">
          <a:xfrm>
            <a:off x="8176344" y="3937463"/>
            <a:ext cx="1864794" cy="154824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group of people in a tent&#10;&#10;Description automatically generated with low confidence">
            <a:extLst>
              <a:ext uri="{FF2B5EF4-FFF2-40B4-BE49-F238E27FC236}">
                <a16:creationId xmlns:a16="http://schemas.microsoft.com/office/drawing/2014/main" id="{9D7EE42D-DBF3-8549-ACEE-A13472595B9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4380" y="1171330"/>
            <a:ext cx="2138077" cy="1603558"/>
          </a:xfrm>
          <a:prstGeom prst="rect">
            <a:avLst/>
          </a:prstGeom>
        </p:spPr>
      </p:pic>
      <p:pic>
        <p:nvPicPr>
          <p:cNvPr id="3" name="Picture 2">
            <a:extLst>
              <a:ext uri="{FF2B5EF4-FFF2-40B4-BE49-F238E27FC236}">
                <a16:creationId xmlns:a16="http://schemas.microsoft.com/office/drawing/2014/main" id="{A8F30506-F836-F645-AFC7-90B7325BB871}"/>
              </a:ext>
            </a:extLst>
          </p:cNvPr>
          <p:cNvPicPr>
            <a:picLocks noChangeAspect="1"/>
          </p:cNvPicPr>
          <p:nvPr/>
        </p:nvPicPr>
        <p:blipFill>
          <a:blip r:embed="rId9"/>
          <a:stretch>
            <a:fillRect/>
          </a:stretch>
        </p:blipFill>
        <p:spPr>
          <a:xfrm rot="16039550">
            <a:off x="663740" y="2768398"/>
            <a:ext cx="1997387" cy="2663183"/>
          </a:xfrm>
          <a:prstGeom prst="rect">
            <a:avLst/>
          </a:prstGeom>
        </p:spPr>
      </p:pic>
      <p:pic>
        <p:nvPicPr>
          <p:cNvPr id="5124" name="Picture 4">
            <a:extLst>
              <a:ext uri="{FF2B5EF4-FFF2-40B4-BE49-F238E27FC236}">
                <a16:creationId xmlns:a16="http://schemas.microsoft.com/office/drawing/2014/main" id="{9E72C7F0-E012-3843-A1B1-9844877A978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56753" y="945963"/>
            <a:ext cx="1484385" cy="1484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040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435B86-D490-4CA5-9394-E97BBE77E9FA}"/>
              </a:ext>
            </a:extLst>
          </p:cNvPr>
          <p:cNvPicPr>
            <a:picLocks noChangeAspect="1"/>
          </p:cNvPicPr>
          <p:nvPr/>
        </p:nvPicPr>
        <p:blipFill>
          <a:blip r:embed="rId3"/>
          <a:stretch>
            <a:fillRect/>
          </a:stretch>
        </p:blipFill>
        <p:spPr>
          <a:xfrm>
            <a:off x="1676059" y="277813"/>
            <a:ext cx="6805030" cy="5158800"/>
          </a:xfrm>
          <a:prstGeom prst="rect">
            <a:avLst/>
          </a:prstGeom>
          <a:noFill/>
        </p:spPr>
      </p:pic>
    </p:spTree>
    <p:extLst>
      <p:ext uri="{BB962C8B-B14F-4D97-AF65-F5344CB8AC3E}">
        <p14:creationId xmlns:p14="http://schemas.microsoft.com/office/powerpoint/2010/main" val="2352734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C770956-4C22-5F43-BEEE-FA7946C3739A}"/>
              </a:ext>
            </a:extLst>
          </p:cNvPr>
          <p:cNvPicPr>
            <a:picLocks noChangeAspect="1"/>
          </p:cNvPicPr>
          <p:nvPr/>
        </p:nvPicPr>
        <p:blipFill>
          <a:blip r:embed="rId3"/>
          <a:stretch>
            <a:fillRect/>
          </a:stretch>
        </p:blipFill>
        <p:spPr>
          <a:xfrm>
            <a:off x="2913944" y="769268"/>
            <a:ext cx="1553683" cy="1254599"/>
          </a:xfrm>
          <a:prstGeom prst="rect">
            <a:avLst/>
          </a:prstGeom>
          <a:noFill/>
        </p:spPr>
      </p:pic>
      <p:sp>
        <p:nvSpPr>
          <p:cNvPr id="5" name="Title 1"/>
          <p:cNvSpPr>
            <a:spLocks noGrp="1"/>
          </p:cNvSpPr>
          <p:nvPr>
            <p:ph type="title"/>
          </p:nvPr>
        </p:nvSpPr>
        <p:spPr>
          <a:xfrm>
            <a:off x="687512" y="265212"/>
            <a:ext cx="4188592" cy="857250"/>
          </a:xfrm>
        </p:spPr>
        <p:txBody>
          <a:bodyPr>
            <a:normAutofit fontScale="90000"/>
          </a:bodyPr>
          <a:lstStyle/>
          <a:p>
            <a:r>
              <a:rPr lang="en-GB" dirty="0">
                <a:latin typeface="Verdana" panose="020B0604030504040204" pitchFamily="34" charset="0"/>
                <a:ea typeface="Verdana" panose="020B0604030504040204" pitchFamily="34" charset="0"/>
                <a:cs typeface="Verdana" panose="020B0604030504040204" pitchFamily="34" charset="0"/>
              </a:rPr>
              <a:t>Our obligations…</a:t>
            </a:r>
            <a:endParaRPr lang="en-GB" b="1"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1"/>
          </p:nvPr>
        </p:nvSpPr>
        <p:spPr>
          <a:xfrm>
            <a:off x="572999" y="1697068"/>
            <a:ext cx="4602790" cy="3905040"/>
          </a:xfrm>
        </p:spPr>
        <p:txBody>
          <a:bodyPr>
            <a:normAutofit fontScale="92500" lnSpcReduction="10000"/>
          </a:bodyPr>
          <a:lstStyle/>
          <a:p>
            <a:pPr marL="0" indent="0">
              <a:buNone/>
            </a:pPr>
            <a:r>
              <a:rPr lang="en-US" b="1" dirty="0"/>
              <a:t>Legislation</a:t>
            </a:r>
          </a:p>
          <a:p>
            <a:r>
              <a:rPr lang="en-US" sz="1800" dirty="0">
                <a:latin typeface="Verdana" panose="020B0604030504040204" pitchFamily="34" charset="0"/>
                <a:ea typeface="Verdana" panose="020B0604030504040204" pitchFamily="34" charset="0"/>
                <a:cs typeface="Verdana" panose="020B0604030504040204" pitchFamily="34" charset="0"/>
              </a:rPr>
              <a:t>Armed Forces Act – 2011+</a:t>
            </a:r>
            <a:r>
              <a:rPr lang="en-US" sz="1800" b="1" dirty="0">
                <a:latin typeface="Verdana" panose="020B0604030504040204" pitchFamily="34" charset="0"/>
                <a:ea typeface="Verdana" panose="020B0604030504040204" pitchFamily="34" charset="0"/>
                <a:cs typeface="Verdana" panose="020B0604030504040204" pitchFamily="34" charset="0"/>
              </a:rPr>
              <a:t>2021</a:t>
            </a:r>
          </a:p>
          <a:p>
            <a:pPr lvl="1"/>
            <a:r>
              <a:rPr lang="en-US" sz="1500" b="1" dirty="0">
                <a:latin typeface="Verdana" panose="020B0604030504040204" pitchFamily="34" charset="0"/>
                <a:ea typeface="Verdana" panose="020B0604030504040204" pitchFamily="34" charset="0"/>
                <a:cs typeface="Verdana" panose="020B0604030504040204" pitchFamily="34" charset="0"/>
              </a:rPr>
              <a:t>’Due Regard’</a:t>
            </a:r>
          </a:p>
          <a:p>
            <a:r>
              <a:rPr lang="en-US" sz="1800" dirty="0">
                <a:latin typeface="Verdana" panose="020B0604030504040204" pitchFamily="34" charset="0"/>
                <a:ea typeface="Verdana" panose="020B0604030504040204" pitchFamily="34" charset="0"/>
                <a:cs typeface="Verdana" panose="020B0604030504040204" pitchFamily="34" charset="0"/>
              </a:rPr>
              <a:t>Health and Social Care Act 2012</a:t>
            </a:r>
          </a:p>
          <a:p>
            <a:r>
              <a:rPr lang="en-US" sz="1800" dirty="0">
                <a:latin typeface="Verdana" panose="020B0604030504040204" pitchFamily="34" charset="0"/>
                <a:ea typeface="Verdana" panose="020B0604030504040204" pitchFamily="34" charset="0"/>
                <a:cs typeface="Verdana" panose="020B0604030504040204" pitchFamily="34" charset="0"/>
              </a:rPr>
              <a:t>Homelessness Reduction Act 2017</a:t>
            </a:r>
          </a:p>
          <a:p>
            <a:r>
              <a:rPr lang="en-US" sz="1800" dirty="0">
                <a:latin typeface="Verdana" panose="020B0604030504040204" pitchFamily="34" charset="0"/>
                <a:ea typeface="Verdana" panose="020B0604030504040204" pitchFamily="34" charset="0"/>
                <a:cs typeface="Verdana" panose="020B0604030504040204" pitchFamily="34" charset="0"/>
              </a:rPr>
              <a:t>NHS Constitution – July 2015</a:t>
            </a:r>
          </a:p>
          <a:p>
            <a:r>
              <a:rPr lang="en-US" sz="1800" dirty="0">
                <a:latin typeface="Verdana" panose="020B0604030504040204" pitchFamily="34" charset="0"/>
                <a:ea typeface="Verdana" panose="020B0604030504040204" pitchFamily="34" charset="0"/>
                <a:cs typeface="Verdana" panose="020B0604030504040204" pitchFamily="34" charset="0"/>
              </a:rPr>
              <a:t>NHS Contract</a:t>
            </a:r>
          </a:p>
          <a:p>
            <a:r>
              <a:rPr lang="en-US" sz="1800" dirty="0">
                <a:latin typeface="Verdana" panose="020B0604030504040204" pitchFamily="34" charset="0"/>
                <a:ea typeface="Verdana" panose="020B0604030504040204" pitchFamily="34" charset="0"/>
                <a:cs typeface="Verdana" panose="020B0604030504040204" pitchFamily="34" charset="0"/>
              </a:rPr>
              <a:t>Care Act - 2015</a:t>
            </a:r>
          </a:p>
          <a:p>
            <a:pPr marL="0" indent="0">
              <a:buNone/>
            </a:pPr>
            <a:r>
              <a:rPr lang="en-US" sz="1800" b="1" dirty="0">
                <a:latin typeface="Verdana" panose="020B0604030504040204" pitchFamily="34" charset="0"/>
                <a:ea typeface="Verdana" panose="020B0604030504040204" pitchFamily="34" charset="0"/>
                <a:cs typeface="Verdana" panose="020B0604030504040204" pitchFamily="34" charset="0"/>
              </a:rPr>
              <a:t>Evidence Base</a:t>
            </a:r>
          </a:p>
          <a:p>
            <a:r>
              <a:rPr lang="en-US" sz="1800" dirty="0">
                <a:latin typeface="Verdana" panose="020B0604030504040204" pitchFamily="34" charset="0"/>
                <a:ea typeface="Verdana" panose="020B0604030504040204" pitchFamily="34" charset="0"/>
                <a:cs typeface="Verdana" panose="020B0604030504040204" pitchFamily="34" charset="0"/>
              </a:rPr>
              <a:t>Joint Strategic Needs Assessments</a:t>
            </a:r>
          </a:p>
          <a:p>
            <a:r>
              <a:rPr lang="en-US" sz="1800" dirty="0">
                <a:latin typeface="Verdana" panose="020B0604030504040204" pitchFamily="34" charset="0"/>
                <a:ea typeface="Verdana" panose="020B0604030504040204" pitchFamily="34" charset="0"/>
                <a:cs typeface="Verdana" panose="020B0604030504040204" pitchFamily="34" charset="0"/>
              </a:rPr>
              <a:t>Veterans/AFC feedback, events</a:t>
            </a:r>
          </a:p>
          <a:p>
            <a:r>
              <a:rPr lang="en-US" sz="1800" dirty="0">
                <a:latin typeface="Verdana" panose="020B0604030504040204" pitchFamily="34" charset="0"/>
                <a:ea typeface="Verdana" panose="020B0604030504040204" pitchFamily="34" charset="0"/>
                <a:cs typeface="Verdana" panose="020B0604030504040204" pitchFamily="34" charset="0"/>
              </a:rPr>
              <a:t>Reports, Research and reviews</a:t>
            </a:r>
          </a:p>
          <a:p>
            <a:r>
              <a:rPr lang="en-US" sz="1800" dirty="0">
                <a:latin typeface="Verdana" panose="020B0604030504040204" pitchFamily="34" charset="0"/>
                <a:ea typeface="Verdana" panose="020B0604030504040204" pitchFamily="34" charset="0"/>
                <a:cs typeface="Verdana" panose="020B0604030504040204" pitchFamily="34" charset="0"/>
              </a:rPr>
              <a:t>Health Inequalities</a:t>
            </a:r>
          </a:p>
        </p:txBody>
      </p:sp>
      <p:sp>
        <p:nvSpPr>
          <p:cNvPr id="7" name="Title 1"/>
          <p:cNvSpPr txBox="1">
            <a:spLocks/>
          </p:cNvSpPr>
          <p:nvPr/>
        </p:nvSpPr>
        <p:spPr bwMode="auto">
          <a:xfrm>
            <a:off x="5313875" y="193205"/>
            <a:ext cx="4212421" cy="1102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3300" b="1">
                <a:solidFill>
                  <a:srgbClr val="800000"/>
                </a:solidFill>
                <a:latin typeface="Arial" charset="0"/>
                <a:ea typeface="+mj-ea"/>
                <a:cs typeface="+mj-cs"/>
              </a:defRPr>
            </a:lvl1pPr>
            <a:lvl2pPr algn="ctr" rtl="0" eaLnBrk="0" fontAlgn="base" hangingPunct="0">
              <a:spcBef>
                <a:spcPct val="0"/>
              </a:spcBef>
              <a:spcAft>
                <a:spcPct val="0"/>
              </a:spcAft>
              <a:defRPr sz="3300" b="1">
                <a:solidFill>
                  <a:srgbClr val="800000"/>
                </a:solidFill>
                <a:latin typeface="Arial" pitchFamily="34" charset="0"/>
              </a:defRPr>
            </a:lvl2pPr>
            <a:lvl3pPr algn="ctr" rtl="0" eaLnBrk="0" fontAlgn="base" hangingPunct="0">
              <a:spcBef>
                <a:spcPct val="0"/>
              </a:spcBef>
              <a:spcAft>
                <a:spcPct val="0"/>
              </a:spcAft>
              <a:defRPr sz="3300" b="1">
                <a:solidFill>
                  <a:srgbClr val="800000"/>
                </a:solidFill>
                <a:latin typeface="Arial" pitchFamily="34" charset="0"/>
              </a:defRPr>
            </a:lvl3pPr>
            <a:lvl4pPr algn="ctr" rtl="0" eaLnBrk="0" fontAlgn="base" hangingPunct="0">
              <a:spcBef>
                <a:spcPct val="0"/>
              </a:spcBef>
              <a:spcAft>
                <a:spcPct val="0"/>
              </a:spcAft>
              <a:defRPr sz="3300" b="1">
                <a:solidFill>
                  <a:srgbClr val="800000"/>
                </a:solidFill>
                <a:latin typeface="Arial" pitchFamily="34" charset="0"/>
              </a:defRPr>
            </a:lvl4pPr>
            <a:lvl5pPr algn="ctr" rtl="0" eaLnBrk="0" fontAlgn="base" hangingPunct="0">
              <a:spcBef>
                <a:spcPct val="0"/>
              </a:spcBef>
              <a:spcAft>
                <a:spcPct val="0"/>
              </a:spcAft>
              <a:defRPr sz="3300" b="1">
                <a:solidFill>
                  <a:srgbClr val="800000"/>
                </a:solidFill>
                <a:latin typeface="Arial" pitchFamily="34" charset="0"/>
              </a:defRPr>
            </a:lvl5pPr>
            <a:lvl6pPr marL="342900" algn="ctr" rtl="0" fontAlgn="base">
              <a:spcBef>
                <a:spcPct val="0"/>
              </a:spcBef>
              <a:spcAft>
                <a:spcPct val="0"/>
              </a:spcAft>
              <a:defRPr sz="3300" b="1">
                <a:solidFill>
                  <a:srgbClr val="0072C6"/>
                </a:solidFill>
                <a:latin typeface="Arial" pitchFamily="34" charset="0"/>
              </a:defRPr>
            </a:lvl6pPr>
            <a:lvl7pPr marL="685800" algn="ctr" rtl="0" fontAlgn="base">
              <a:spcBef>
                <a:spcPct val="0"/>
              </a:spcBef>
              <a:spcAft>
                <a:spcPct val="0"/>
              </a:spcAft>
              <a:defRPr sz="3300" b="1">
                <a:solidFill>
                  <a:srgbClr val="0072C6"/>
                </a:solidFill>
                <a:latin typeface="Arial" pitchFamily="34" charset="0"/>
              </a:defRPr>
            </a:lvl7pPr>
            <a:lvl8pPr marL="1028700" algn="ctr" rtl="0" fontAlgn="base">
              <a:spcBef>
                <a:spcPct val="0"/>
              </a:spcBef>
              <a:spcAft>
                <a:spcPct val="0"/>
              </a:spcAft>
              <a:defRPr sz="3300" b="1">
                <a:solidFill>
                  <a:srgbClr val="0072C6"/>
                </a:solidFill>
                <a:latin typeface="Arial" pitchFamily="34" charset="0"/>
              </a:defRPr>
            </a:lvl8pPr>
            <a:lvl9pPr marL="1371600" algn="ctr" rtl="0" fontAlgn="base">
              <a:spcBef>
                <a:spcPct val="0"/>
              </a:spcBef>
              <a:spcAft>
                <a:spcPct val="0"/>
              </a:spcAft>
              <a:defRPr sz="3300" b="1">
                <a:solidFill>
                  <a:srgbClr val="0072C6"/>
                </a:solidFill>
                <a:latin typeface="Arial" pitchFamily="34" charset="0"/>
              </a:defRPr>
            </a:lvl9pPr>
          </a:lstStyle>
          <a:p>
            <a:r>
              <a:rPr lang="en-GB" sz="3000" kern="0" dirty="0">
                <a:latin typeface="Verdana" panose="020B0604030504040204" pitchFamily="34" charset="0"/>
                <a:ea typeface="Verdana" panose="020B0604030504040204" pitchFamily="34" charset="0"/>
                <a:cs typeface="Verdana" panose="020B0604030504040204" pitchFamily="34" charset="0"/>
              </a:rPr>
              <a:t>The Armed Forces Covenant</a:t>
            </a:r>
          </a:p>
        </p:txBody>
      </p:sp>
      <p:pic>
        <p:nvPicPr>
          <p:cNvPr id="2" name="Picture 1"/>
          <p:cNvPicPr>
            <a:picLocks noChangeAspect="1"/>
          </p:cNvPicPr>
          <p:nvPr/>
        </p:nvPicPr>
        <p:blipFill>
          <a:blip r:embed="rId4"/>
          <a:stretch>
            <a:fillRect/>
          </a:stretch>
        </p:blipFill>
        <p:spPr>
          <a:xfrm>
            <a:off x="5434318" y="1362924"/>
            <a:ext cx="3836334" cy="2286664"/>
          </a:xfrm>
          <a:prstGeom prst="rect">
            <a:avLst/>
          </a:prstGeom>
        </p:spPr>
      </p:pic>
      <p:pic>
        <p:nvPicPr>
          <p:cNvPr id="9" name="Picture 8"/>
          <p:cNvPicPr>
            <a:picLocks noChangeAspect="1"/>
          </p:cNvPicPr>
          <p:nvPr/>
        </p:nvPicPr>
        <p:blipFill>
          <a:blip r:embed="rId5"/>
          <a:stretch>
            <a:fillRect/>
          </a:stretch>
        </p:blipFill>
        <p:spPr>
          <a:xfrm>
            <a:off x="8464376" y="1828162"/>
            <a:ext cx="720080" cy="978512"/>
          </a:xfrm>
          <a:prstGeom prst="rect">
            <a:avLst/>
          </a:prstGeom>
        </p:spPr>
      </p:pic>
      <p:pic>
        <p:nvPicPr>
          <p:cNvPr id="12" name="Picture 11" descr="Graphical user interface, text, application, Word&#10;&#10;Description automatically generated">
            <a:extLst>
              <a:ext uri="{FF2B5EF4-FFF2-40B4-BE49-F238E27FC236}">
                <a16:creationId xmlns:a16="http://schemas.microsoft.com/office/drawing/2014/main" id="{4165EBAF-737D-4412-AC1F-5DC9A7698D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66531" y="2873770"/>
            <a:ext cx="4336430" cy="2168215"/>
          </a:xfrm>
          <a:prstGeom prst="rect">
            <a:avLst/>
          </a:prstGeom>
        </p:spPr>
      </p:pic>
      <p:sp>
        <p:nvSpPr>
          <p:cNvPr id="13" name="TextBox 12">
            <a:extLst>
              <a:ext uri="{FF2B5EF4-FFF2-40B4-BE49-F238E27FC236}">
                <a16:creationId xmlns:a16="http://schemas.microsoft.com/office/drawing/2014/main" id="{98C78140-1E23-4197-9801-8259C118D59F}"/>
              </a:ext>
            </a:extLst>
          </p:cNvPr>
          <p:cNvSpPr txBox="1"/>
          <p:nvPr/>
        </p:nvSpPr>
        <p:spPr>
          <a:xfrm>
            <a:off x="6082491" y="5086133"/>
            <a:ext cx="3504510" cy="369332"/>
          </a:xfrm>
          <a:prstGeom prst="rect">
            <a:avLst/>
          </a:prstGeom>
          <a:noFill/>
        </p:spPr>
        <p:txBody>
          <a:bodyPr wrap="square" rtlCol="0">
            <a:spAutoFit/>
          </a:bodyPr>
          <a:lstStyle/>
          <a:p>
            <a:r>
              <a:rPr lang="en-GB" b="1" dirty="0"/>
              <a:t>re-signing Covenant pledges</a:t>
            </a:r>
          </a:p>
        </p:txBody>
      </p:sp>
      <p:sp>
        <p:nvSpPr>
          <p:cNvPr id="8" name="TextBox 7">
            <a:extLst>
              <a:ext uri="{FF2B5EF4-FFF2-40B4-BE49-F238E27FC236}">
                <a16:creationId xmlns:a16="http://schemas.microsoft.com/office/drawing/2014/main" id="{95C02FA1-D908-49BC-A84B-E919FEA07931}"/>
              </a:ext>
            </a:extLst>
          </p:cNvPr>
          <p:cNvSpPr txBox="1"/>
          <p:nvPr/>
        </p:nvSpPr>
        <p:spPr>
          <a:xfrm>
            <a:off x="5845436" y="2437342"/>
            <a:ext cx="2088232" cy="369332"/>
          </a:xfrm>
          <a:prstGeom prst="rect">
            <a:avLst/>
          </a:prstGeom>
          <a:noFill/>
        </p:spPr>
        <p:txBody>
          <a:bodyPr wrap="square" rtlCol="0">
            <a:spAutoFit/>
          </a:bodyPr>
          <a:lstStyle/>
          <a:p>
            <a:r>
              <a:rPr lang="en-GB" dirty="0"/>
              <a:t>No Disadvantage</a:t>
            </a:r>
          </a:p>
        </p:txBody>
      </p:sp>
      <p:pic>
        <p:nvPicPr>
          <p:cNvPr id="10" name="Picture 9" descr="A picture containing text, floor, indoor, posing&#10;&#10;Description automatically generated">
            <a:extLst>
              <a:ext uri="{FF2B5EF4-FFF2-40B4-BE49-F238E27FC236}">
                <a16:creationId xmlns:a16="http://schemas.microsoft.com/office/drawing/2014/main" id="{8B640D21-FABB-D840-B742-5668C78191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24216" y="3442160"/>
            <a:ext cx="1940383" cy="1345332"/>
          </a:xfrm>
          <a:prstGeom prst="rect">
            <a:avLst/>
          </a:prstGeom>
        </p:spPr>
      </p:pic>
    </p:spTree>
    <p:extLst>
      <p:ext uri="{BB962C8B-B14F-4D97-AF65-F5344CB8AC3E}">
        <p14:creationId xmlns:p14="http://schemas.microsoft.com/office/powerpoint/2010/main" val="301146198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D1997BC-797D-4144-8065-5D70C7FB61AD}"/>
              </a:ext>
            </a:extLst>
          </p:cNvPr>
          <p:cNvPicPr>
            <a:picLocks noChangeAspect="1"/>
          </p:cNvPicPr>
          <p:nvPr/>
        </p:nvPicPr>
        <p:blipFill>
          <a:blip r:embed="rId3"/>
          <a:stretch>
            <a:fillRect/>
          </a:stretch>
        </p:blipFill>
        <p:spPr>
          <a:xfrm>
            <a:off x="831528" y="229088"/>
            <a:ext cx="7920879" cy="5256821"/>
          </a:xfrm>
          <a:prstGeom prst="rect">
            <a:avLst/>
          </a:prstGeom>
        </p:spPr>
      </p:pic>
    </p:spTree>
    <p:extLst>
      <p:ext uri="{BB962C8B-B14F-4D97-AF65-F5344CB8AC3E}">
        <p14:creationId xmlns:p14="http://schemas.microsoft.com/office/powerpoint/2010/main" val="17955101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4519"/>
            <a:ext cx="9616504" cy="1035436"/>
          </a:xfrm>
        </p:spPr>
        <p:txBody>
          <a:bodyPr/>
          <a:lstStyle/>
          <a:p>
            <a:r>
              <a:rPr lang="en-GB" dirty="0">
                <a:latin typeface="Verdana" panose="020B0604030504040204" pitchFamily="34" charset="0"/>
                <a:ea typeface="Verdana" panose="020B0604030504040204" pitchFamily="34" charset="0"/>
              </a:rPr>
              <a:t>Accreditations</a:t>
            </a:r>
            <a:br>
              <a:rPr lang="en-GB" dirty="0">
                <a:latin typeface="Verdana" panose="020B0604030504040204" pitchFamily="34" charset="0"/>
                <a:ea typeface="Verdana" panose="020B0604030504040204" pitchFamily="34" charset="0"/>
              </a:rPr>
            </a:br>
            <a:r>
              <a:rPr lang="en-GB" dirty="0">
                <a:latin typeface="Verdana" panose="020B0604030504040204" pitchFamily="34" charset="0"/>
                <a:ea typeface="Verdana" panose="020B0604030504040204" pitchFamily="34" charset="0"/>
              </a:rPr>
              <a:t> </a:t>
            </a:r>
            <a:r>
              <a:rPr lang="en-GB" sz="2800" dirty="0">
                <a:latin typeface="Verdana" panose="020B0604030504040204" pitchFamily="34" charset="0"/>
                <a:ea typeface="Verdana" panose="020B0604030504040204" pitchFamily="34" charset="0"/>
              </a:rPr>
              <a:t>You may see or need to raise awareness of: </a:t>
            </a:r>
          </a:p>
        </p:txBody>
      </p:sp>
      <p:pic>
        <p:nvPicPr>
          <p:cNvPr id="6" name="Picture 5"/>
          <p:cNvPicPr>
            <a:picLocks noChangeAspect="1"/>
          </p:cNvPicPr>
          <p:nvPr/>
        </p:nvPicPr>
        <p:blipFill>
          <a:blip r:embed="rId3"/>
          <a:stretch>
            <a:fillRect/>
          </a:stretch>
        </p:blipFill>
        <p:spPr>
          <a:xfrm>
            <a:off x="4281221" y="1302332"/>
            <a:ext cx="2833688" cy="1119188"/>
          </a:xfrm>
          <a:prstGeom prst="rect">
            <a:avLst/>
          </a:prstGeom>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3080" y="2474442"/>
            <a:ext cx="1272673" cy="843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2168" y="4116658"/>
            <a:ext cx="3456384" cy="850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4" descr="A screenshot of a cell phone&#10;&#10;Description generated with very high confidenc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856" y="1439730"/>
            <a:ext cx="3510043" cy="2028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C:\Users\parkink002\AppData\Local\Microsoft\Windows\Temporary Internet Files\Content.Outlook\S5X2SELW\IMG_1259.jpg">
            <a:extLst>
              <a:ext uri="{FF2B5EF4-FFF2-40B4-BE49-F238E27FC236}">
                <a16:creationId xmlns:a16="http://schemas.microsoft.com/office/drawing/2014/main" id="{CDE1FA2D-3AFC-4E0A-9D10-ABF059E80F5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8443"/>
          <a:stretch/>
        </p:blipFill>
        <p:spPr bwMode="auto">
          <a:xfrm>
            <a:off x="7381258" y="1923358"/>
            <a:ext cx="2374721" cy="194528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490BA1C3-0BBD-4887-9503-F47D80E61CE6}"/>
              </a:ext>
            </a:extLst>
          </p:cNvPr>
          <p:cNvSpPr txBox="1"/>
          <p:nvPr/>
        </p:nvSpPr>
        <p:spPr>
          <a:xfrm>
            <a:off x="7200467" y="1351428"/>
            <a:ext cx="2736304" cy="369332"/>
          </a:xfrm>
          <a:prstGeom prst="rect">
            <a:avLst/>
          </a:prstGeom>
          <a:noFill/>
        </p:spPr>
        <p:txBody>
          <a:bodyPr wrap="square" rtlCol="0">
            <a:spAutoFit/>
          </a:bodyPr>
          <a:lstStyle/>
          <a:p>
            <a:r>
              <a:rPr lang="en-GB" dirty="0"/>
              <a:t>I am from the AFC Card</a:t>
            </a:r>
          </a:p>
        </p:txBody>
      </p:sp>
      <p:pic>
        <p:nvPicPr>
          <p:cNvPr id="13" name="Picture 12">
            <a:extLst>
              <a:ext uri="{FF2B5EF4-FFF2-40B4-BE49-F238E27FC236}">
                <a16:creationId xmlns:a16="http://schemas.microsoft.com/office/drawing/2014/main" id="{668E48B6-9F48-41E4-A078-6E6FF0B8B7B6}"/>
              </a:ext>
            </a:extLst>
          </p:cNvPr>
          <p:cNvPicPr>
            <a:picLocks noChangeAspect="1"/>
          </p:cNvPicPr>
          <p:nvPr/>
        </p:nvPicPr>
        <p:blipFill>
          <a:blip r:embed="rId8"/>
          <a:stretch>
            <a:fillRect/>
          </a:stretch>
        </p:blipFill>
        <p:spPr>
          <a:xfrm>
            <a:off x="278422" y="3540524"/>
            <a:ext cx="5589882" cy="1945280"/>
          </a:xfrm>
          <a:prstGeom prst="rect">
            <a:avLst/>
          </a:prstGeom>
        </p:spPr>
      </p:pic>
      <p:sp>
        <p:nvSpPr>
          <p:cNvPr id="10" name="TextBox 9">
            <a:extLst>
              <a:ext uri="{FF2B5EF4-FFF2-40B4-BE49-F238E27FC236}">
                <a16:creationId xmlns:a16="http://schemas.microsoft.com/office/drawing/2014/main" id="{551DC275-45F4-4ED0-B599-363AF95D71D3}"/>
              </a:ext>
            </a:extLst>
          </p:cNvPr>
          <p:cNvSpPr txBox="1"/>
          <p:nvPr/>
        </p:nvSpPr>
        <p:spPr>
          <a:xfrm>
            <a:off x="4281221" y="3618375"/>
            <a:ext cx="2841646" cy="923330"/>
          </a:xfrm>
          <a:prstGeom prst="rect">
            <a:avLst/>
          </a:prstGeom>
          <a:noFill/>
        </p:spPr>
        <p:txBody>
          <a:bodyPr wrap="square" rtlCol="0">
            <a:spAutoFit/>
          </a:bodyPr>
          <a:lstStyle/>
          <a:p>
            <a:r>
              <a:rPr lang="en-GB" dirty="0"/>
              <a:t>Do you know the status of your own GP Practice?</a:t>
            </a:r>
          </a:p>
          <a:p>
            <a:r>
              <a:rPr lang="en-GB" dirty="0"/>
              <a:t>Tell them if from AFC</a:t>
            </a:r>
          </a:p>
        </p:txBody>
      </p:sp>
    </p:spTree>
    <p:extLst>
      <p:ext uri="{BB962C8B-B14F-4D97-AF65-F5344CB8AC3E}">
        <p14:creationId xmlns:p14="http://schemas.microsoft.com/office/powerpoint/2010/main" val="3486511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456" y="271944"/>
            <a:ext cx="4104456" cy="660073"/>
          </a:xfrm>
        </p:spPr>
        <p:txBody>
          <a:bodyPr>
            <a:normAutofit/>
          </a:bodyPr>
          <a:lstStyle/>
          <a:p>
            <a:r>
              <a:rPr lang="en-GB" sz="3200" dirty="0">
                <a:latin typeface="Verdana" panose="020B0604030504040204" pitchFamily="34" charset="0"/>
                <a:ea typeface="Verdana" panose="020B0604030504040204" pitchFamily="34" charset="0"/>
                <a:cs typeface="Verdana" panose="020B0604030504040204" pitchFamily="34" charset="0"/>
              </a:rPr>
              <a:t>Actions for all</a:t>
            </a:r>
          </a:p>
        </p:txBody>
      </p:sp>
      <p:sp>
        <p:nvSpPr>
          <p:cNvPr id="4" name="Content Placeholder 3"/>
          <p:cNvSpPr>
            <a:spLocks noGrp="1"/>
          </p:cNvSpPr>
          <p:nvPr>
            <p:ph idx="1"/>
          </p:nvPr>
        </p:nvSpPr>
        <p:spPr>
          <a:xfrm>
            <a:off x="399480" y="952398"/>
            <a:ext cx="4392488" cy="3584078"/>
          </a:xfrm>
        </p:spPr>
        <p:txBody>
          <a:bodyPr/>
          <a:lstStyle/>
          <a:p>
            <a:r>
              <a:rPr lang="en-GB" sz="2800" dirty="0"/>
              <a:t>Train Staff to:</a:t>
            </a:r>
          </a:p>
          <a:p>
            <a:pPr lvl="1"/>
            <a:r>
              <a:rPr lang="en-GB" sz="2500" dirty="0"/>
              <a:t>Ask the Question</a:t>
            </a:r>
          </a:p>
          <a:p>
            <a:pPr lvl="1"/>
            <a:r>
              <a:rPr lang="en-GB" sz="2500" dirty="0"/>
              <a:t>Record the data</a:t>
            </a:r>
          </a:p>
          <a:p>
            <a:pPr lvl="1"/>
            <a:r>
              <a:rPr lang="en-GB" sz="2500" dirty="0"/>
              <a:t>Book appropriately</a:t>
            </a:r>
          </a:p>
          <a:p>
            <a:pPr lvl="1"/>
            <a:r>
              <a:rPr lang="en-GB" sz="2500" dirty="0"/>
              <a:t>Treat with knowledge</a:t>
            </a:r>
          </a:p>
          <a:p>
            <a:pPr lvl="1"/>
            <a:r>
              <a:rPr lang="en-GB" sz="2500" dirty="0"/>
              <a:t>Use Resources</a:t>
            </a:r>
          </a:p>
          <a:p>
            <a:pPr lvl="1"/>
            <a:r>
              <a:rPr lang="en-GB" sz="2500" dirty="0"/>
              <a:t>Refer Appropriately </a:t>
            </a:r>
          </a:p>
        </p:txBody>
      </p:sp>
      <p:sp>
        <p:nvSpPr>
          <p:cNvPr id="3" name="TextBox 2"/>
          <p:cNvSpPr txBox="1"/>
          <p:nvPr/>
        </p:nvSpPr>
        <p:spPr>
          <a:xfrm>
            <a:off x="4647952" y="299556"/>
            <a:ext cx="4896933" cy="4216539"/>
          </a:xfrm>
          <a:prstGeom prst="rect">
            <a:avLst/>
          </a:prstGeom>
          <a:noFill/>
        </p:spPr>
        <p:txBody>
          <a:bodyPr wrap="square" rtlCol="0">
            <a:spAutoFit/>
          </a:bodyPr>
          <a:lstStyle/>
          <a:p>
            <a:pPr marL="114295" eaLnBrk="0" fontAlgn="base" hangingPunct="0">
              <a:spcBef>
                <a:spcPct val="20000"/>
              </a:spcBef>
              <a:spcAft>
                <a:spcPct val="0"/>
              </a:spcAft>
              <a:buClr>
                <a:srgbClr val="800000"/>
              </a:buClr>
            </a:pPr>
            <a:r>
              <a:rPr lang="en-GB" sz="3200" b="1" dirty="0">
                <a:solidFill>
                  <a:srgbClr val="800000"/>
                </a:solidFill>
              </a:rPr>
              <a:t>Why – Better Outcomes</a:t>
            </a:r>
          </a:p>
          <a:p>
            <a:pPr marL="457182" indent="-342886" eaLnBrk="0" fontAlgn="base" hangingPunct="0">
              <a:spcBef>
                <a:spcPct val="20000"/>
              </a:spcBef>
              <a:spcAft>
                <a:spcPct val="0"/>
              </a:spcAft>
              <a:buClr>
                <a:srgbClr val="800000"/>
              </a:buClr>
              <a:buFont typeface="Arial" panose="020B0604020202020204" pitchFamily="34" charset="0"/>
              <a:buChar char="•"/>
            </a:pPr>
            <a:r>
              <a:rPr lang="en-GB" sz="2000" dirty="0"/>
              <a:t>Safer Care</a:t>
            </a:r>
          </a:p>
          <a:p>
            <a:pPr marL="800068" lvl="1" indent="-342886" eaLnBrk="0" fontAlgn="base" hangingPunct="0">
              <a:spcBef>
                <a:spcPct val="20000"/>
              </a:spcBef>
              <a:spcAft>
                <a:spcPct val="0"/>
              </a:spcAft>
              <a:buClr>
                <a:srgbClr val="800000"/>
              </a:buClr>
              <a:buFont typeface="Arial" panose="020B0604020202020204" pitchFamily="34" charset="0"/>
              <a:buChar char="•"/>
            </a:pPr>
            <a:r>
              <a:rPr lang="en-GB" sz="2000" dirty="0"/>
              <a:t>Access to previous history, </a:t>
            </a:r>
          </a:p>
          <a:p>
            <a:pPr marL="800068" lvl="1" indent="-342886" eaLnBrk="0" fontAlgn="base" hangingPunct="0">
              <a:spcBef>
                <a:spcPct val="20000"/>
              </a:spcBef>
              <a:spcAft>
                <a:spcPct val="0"/>
              </a:spcAft>
              <a:buClr>
                <a:srgbClr val="800000"/>
              </a:buClr>
              <a:buFont typeface="Arial" panose="020B0604020202020204" pitchFamily="34" charset="0"/>
              <a:buChar char="•"/>
            </a:pPr>
            <a:r>
              <a:rPr lang="en-GB" sz="2000" dirty="0"/>
              <a:t>Notes – Do you have all of them</a:t>
            </a:r>
          </a:p>
          <a:p>
            <a:pPr marL="800068" lvl="1" indent="-342886" eaLnBrk="0" fontAlgn="base" hangingPunct="0">
              <a:spcBef>
                <a:spcPct val="20000"/>
              </a:spcBef>
              <a:spcAft>
                <a:spcPct val="0"/>
              </a:spcAft>
              <a:buClr>
                <a:srgbClr val="800000"/>
              </a:buClr>
              <a:buFont typeface="Arial" panose="020B0604020202020204" pitchFamily="34" charset="0"/>
              <a:buChar char="•"/>
            </a:pPr>
            <a:r>
              <a:rPr lang="en-GB" sz="2000" dirty="0"/>
              <a:t>Understanding of culture, possible conditions</a:t>
            </a:r>
          </a:p>
          <a:p>
            <a:pPr marL="800068" lvl="1" indent="-342886" eaLnBrk="0" fontAlgn="base" hangingPunct="0">
              <a:spcBef>
                <a:spcPct val="20000"/>
              </a:spcBef>
              <a:spcAft>
                <a:spcPct val="0"/>
              </a:spcAft>
              <a:buClr>
                <a:srgbClr val="800000"/>
              </a:buClr>
              <a:buFont typeface="Arial" panose="020B0604020202020204" pitchFamily="34" charset="0"/>
              <a:buChar char="•"/>
            </a:pPr>
            <a:r>
              <a:rPr lang="en-GB" sz="2000" dirty="0"/>
              <a:t>Impact to family</a:t>
            </a:r>
          </a:p>
          <a:p>
            <a:pPr marL="342886" indent="-342886" eaLnBrk="0" fontAlgn="base" hangingPunct="0">
              <a:spcBef>
                <a:spcPct val="20000"/>
              </a:spcBef>
              <a:spcAft>
                <a:spcPct val="0"/>
              </a:spcAft>
              <a:buClr>
                <a:srgbClr val="800000"/>
              </a:buClr>
              <a:buFont typeface="Arial" panose="020B0604020202020204" pitchFamily="34" charset="0"/>
              <a:buChar char="•"/>
            </a:pPr>
            <a:r>
              <a:rPr lang="en-GB" sz="2000" dirty="0"/>
              <a:t>Access to Services</a:t>
            </a:r>
          </a:p>
          <a:p>
            <a:pPr marL="800068" lvl="1" indent="-342886" eaLnBrk="0" fontAlgn="base" hangingPunct="0">
              <a:spcBef>
                <a:spcPct val="20000"/>
              </a:spcBef>
              <a:spcAft>
                <a:spcPct val="0"/>
              </a:spcAft>
              <a:buClr>
                <a:srgbClr val="800000"/>
              </a:buClr>
              <a:buFont typeface="Arial" panose="020B0604020202020204" pitchFamily="34" charset="0"/>
              <a:buChar char="•"/>
            </a:pPr>
            <a:r>
              <a:rPr lang="en-GB" sz="2000" dirty="0"/>
              <a:t>NHS Armed Forces Specific Appropriate Referral (Wording)</a:t>
            </a:r>
          </a:p>
          <a:p>
            <a:pPr marL="342886" indent="-342886" eaLnBrk="0" fontAlgn="base" hangingPunct="0">
              <a:spcBef>
                <a:spcPct val="20000"/>
              </a:spcBef>
              <a:spcAft>
                <a:spcPct val="0"/>
              </a:spcAft>
              <a:buClr>
                <a:srgbClr val="800000"/>
              </a:buClr>
              <a:buFont typeface="Arial" panose="020B0604020202020204" pitchFamily="34" charset="0"/>
              <a:buChar char="•"/>
            </a:pPr>
            <a:r>
              <a:rPr lang="en-GB" sz="2000" dirty="0"/>
              <a:t>Wider Support for individual and family</a:t>
            </a:r>
          </a:p>
        </p:txBody>
      </p:sp>
      <p:sp>
        <p:nvSpPr>
          <p:cNvPr id="8" name="TextBox 7">
            <a:extLst>
              <a:ext uri="{FF2B5EF4-FFF2-40B4-BE49-F238E27FC236}">
                <a16:creationId xmlns:a16="http://schemas.microsoft.com/office/drawing/2014/main" id="{25B48D54-CE84-467E-B3C9-C0B25EAD732B}"/>
              </a:ext>
            </a:extLst>
          </p:cNvPr>
          <p:cNvSpPr txBox="1"/>
          <p:nvPr/>
        </p:nvSpPr>
        <p:spPr>
          <a:xfrm>
            <a:off x="759520" y="4536476"/>
            <a:ext cx="9289032" cy="954107"/>
          </a:xfrm>
          <a:prstGeom prst="rect">
            <a:avLst/>
          </a:prstGeom>
          <a:noFill/>
        </p:spPr>
        <p:txBody>
          <a:bodyPr wrap="square">
            <a:spAutoFit/>
          </a:bodyPr>
          <a:lstStyle/>
          <a:p>
            <a:r>
              <a:rPr lang="en-GB" sz="2800" b="1" i="1" dirty="0">
                <a:solidFill>
                  <a:srgbClr val="800000"/>
                </a:solidFill>
              </a:rPr>
              <a:t>‘Are you or have you or any member of your  immediate family ever served in the Armed Forces.’ </a:t>
            </a:r>
          </a:p>
        </p:txBody>
      </p:sp>
    </p:spTree>
    <p:extLst>
      <p:ext uri="{BB962C8B-B14F-4D97-AF65-F5344CB8AC3E}">
        <p14:creationId xmlns:p14="http://schemas.microsoft.com/office/powerpoint/2010/main" val="11493903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19" y="233463"/>
            <a:ext cx="9700746" cy="594066"/>
          </a:xfrm>
        </p:spPr>
        <p:txBody>
          <a:bodyPr>
            <a:normAutofit fontScale="90000"/>
          </a:bodyPr>
          <a:lstStyle/>
          <a:p>
            <a:r>
              <a:rPr lang="en-GB" dirty="0">
                <a:latin typeface="Verdana" panose="020B0604030504040204" pitchFamily="34" charset="0"/>
                <a:ea typeface="Verdana" panose="020B0604030504040204" pitchFamily="34" charset="0"/>
                <a:cs typeface="Verdana" panose="020B0604030504040204" pitchFamily="34" charset="0"/>
              </a:rPr>
              <a:t>Accessing</a:t>
            </a:r>
            <a:r>
              <a:rPr lang="en-GB" sz="3000" dirty="0">
                <a:solidFill>
                  <a:srgbClr val="1C307E"/>
                </a:solidFill>
                <a:latin typeface="Verdana" panose="020B0604030504040204" pitchFamily="34" charset="0"/>
                <a:ea typeface="Verdana" panose="020B0604030504040204" pitchFamily="34" charset="0"/>
                <a:cs typeface="Verdana" panose="020B0604030504040204" pitchFamily="34" charset="0"/>
              </a:rPr>
              <a:t> </a:t>
            </a:r>
            <a:r>
              <a:rPr lang="en-GB" dirty="0">
                <a:latin typeface="Verdana" panose="020B0604030504040204" pitchFamily="34" charset="0"/>
                <a:ea typeface="Verdana" panose="020B0604030504040204" pitchFamily="34" charset="0"/>
                <a:cs typeface="Verdana" panose="020B0604030504040204" pitchFamily="34" charset="0"/>
              </a:rPr>
              <a:t>Health- Single Point of Contact</a:t>
            </a:r>
            <a:endParaRPr lang="en-GB" sz="3000" dirty="0">
              <a:latin typeface="Verdana" panose="020B0604030504040204" pitchFamily="34" charset="0"/>
              <a:ea typeface="Verdana" panose="020B0604030504040204" pitchFamily="34" charset="0"/>
              <a:cs typeface="Verdana" panose="020B0604030504040204" pitchFamily="34" charset="0"/>
            </a:endParaRPr>
          </a:p>
        </p:txBody>
      </p:sp>
      <p:sp>
        <p:nvSpPr>
          <p:cNvPr id="3" name="Content Placeholder 2"/>
          <p:cNvSpPr>
            <a:spLocks noGrp="1"/>
          </p:cNvSpPr>
          <p:nvPr>
            <p:ph idx="4294967295"/>
          </p:nvPr>
        </p:nvSpPr>
        <p:spPr>
          <a:xfrm>
            <a:off x="411524" y="827529"/>
            <a:ext cx="9360286" cy="4762500"/>
          </a:xfrm>
        </p:spPr>
        <p:txBody>
          <a:bodyPr>
            <a:normAutofit lnSpcReduction="10000"/>
          </a:bodyPr>
          <a:lstStyle/>
          <a:p>
            <a:pPr indent="-342886"/>
            <a:r>
              <a:rPr lang="en-GB" sz="2100" dirty="0">
                <a:latin typeface="Verdana" panose="020B0604030504040204" pitchFamily="34" charset="0"/>
                <a:ea typeface="Verdana" panose="020B0604030504040204" pitchFamily="34" charset="0"/>
                <a:cs typeface="Verdana" panose="020B0604030504040204" pitchFamily="34" charset="0"/>
              </a:rPr>
              <a:t>Qualification for priority healthcare</a:t>
            </a:r>
          </a:p>
          <a:p>
            <a:pPr indent="-342886"/>
            <a:r>
              <a:rPr lang="en-GB" sz="2100" dirty="0">
                <a:latin typeface="Verdana" panose="020B0604030504040204" pitchFamily="34" charset="0"/>
                <a:ea typeface="Verdana" panose="020B0604030504040204" pitchFamily="34" charset="0"/>
                <a:cs typeface="Verdana" panose="020B0604030504040204" pitchFamily="34" charset="0"/>
              </a:rPr>
              <a:t>Waiting lists (Families/Deployments)</a:t>
            </a:r>
          </a:p>
          <a:p>
            <a:pPr indent="-342886"/>
            <a:r>
              <a:rPr lang="en-GB" sz="2100" dirty="0">
                <a:latin typeface="Verdana" panose="020B0604030504040204" pitchFamily="34" charset="0"/>
                <a:ea typeface="Verdana" panose="020B0604030504040204" pitchFamily="34" charset="0"/>
                <a:cs typeface="Verdana" panose="020B0604030504040204" pitchFamily="34" charset="0"/>
              </a:rPr>
              <a:t>Reservists (Deployments/fitness levels)</a:t>
            </a:r>
          </a:p>
          <a:p>
            <a:pPr indent="-342886"/>
            <a:r>
              <a:rPr lang="en-GB" sz="2100" dirty="0">
                <a:latin typeface="Verdana" panose="020B0604030504040204" pitchFamily="34" charset="0"/>
                <a:ea typeface="Verdana" panose="020B0604030504040204" pitchFamily="34" charset="0"/>
                <a:cs typeface="Verdana" panose="020B0604030504040204" pitchFamily="34" charset="0"/>
              </a:rPr>
              <a:t>Different conflicts will have different impacts, radiation, burns, </a:t>
            </a:r>
          </a:p>
          <a:p>
            <a:pPr indent="-342886"/>
            <a:r>
              <a:rPr lang="en-GB" sz="2100" dirty="0">
                <a:latin typeface="Verdana" panose="020B0604030504040204" pitchFamily="34" charset="0"/>
                <a:ea typeface="Verdana" panose="020B0604030504040204" pitchFamily="34" charset="0"/>
                <a:cs typeface="Verdana" panose="020B0604030504040204" pitchFamily="34" charset="0"/>
              </a:rPr>
              <a:t>Diversity – LGBT+, Nepalese, women, children, families</a:t>
            </a:r>
          </a:p>
          <a:p>
            <a:pPr indent="-342886"/>
            <a:r>
              <a:rPr lang="en-GB" sz="2100" dirty="0">
                <a:latin typeface="Verdana" panose="020B0604030504040204" pitchFamily="34" charset="0"/>
                <a:ea typeface="Verdana" panose="020B0604030504040204" pitchFamily="34" charset="0"/>
                <a:cs typeface="Verdana" panose="020B0604030504040204" pitchFamily="34" charset="0"/>
              </a:rPr>
              <a:t>Increased occurrence of certain ailments, </a:t>
            </a:r>
          </a:p>
          <a:p>
            <a:pPr indent="-342886"/>
            <a:r>
              <a:rPr lang="en-GB" sz="2100" dirty="0">
                <a:latin typeface="Verdana" panose="020B0604030504040204" pitchFamily="34" charset="0"/>
                <a:ea typeface="Verdana" panose="020B0604030504040204" pitchFamily="34" charset="0"/>
                <a:cs typeface="Verdana" panose="020B0604030504040204" pitchFamily="34" charset="0"/>
              </a:rPr>
              <a:t>Environmental impact, - asbestos exposure, chemical, dust </a:t>
            </a:r>
          </a:p>
          <a:p>
            <a:pPr indent="-342886"/>
            <a:r>
              <a:rPr lang="en-GB" sz="2100" dirty="0">
                <a:latin typeface="Verdana" panose="020B0604030504040204" pitchFamily="34" charset="0"/>
                <a:ea typeface="Verdana" panose="020B0604030504040204" pitchFamily="34" charset="0"/>
                <a:cs typeface="Verdana" panose="020B0604030504040204" pitchFamily="34" charset="0"/>
              </a:rPr>
              <a:t>Access to screening programmes (moving round, not signing with GP)</a:t>
            </a:r>
          </a:p>
          <a:p>
            <a:pPr marL="0" indent="0">
              <a:buNone/>
            </a:pPr>
            <a:endParaRPr lang="en-GB" sz="1100" dirty="0">
              <a:latin typeface="Verdana" panose="020B0604030504040204" pitchFamily="34" charset="0"/>
              <a:ea typeface="Verdana" panose="020B0604030504040204" pitchFamily="34" charset="0"/>
              <a:cs typeface="Verdana" panose="020B0604030504040204" pitchFamily="34" charset="0"/>
            </a:endParaRPr>
          </a:p>
          <a:p>
            <a:pPr indent="-342886"/>
            <a:r>
              <a:rPr lang="en-GB" sz="2100" b="1" i="1" dirty="0">
                <a:latin typeface="Verdana" panose="020B0604030504040204" pitchFamily="34" charset="0"/>
                <a:ea typeface="Verdana" panose="020B0604030504040204" pitchFamily="34" charset="0"/>
                <a:cs typeface="Verdana" panose="020B0604030504040204" pitchFamily="34" charset="0"/>
              </a:rPr>
              <a:t>Veterans Trauma Network </a:t>
            </a:r>
          </a:p>
          <a:p>
            <a:pPr marL="0" indent="0">
              <a:buNone/>
            </a:pPr>
            <a:r>
              <a:rPr lang="en-GB" sz="2100" dirty="0">
                <a:latin typeface="Verdana" panose="020B0604030504040204" pitchFamily="34" charset="0"/>
                <a:ea typeface="Verdana" panose="020B0604030504040204" pitchFamily="34" charset="0"/>
                <a:cs typeface="Verdana" panose="020B0604030504040204" pitchFamily="34" charset="0"/>
              </a:rPr>
              <a:t>(Any physical health related to serving)</a:t>
            </a:r>
            <a:endParaRPr lang="en-GB" sz="1800" dirty="0">
              <a:latin typeface="Verdana" panose="020B0604030504040204" pitchFamily="34" charset="0"/>
              <a:ea typeface="Verdana" panose="020B0604030504040204" pitchFamily="34" charset="0"/>
              <a:cs typeface="Verdana" panose="020B0604030504040204" pitchFamily="34" charset="0"/>
            </a:endParaRPr>
          </a:p>
          <a:p>
            <a:pPr marL="0" indent="0">
              <a:spcBef>
                <a:spcPct val="0"/>
              </a:spcBef>
              <a:buNone/>
            </a:pPr>
            <a:endParaRPr lang="en-GB" sz="1100" dirty="0"/>
          </a:p>
          <a:p>
            <a:pPr>
              <a:spcBef>
                <a:spcPct val="0"/>
              </a:spcBef>
            </a:pPr>
            <a:r>
              <a:rPr lang="en-GB" sz="2000" b="1" i="1" dirty="0">
                <a:latin typeface="Verdana" panose="020B0604030504040204" pitchFamily="34" charset="0"/>
                <a:ea typeface="Verdana" panose="020B0604030504040204" pitchFamily="34" charset="0"/>
                <a:cs typeface="Verdana" panose="020B0604030504040204" pitchFamily="34" charset="0"/>
              </a:rPr>
              <a:t>OpCourage – Veterans Mental Health Service</a:t>
            </a:r>
          </a:p>
          <a:p>
            <a:pPr marL="0" indent="0">
              <a:spcBef>
                <a:spcPct val="0"/>
              </a:spcBef>
              <a:buNone/>
            </a:pPr>
            <a:r>
              <a:rPr lang="en-GB" sz="2100" dirty="0">
                <a:latin typeface="Verdana" panose="020B0604030504040204" pitchFamily="34" charset="0"/>
                <a:ea typeface="Verdana" panose="020B0604030504040204" pitchFamily="34" charset="0"/>
              </a:rPr>
              <a:t>(Any mental health)</a:t>
            </a:r>
          </a:p>
          <a:p>
            <a:pPr marL="0" indent="0">
              <a:spcBef>
                <a:spcPct val="0"/>
              </a:spcBef>
              <a:buNone/>
            </a:pPr>
            <a:endParaRPr lang="en-GB" sz="2000" dirty="0"/>
          </a:p>
        </p:txBody>
      </p:sp>
      <p:pic>
        <p:nvPicPr>
          <p:cNvPr id="7" name="Picture 6" descr="A picture containing text, clipart&#10;&#10;Description automatically generated">
            <a:extLst>
              <a:ext uri="{FF2B5EF4-FFF2-40B4-BE49-F238E27FC236}">
                <a16:creationId xmlns:a16="http://schemas.microsoft.com/office/drawing/2014/main" id="{A5B9FA50-E710-43E6-BD22-6A614AB991E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567960" y="4945101"/>
            <a:ext cx="1943463" cy="466793"/>
          </a:xfrm>
          <a:prstGeom prst="rect">
            <a:avLst/>
          </a:prstGeom>
          <a:noFill/>
          <a:ln>
            <a:noFill/>
          </a:ln>
        </p:spPr>
      </p:pic>
      <p:pic>
        <p:nvPicPr>
          <p:cNvPr id="5" name="Picture 4">
            <a:extLst>
              <a:ext uri="{FF2B5EF4-FFF2-40B4-BE49-F238E27FC236}">
                <a16:creationId xmlns:a16="http://schemas.microsoft.com/office/drawing/2014/main" id="{A96EE668-2323-48AD-B044-824A3A4006E2}"/>
              </a:ext>
            </a:extLst>
          </p:cNvPr>
          <p:cNvPicPr>
            <a:picLocks noChangeAspect="1"/>
          </p:cNvPicPr>
          <p:nvPr/>
        </p:nvPicPr>
        <p:blipFill>
          <a:blip r:embed="rId4"/>
          <a:stretch>
            <a:fillRect/>
          </a:stretch>
        </p:blipFill>
        <p:spPr>
          <a:xfrm>
            <a:off x="7095266" y="4224713"/>
            <a:ext cx="2678121" cy="305169"/>
          </a:xfrm>
          <a:prstGeom prst="rect">
            <a:avLst/>
          </a:prstGeom>
        </p:spPr>
      </p:pic>
      <p:pic>
        <p:nvPicPr>
          <p:cNvPr id="6" name="Picture 5">
            <a:extLst>
              <a:ext uri="{FF2B5EF4-FFF2-40B4-BE49-F238E27FC236}">
                <a16:creationId xmlns:a16="http://schemas.microsoft.com/office/drawing/2014/main" id="{7DC42CF2-726B-40E2-80BA-36E49962B871}"/>
              </a:ext>
            </a:extLst>
          </p:cNvPr>
          <p:cNvPicPr>
            <a:picLocks noChangeAspect="1"/>
          </p:cNvPicPr>
          <p:nvPr/>
        </p:nvPicPr>
        <p:blipFill>
          <a:blip r:embed="rId5"/>
          <a:stretch>
            <a:fillRect/>
          </a:stretch>
        </p:blipFill>
        <p:spPr>
          <a:xfrm>
            <a:off x="7027042" y="4600436"/>
            <a:ext cx="3025298" cy="182098"/>
          </a:xfrm>
          <a:prstGeom prst="rect">
            <a:avLst/>
          </a:prstGeom>
        </p:spPr>
      </p:pic>
      <p:sp>
        <p:nvSpPr>
          <p:cNvPr id="8" name="TextBox 7">
            <a:extLst>
              <a:ext uri="{FF2B5EF4-FFF2-40B4-BE49-F238E27FC236}">
                <a16:creationId xmlns:a16="http://schemas.microsoft.com/office/drawing/2014/main" id="{52ED529E-0B37-1040-A1DF-2821FB7ECD5C}"/>
              </a:ext>
            </a:extLst>
          </p:cNvPr>
          <p:cNvSpPr txBox="1"/>
          <p:nvPr/>
        </p:nvSpPr>
        <p:spPr>
          <a:xfrm>
            <a:off x="6376144" y="732100"/>
            <a:ext cx="3378682" cy="1477328"/>
          </a:xfrm>
          <a:prstGeom prst="rect">
            <a:avLst/>
          </a:prstGeom>
          <a:noFill/>
        </p:spPr>
        <p:txBody>
          <a:bodyPr wrap="square" rtlCol="0">
            <a:spAutoFit/>
          </a:bodyPr>
          <a:lstStyle/>
          <a:p>
            <a:r>
              <a:rPr lang="en-GB" b="1" dirty="0"/>
              <a:t>SPOC – Pathfinders</a:t>
            </a:r>
          </a:p>
          <a:p>
            <a:endParaRPr lang="en-GB" b="1" dirty="0"/>
          </a:p>
          <a:p>
            <a:pPr marL="285750" indent="-285750">
              <a:buFont typeface="Arial" panose="020B0604020202020204" pitchFamily="34" charset="0"/>
              <a:buChar char="•"/>
            </a:pPr>
            <a:r>
              <a:rPr lang="en-GB" sz="1200" dirty="0"/>
              <a:t>Sussex, Kent and Medway ICBs</a:t>
            </a:r>
          </a:p>
          <a:p>
            <a:pPr marL="285750" indent="-285750">
              <a:buFont typeface="Arial" panose="020B0604020202020204" pitchFamily="34" charset="0"/>
              <a:buChar char="•"/>
            </a:pPr>
            <a:r>
              <a:rPr lang="en-GB" sz="1200" dirty="0">
                <a:solidFill>
                  <a:srgbClr val="000000"/>
                </a:solidFill>
                <a:effectLst/>
                <a:latin typeface="Arial" panose="020B0604020202020204" pitchFamily="34" charset="0"/>
                <a:ea typeface="Calibri" panose="020F0502020204030204" pitchFamily="34" charset="0"/>
              </a:rPr>
              <a:t>NHS North Yorkshire CCG</a:t>
            </a:r>
            <a:endParaRPr lang="en-GB" sz="1200" dirty="0"/>
          </a:p>
          <a:p>
            <a:pPr marL="285750" indent="-285750">
              <a:buFont typeface="Arial" panose="020B0604020202020204" pitchFamily="34" charset="0"/>
              <a:buChar char="•"/>
            </a:pPr>
            <a:r>
              <a:rPr lang="en-GB" sz="1200" dirty="0"/>
              <a:t>Herts &amp; West Essex ICS</a:t>
            </a:r>
          </a:p>
          <a:p>
            <a:pPr marL="285750" indent="-285750">
              <a:buFont typeface="Arial" panose="020B0604020202020204" pitchFamily="34" charset="0"/>
              <a:buChar char="•"/>
            </a:pPr>
            <a:endParaRPr lang="en-GB" dirty="0"/>
          </a:p>
        </p:txBody>
      </p:sp>
      <p:pic>
        <p:nvPicPr>
          <p:cNvPr id="9" name="Picture 8">
            <a:extLst>
              <a:ext uri="{FF2B5EF4-FFF2-40B4-BE49-F238E27FC236}">
                <a16:creationId xmlns:a16="http://schemas.microsoft.com/office/drawing/2014/main" id="{738F892D-83A9-4645-AD3D-1B2B4674324B}"/>
              </a:ext>
            </a:extLst>
          </p:cNvPr>
          <p:cNvPicPr>
            <a:picLocks noChangeAspect="1"/>
          </p:cNvPicPr>
          <p:nvPr/>
        </p:nvPicPr>
        <p:blipFill>
          <a:blip r:embed="rId5"/>
          <a:stretch>
            <a:fillRect/>
          </a:stretch>
        </p:blipFill>
        <p:spPr>
          <a:xfrm>
            <a:off x="6348905" y="1064368"/>
            <a:ext cx="3025298" cy="182098"/>
          </a:xfrm>
          <a:prstGeom prst="rect">
            <a:avLst/>
          </a:prstGeom>
        </p:spPr>
      </p:pic>
    </p:spTree>
    <p:extLst>
      <p:ext uri="{BB962C8B-B14F-4D97-AF65-F5344CB8AC3E}">
        <p14:creationId xmlns:p14="http://schemas.microsoft.com/office/powerpoint/2010/main" val="2718474015"/>
      </p:ext>
    </p:extLst>
  </p:cSld>
  <p:clrMapOvr>
    <a:masterClrMapping/>
  </p:clrMapOvr>
  <p:transition>
    <p:fade/>
  </p:transition>
</p:sld>
</file>

<file path=ppt/theme/theme1.xml><?xml version="1.0" encoding="utf-8"?>
<a:theme xmlns:a="http://schemas.openxmlformats.org/drawingml/2006/main" name="2_SCDT">
  <a:themeElements>
    <a:clrScheme name="SCDT">
      <a:dk1>
        <a:srgbClr val="000000"/>
      </a:dk1>
      <a:lt1>
        <a:srgbClr val="FFFFFF"/>
      </a:lt1>
      <a:dk2>
        <a:srgbClr val="000000"/>
      </a:dk2>
      <a:lt2>
        <a:srgbClr val="808080"/>
      </a:lt2>
      <a:accent1>
        <a:srgbClr val="800000"/>
      </a:accent1>
      <a:accent2>
        <a:srgbClr val="943634"/>
      </a:accent2>
      <a:accent3>
        <a:srgbClr val="D99594"/>
      </a:accent3>
      <a:accent4>
        <a:srgbClr val="E5B8B7"/>
      </a:accent4>
      <a:accent5>
        <a:srgbClr val="F2DBDB"/>
      </a:accent5>
      <a:accent6>
        <a:srgbClr val="FFFFFF"/>
      </a:accent6>
      <a:hlink>
        <a:srgbClr val="800000"/>
      </a:hlink>
      <a:folHlink>
        <a:srgbClr val="D99594"/>
      </a:folHlink>
    </a:clrScheme>
    <a:fontScheme name="2_SCDT">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SCDT">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SCDT">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_SCDT">
  <a:themeElements>
    <a:clrScheme name="SCDT">
      <a:dk1>
        <a:srgbClr val="000000"/>
      </a:dk1>
      <a:lt1>
        <a:srgbClr val="FFFFFF"/>
      </a:lt1>
      <a:dk2>
        <a:srgbClr val="000000"/>
      </a:dk2>
      <a:lt2>
        <a:srgbClr val="808080"/>
      </a:lt2>
      <a:accent1>
        <a:srgbClr val="800000"/>
      </a:accent1>
      <a:accent2>
        <a:srgbClr val="943634"/>
      </a:accent2>
      <a:accent3>
        <a:srgbClr val="D99594"/>
      </a:accent3>
      <a:accent4>
        <a:srgbClr val="E5B8B7"/>
      </a:accent4>
      <a:accent5>
        <a:srgbClr val="F2DBDB"/>
      </a:accent5>
      <a:accent6>
        <a:srgbClr val="FFFFFF"/>
      </a:accent6>
      <a:hlink>
        <a:srgbClr val="800000"/>
      </a:hlink>
      <a:folHlink>
        <a:srgbClr val="D99594"/>
      </a:folHlink>
    </a:clrScheme>
    <a:fontScheme name="2_SCDT">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2293</TotalTime>
  <Words>786</Words>
  <Application>Microsoft Macintosh PowerPoint</Application>
  <PresentationFormat>Custom</PresentationFormat>
  <Paragraphs>133</Paragraphs>
  <Slides>15</Slides>
  <Notes>15</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15</vt:i4>
      </vt:variant>
    </vt:vector>
  </HeadingPairs>
  <TitlesOfParts>
    <vt:vector size="21" baseType="lpstr">
      <vt:lpstr>Arial</vt:lpstr>
      <vt:lpstr>Calibri</vt:lpstr>
      <vt:lpstr>Verdana</vt:lpstr>
      <vt:lpstr>2_SCDT</vt:lpstr>
      <vt:lpstr>3_SCDT</vt:lpstr>
      <vt:lpstr>4_SCDT</vt:lpstr>
      <vt:lpstr> Integrated Care:  Armed Forces Network </vt:lpstr>
      <vt:lpstr>NHS Armed Forces Network (Sussex, Kent and Medway)</vt:lpstr>
      <vt:lpstr>The Armed Forces Community</vt:lpstr>
      <vt:lpstr>PowerPoint Presentation</vt:lpstr>
      <vt:lpstr>Our obligations…</vt:lpstr>
      <vt:lpstr>PowerPoint Presentation</vt:lpstr>
      <vt:lpstr>Accreditations  You may see or need to raise awareness of: </vt:lpstr>
      <vt:lpstr>Actions for all</vt:lpstr>
      <vt:lpstr>Accessing Health- Single Point of Contact</vt:lpstr>
      <vt:lpstr>PowerPoint Presentation</vt:lpstr>
      <vt:lpstr>Suicide Prevention: Train the Trainer &amp; Resources</vt:lpstr>
      <vt:lpstr>Comradeship and Activities</vt:lpstr>
      <vt:lpstr>PowerPoint Presentation</vt:lpstr>
      <vt:lpstr>PowerPoint Presentation</vt:lpstr>
      <vt:lpstr>Any Questions ?</vt:lpstr>
    </vt:vector>
  </TitlesOfParts>
  <Company>Sussex Community Health NHS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Armed Forces Community: Understanding Difference</dc:title>
  <dc:creator>Parkin Kate (H&amp;R CCG)</dc:creator>
  <cp:lastModifiedBy>Tandemonium Partners</cp:lastModifiedBy>
  <cp:revision>105</cp:revision>
  <cp:lastPrinted>2022-02-22T10:37:57Z</cp:lastPrinted>
  <dcterms:created xsi:type="dcterms:W3CDTF">2017-11-13T17:21:03Z</dcterms:created>
  <dcterms:modified xsi:type="dcterms:W3CDTF">2022-04-29T15:02:21Z</dcterms:modified>
</cp:coreProperties>
</file>