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0" r:id="rId3"/>
    <p:sldId id="266" r:id="rId4"/>
    <p:sldId id="267" r:id="rId5"/>
    <p:sldId id="265" r:id="rId6"/>
    <p:sldId id="268" r:id="rId7"/>
    <p:sldId id="264" r:id="rId8"/>
    <p:sldId id="262" r:id="rId9"/>
    <p:sldId id="271" r:id="rId10"/>
    <p:sldId id="259" r:id="rId11"/>
    <p:sldId id="270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87" d="100"/>
          <a:sy n="87" d="100"/>
        </p:scale>
        <p:origin x="9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29C5-60FB-432D-B214-1B0D3F59C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628EF5-495B-4E4C-9CA8-79CF81B52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E95C3-2406-4EC7-8A77-48E8CD84B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071-3DA8-4354-A4A0-DDB9A5ADFB2B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DA7E5-1F2E-432C-8A74-1BBD92B47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194DE-CF94-4B05-ABEF-EF6B58D0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E420-6167-4457-9ABD-659362811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62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22C65-3CDB-46DB-A546-5B47E6EFF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8C487-C869-4E31-958D-8CC5D6D46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496CF-6FC4-4E23-8118-DDC4DBE00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071-3DA8-4354-A4A0-DDB9A5ADFB2B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B7617-67B4-4B80-B1DB-F71EEEC1D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BBB38-97AA-4760-B3AB-13A219C5D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E420-6167-4457-9ABD-659362811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67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8E17E7-C8B5-4BF8-A89C-64C056F68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576F2B-395A-42F4-BEEA-2E920336C5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27698-AE2B-484C-BEC9-208408159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071-3DA8-4354-A4A0-DDB9A5ADFB2B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FB923-5DF4-4E35-98A4-EBACF2767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051EE-15A7-4275-BE49-BBFE6150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E420-6167-4457-9ABD-659362811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42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664B7-2138-4719-B8C0-EFAB97C41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0A0EB-FADE-43E8-9311-2AF2FBA91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BEB87-24D1-43CA-8D3C-163517C2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071-3DA8-4354-A4A0-DDB9A5ADFB2B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0B6EF-71AA-43F2-8416-DA0EC81A8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965EE-45E4-4A10-B237-C6518402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E420-6167-4457-9ABD-659362811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19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37948-A457-4D57-8D5D-64FACB9F8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A0419-24C5-4E12-8FDF-F901A89EC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61260-DB1D-46D3-8FB8-1395FC2F5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071-3DA8-4354-A4A0-DDB9A5ADFB2B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377FF-D8B4-48ED-93D4-585254BDB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307DB-6066-4B16-9669-BFCCAF053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E420-6167-4457-9ABD-659362811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165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5BD41-004E-4453-BF41-B161525D1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2190E-EB38-4452-B8F9-8570EEDD7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E1BA44-B8A9-4232-834B-085E3772E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7E451-ACF6-4CF0-91FA-BD2F0246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071-3DA8-4354-A4A0-DDB9A5ADFB2B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35F63E-BD94-4660-9E53-7FEEB687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A4A12-1950-484A-B306-CB1F9AF7E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E420-6167-4457-9ABD-659362811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78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8D202-8900-439D-B437-E75094D9E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4082E-E5B4-4231-8BC2-795793FE8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212C1-DDAA-4F81-938F-12B97EE47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24F4D9-7781-401F-97A2-A060EAC8C4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979C5F-AF53-4040-B941-B02EAAD59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253C32-33B4-49D2-AB36-68D02E673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071-3DA8-4354-A4A0-DDB9A5ADFB2B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3472BE-D58F-4F31-B885-19C209F43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5400FB-3557-4A49-9BBB-AF012E83C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E420-6167-4457-9ABD-659362811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32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9857E-8389-4B03-B9CA-A50A65683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5D2788-FC75-4F8A-B7B7-B4EFDF26C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071-3DA8-4354-A4A0-DDB9A5ADFB2B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36A789-C549-4429-89FB-D36C89D3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665289-CDCB-4104-B9C8-684195A4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E420-6167-4457-9ABD-659362811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77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8EDEE3-34B5-4402-858C-0B3442281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071-3DA8-4354-A4A0-DDB9A5ADFB2B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000454-83C7-429A-B392-38EC24539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8F4AC-417E-4F40-8635-AB6327308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E420-6167-4457-9ABD-659362811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29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1DDF3-A715-410B-B5A5-40F5C7EC0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45A03-7FB3-4709-BBEB-4DB5B5728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0BC60B-0943-4098-8575-C0947607E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F3C2CF-CC12-46E7-8C38-42F886F9C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071-3DA8-4354-A4A0-DDB9A5ADFB2B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FFFB7A-CE68-4171-A33F-084F251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567EF-6198-4356-936A-8E8A5ABDA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E420-6167-4457-9ABD-659362811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903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5895D-8AB9-4E2B-9149-2B326189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3AD19F-EEB1-412E-A324-16921F23F5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D09606-AA71-40F2-AC51-62B50C655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D3B7F-584C-49BE-8BBA-75247D93F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3071-3DA8-4354-A4A0-DDB9A5ADFB2B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313BA-BAFC-4048-919A-99A498638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CEC1F-D8D7-4D03-B208-BB705176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EE420-6167-4457-9ABD-659362811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810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3076F2-6C7D-49F3-88B1-37EF1B5F4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AD85E-D326-4A50-BEB1-17334C9E9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BD6C5-6B7A-4D53-9604-DD21BD1C92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D3071-3DA8-4354-A4A0-DDB9A5ADFB2B}" type="datetimeFigureOut">
              <a:rPr lang="en-GB" smtClean="0"/>
              <a:t>15/05/2022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FDB9A-88B0-4DD0-B88A-D498C8AC0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7F61A-D6D8-4DB3-879C-47B69B4C8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EE420-6167-4457-9ABD-6593628110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95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png"/><Relationship Id="rId16" Type="http://schemas.openxmlformats.org/officeDocument/2006/relationships/image" Target="../media/image4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5" Type="http://schemas.openxmlformats.org/officeDocument/2006/relationships/image" Target="../media/image28.jp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28.jpg"/><Relationship Id="rId7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44.tiff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tiff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227863F1-B033-4793-A518-47BE418256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712" y="1817735"/>
            <a:ext cx="5106728" cy="32225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E65DD3-96EF-4085-8E58-5BD5AF180171}"/>
              </a:ext>
            </a:extLst>
          </p:cNvPr>
          <p:cNvSpPr txBox="1"/>
          <p:nvPr/>
        </p:nvSpPr>
        <p:spPr>
          <a:xfrm>
            <a:off x="1833058" y="296056"/>
            <a:ext cx="8308236" cy="132343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 Sussex Veterans’ Hub and Drop In</a:t>
            </a:r>
          </a:p>
          <a:p>
            <a:pPr algn="ctr"/>
            <a:r>
              <a:rPr lang="en-GB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Focused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E22A44-2F1C-44AC-A0D1-D8C8BEB74531}"/>
              </a:ext>
            </a:extLst>
          </p:cNvPr>
          <p:cNvSpPr txBox="1"/>
          <p:nvPr/>
        </p:nvSpPr>
        <p:spPr>
          <a:xfrm>
            <a:off x="4568414" y="5040265"/>
            <a:ext cx="2543390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to</a:t>
            </a:r>
          </a:p>
          <a:p>
            <a:pPr algn="ctr"/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ASDIC Conference </a:t>
            </a:r>
          </a:p>
          <a:p>
            <a:pPr algn="ctr"/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Leeds  May 2022</a:t>
            </a:r>
          </a:p>
        </p:txBody>
      </p:sp>
    </p:spTree>
    <p:extLst>
      <p:ext uri="{BB962C8B-B14F-4D97-AF65-F5344CB8AC3E}">
        <p14:creationId xmlns:p14="http://schemas.microsoft.com/office/powerpoint/2010/main" val="258963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877E2F0-74A3-4ADB-B9DA-03B2513EBFDE}"/>
              </a:ext>
            </a:extLst>
          </p:cNvPr>
          <p:cNvSpPr txBox="1"/>
          <p:nvPr/>
        </p:nvSpPr>
        <p:spPr>
          <a:xfrm>
            <a:off x="3256141" y="1079867"/>
            <a:ext cx="6364050" cy="46166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Recovery Initiative – Rural Activity Facility</a:t>
            </a:r>
          </a:p>
        </p:txBody>
      </p:sp>
      <p:pic>
        <p:nvPicPr>
          <p:cNvPr id="9" name="Picture 8" descr="A picture containing person, group&#10;&#10;Description automatically generated">
            <a:extLst>
              <a:ext uri="{FF2B5EF4-FFF2-40B4-BE49-F238E27FC236}">
                <a16:creationId xmlns:a16="http://schemas.microsoft.com/office/drawing/2014/main" id="{3F62DDEC-13F0-4609-B22B-95384A1644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19" y="4826440"/>
            <a:ext cx="2497375" cy="124037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Picture 10" descr="A group of people sitting at a table eating food&#10;&#10;Description automatically generated with medium confidence">
            <a:extLst>
              <a:ext uri="{FF2B5EF4-FFF2-40B4-BE49-F238E27FC236}">
                <a16:creationId xmlns:a16="http://schemas.microsoft.com/office/drawing/2014/main" id="{0919DA54-8168-4D15-A51E-30D6B6AB01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191" y="5032390"/>
            <a:ext cx="2313453" cy="154230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5" name="Picture 14" descr="A picture containing ground, building, outdoor&#10;&#10;Description automatically generated">
            <a:extLst>
              <a:ext uri="{FF2B5EF4-FFF2-40B4-BE49-F238E27FC236}">
                <a16:creationId xmlns:a16="http://schemas.microsoft.com/office/drawing/2014/main" id="{DAF44064-3C7B-4A22-9309-ADB82BE133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7942" y="3569075"/>
            <a:ext cx="2275579" cy="1358038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7" name="Picture 16" descr="A person cooking in a kitchen&#10;&#10;Description automatically generated with low confidence">
            <a:extLst>
              <a:ext uri="{FF2B5EF4-FFF2-40B4-BE49-F238E27FC236}">
                <a16:creationId xmlns:a16="http://schemas.microsoft.com/office/drawing/2014/main" id="{A1EB0498-091D-4F52-A247-6581B6D8B0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9519" y="4650912"/>
            <a:ext cx="1631073" cy="217476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1" name="Picture 20" descr="A picture containing grass, outdoor, sky, tree&#10;&#10;Description automatically generated">
            <a:extLst>
              <a:ext uri="{FF2B5EF4-FFF2-40B4-BE49-F238E27FC236}">
                <a16:creationId xmlns:a16="http://schemas.microsoft.com/office/drawing/2014/main" id="{BB315D84-DD37-4B73-8AE6-4A235F59073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0625" y="467732"/>
            <a:ext cx="1830281" cy="1372711"/>
          </a:xfrm>
          <a:prstGeom prst="rect">
            <a:avLst/>
          </a:prstGeom>
        </p:spPr>
      </p:pic>
      <p:pic>
        <p:nvPicPr>
          <p:cNvPr id="24" name="Picture 23" descr="A group of trees in a forest&#10;&#10;Description automatically generated with low confidence">
            <a:extLst>
              <a:ext uri="{FF2B5EF4-FFF2-40B4-BE49-F238E27FC236}">
                <a16:creationId xmlns:a16="http://schemas.microsoft.com/office/drawing/2014/main" id="{87529C4C-F3A4-4927-9C0F-2751F5E9F80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9177" y="2071555"/>
            <a:ext cx="2126740" cy="141782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0D16117-FE70-41EC-8B9A-9C2FAF1DB365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54" y="2298904"/>
            <a:ext cx="1945065" cy="1577127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27" name="Picture 26" descr="A picture containing outdoor, stone, several&#10;&#10;Description automatically generated">
            <a:extLst>
              <a:ext uri="{FF2B5EF4-FFF2-40B4-BE49-F238E27FC236}">
                <a16:creationId xmlns:a16="http://schemas.microsoft.com/office/drawing/2014/main" id="{133941AE-B547-4625-8C38-AB73416D399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0457" y="5455445"/>
            <a:ext cx="2454561" cy="127097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3" name="Picture 22" descr="A group of people working in a garden&#10;&#10;Description automatically generated with medium confidence">
            <a:extLst>
              <a:ext uri="{FF2B5EF4-FFF2-40B4-BE49-F238E27FC236}">
                <a16:creationId xmlns:a16="http://schemas.microsoft.com/office/drawing/2014/main" id="{213F9A3D-2D29-4D48-9297-DD4BF8AC6FB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2352" y="3073785"/>
            <a:ext cx="2365691" cy="157712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 descr="A group of people standing next to a stream&#10;&#10;Description automatically generated with low confidence">
            <a:extLst>
              <a:ext uri="{FF2B5EF4-FFF2-40B4-BE49-F238E27FC236}">
                <a16:creationId xmlns:a16="http://schemas.microsoft.com/office/drawing/2014/main" id="{26678491-9E30-4CF9-A08C-4CBD86CF2F2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5052" y="1709051"/>
            <a:ext cx="2681637" cy="17886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1837A976-AF34-4C54-BE91-E37A3F142E0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6532" y="3091971"/>
            <a:ext cx="2126741" cy="137841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7" name="Picture 6" descr="A picture containing grass, outdoor, wooden, lined&#10;&#10;Description automatically generated">
            <a:extLst>
              <a:ext uri="{FF2B5EF4-FFF2-40B4-BE49-F238E27FC236}">
                <a16:creationId xmlns:a16="http://schemas.microsoft.com/office/drawing/2014/main" id="{1478016F-B29E-4BE1-A513-D1394A495451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581" y="4306926"/>
            <a:ext cx="1464563" cy="124037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10" name="Picture 9" descr="A picture containing grass, outdoor, tree, sky&#10;&#10;Description automatically generated">
            <a:extLst>
              <a:ext uri="{FF2B5EF4-FFF2-40B4-BE49-F238E27FC236}">
                <a16:creationId xmlns:a16="http://schemas.microsoft.com/office/drawing/2014/main" id="{FDD8D8F9-C8FF-4994-B78D-F62C5E3FDC5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74" y="131582"/>
            <a:ext cx="2737079" cy="18256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5" name="Picture 34" descr="Text, whiteboard&#10;&#10;Description automatically generated">
            <a:extLst>
              <a:ext uri="{FF2B5EF4-FFF2-40B4-BE49-F238E27FC236}">
                <a16:creationId xmlns:a16="http://schemas.microsoft.com/office/drawing/2014/main" id="{1E96A149-361E-46A3-8470-E592BD1D538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3401" y="325775"/>
            <a:ext cx="1865466" cy="460092"/>
          </a:xfrm>
          <a:prstGeom prst="rect">
            <a:avLst/>
          </a:prstGeom>
        </p:spPr>
      </p:pic>
      <p:pic>
        <p:nvPicPr>
          <p:cNvPr id="36" name="Picture 35" descr="Map&#10;&#10;Description automatically generated">
            <a:extLst>
              <a:ext uri="{FF2B5EF4-FFF2-40B4-BE49-F238E27FC236}">
                <a16:creationId xmlns:a16="http://schemas.microsoft.com/office/drawing/2014/main" id="{D339650F-69A0-4E4E-837C-99F354FB9EF7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4211" y="183596"/>
            <a:ext cx="1069401" cy="67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80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roup of people watching a television&#10;&#10;Description automatically generated with medium confidence">
            <a:extLst>
              <a:ext uri="{FF2B5EF4-FFF2-40B4-BE49-F238E27FC236}">
                <a16:creationId xmlns:a16="http://schemas.microsoft.com/office/drawing/2014/main" id="{F7FCF8BD-97B8-4021-9C3C-FB9B096604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422" y="3837095"/>
            <a:ext cx="2412779" cy="18095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 descr="Text, whiteboard&#10;&#10;Description automatically generated">
            <a:extLst>
              <a:ext uri="{FF2B5EF4-FFF2-40B4-BE49-F238E27FC236}">
                <a16:creationId xmlns:a16="http://schemas.microsoft.com/office/drawing/2014/main" id="{6DC62608-37F4-43A7-8B1B-77C012A22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9016" y="223771"/>
            <a:ext cx="1865466" cy="4600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29C300-4185-4D29-82D2-66521E58780C}"/>
              </a:ext>
            </a:extLst>
          </p:cNvPr>
          <p:cNvSpPr txBox="1"/>
          <p:nvPr/>
        </p:nvSpPr>
        <p:spPr>
          <a:xfrm>
            <a:off x="4718860" y="743323"/>
            <a:ext cx="2754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ESVH/ADDER Centre</a:t>
            </a:r>
          </a:p>
        </p:txBody>
      </p:sp>
      <p:pic>
        <p:nvPicPr>
          <p:cNvPr id="5" name="Picture 4" descr="A building with a car parked in front of it&#10;&#10;Description automatically generated with low confidence">
            <a:extLst>
              <a:ext uri="{FF2B5EF4-FFF2-40B4-BE49-F238E27FC236}">
                <a16:creationId xmlns:a16="http://schemas.microsoft.com/office/drawing/2014/main" id="{FC674F14-500C-4327-A943-C4320F7EC2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837" y="125352"/>
            <a:ext cx="1969772" cy="147732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 descr="A group of people in an office&#10;&#10;Description automatically generated">
            <a:extLst>
              <a:ext uri="{FF2B5EF4-FFF2-40B4-BE49-F238E27FC236}">
                <a16:creationId xmlns:a16="http://schemas.microsoft.com/office/drawing/2014/main" id="{1F0E0037-8805-4D39-8AB1-0EDC6062413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13" y="1806727"/>
            <a:ext cx="2163031" cy="16222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D5F0138-5626-4716-B439-49A5ABB509FA}"/>
              </a:ext>
            </a:extLst>
          </p:cNvPr>
          <p:cNvGrpSpPr/>
          <p:nvPr/>
        </p:nvGrpSpPr>
        <p:grpSpPr>
          <a:xfrm>
            <a:off x="3307086" y="1333194"/>
            <a:ext cx="3738011" cy="3808572"/>
            <a:chOff x="3277441" y="1880321"/>
            <a:chExt cx="4270388" cy="4356577"/>
          </a:xfrm>
        </p:grpSpPr>
        <p:pic>
          <p:nvPicPr>
            <p:cNvPr id="10" name="Picture 9" descr="Diagram, engineering drawing&#10;&#10;Description automatically generated">
              <a:extLst>
                <a:ext uri="{FF2B5EF4-FFF2-40B4-BE49-F238E27FC236}">
                  <a16:creationId xmlns:a16="http://schemas.microsoft.com/office/drawing/2014/main" id="{E8EBAAD2-846B-4A20-9529-85DA849367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77441" y="1880321"/>
              <a:ext cx="4270388" cy="4356577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93C457-9679-47F9-B64F-1F0A1C885C98}"/>
                </a:ext>
              </a:extLst>
            </p:cNvPr>
            <p:cNvSpPr txBox="1"/>
            <p:nvPr/>
          </p:nvSpPr>
          <p:spPr>
            <a:xfrm rot="20835753">
              <a:off x="4717905" y="2860564"/>
              <a:ext cx="8418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800" b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Refreshment </a:t>
              </a:r>
            </a:p>
            <a:p>
              <a:pPr algn="ctr"/>
              <a:r>
                <a:rPr lang="en-GB" sz="800" b="1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Area</a:t>
              </a:r>
            </a:p>
          </p:txBody>
        </p:sp>
      </p:grpSp>
      <p:pic>
        <p:nvPicPr>
          <p:cNvPr id="11" name="Picture 10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745C3923-21FD-462A-A7B2-04FE0B7485B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2421" y="300032"/>
            <a:ext cx="2663007" cy="19972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 descr="A picture containing ceiling, indoor, floor, wall&#10;&#10;Description automatically generated">
            <a:extLst>
              <a:ext uri="{FF2B5EF4-FFF2-40B4-BE49-F238E27FC236}">
                <a16:creationId xmlns:a16="http://schemas.microsoft.com/office/drawing/2014/main" id="{F69A0E4D-DA98-4B0B-88D7-BDBB29CEDB6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9498" y="2462023"/>
            <a:ext cx="2394212" cy="16968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Picture 14" descr="A room with a table and chairs&#10;&#10;Description automatically generated with medium confidence">
            <a:extLst>
              <a:ext uri="{FF2B5EF4-FFF2-40B4-BE49-F238E27FC236}">
                <a16:creationId xmlns:a16="http://schemas.microsoft.com/office/drawing/2014/main" id="{95807446-6C25-4642-9C7B-0741A2DC476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4840" y="4323631"/>
            <a:ext cx="2448211" cy="211303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A3623AF-E98B-4169-8437-F8BD05543B51}"/>
              </a:ext>
            </a:extLst>
          </p:cNvPr>
          <p:cNvSpPr txBox="1"/>
          <p:nvPr/>
        </p:nvSpPr>
        <p:spPr>
          <a:xfrm>
            <a:off x="2781428" y="5141766"/>
            <a:ext cx="5795176" cy="1477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Establishes an ESVH/ADDER Hub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Central Location in Hastings, with Easy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Direct Support for any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Range of associated services low/no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Facility for new initiatives &amp; activities</a:t>
            </a:r>
          </a:p>
        </p:txBody>
      </p:sp>
      <p:pic>
        <p:nvPicPr>
          <p:cNvPr id="17" name="Picture 16" descr="Map&#10;&#10;Description automatically generated">
            <a:extLst>
              <a:ext uri="{FF2B5EF4-FFF2-40B4-BE49-F238E27FC236}">
                <a16:creationId xmlns:a16="http://schemas.microsoft.com/office/drawing/2014/main" id="{C0113E87-A18E-479A-83B7-BB9ACA64F81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826" y="81592"/>
            <a:ext cx="1069401" cy="67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5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8F9EE-0A26-4794-9117-221760C1CF40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3467" y="1939860"/>
            <a:ext cx="5294716" cy="2978277"/>
          </a:xfrm>
          <a:prstGeom prst="rect">
            <a:avLst/>
          </a:prstGeom>
          <a:noFill/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5276EBDF-51E2-4DB5-B61F-E64D77489E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2043" y="1256707"/>
            <a:ext cx="5294715" cy="33489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26CC74-BE3A-421E-A324-5D09F5673E6A}"/>
              </a:ext>
            </a:extLst>
          </p:cNvPr>
          <p:cNvSpPr txBox="1"/>
          <p:nvPr/>
        </p:nvSpPr>
        <p:spPr>
          <a:xfrm>
            <a:off x="7200467" y="4561549"/>
            <a:ext cx="2601418" cy="76944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FF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260738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EF2C80-E161-4280-BBEA-E6D3072C4C31}"/>
              </a:ext>
            </a:extLst>
          </p:cNvPr>
          <p:cNvSpPr txBox="1"/>
          <p:nvPr/>
        </p:nvSpPr>
        <p:spPr>
          <a:xfrm>
            <a:off x="2828647" y="333146"/>
            <a:ext cx="5172205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FF00"/>
                </a:solidFill>
              </a:rPr>
              <a:t>About ESVH - Progress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601FFB-7446-4787-9ACD-60AE2B03FE80}"/>
              </a:ext>
            </a:extLst>
          </p:cNvPr>
          <p:cNvSpPr txBox="1"/>
          <p:nvPr/>
        </p:nvSpPr>
        <p:spPr>
          <a:xfrm>
            <a:off x="397004" y="1274493"/>
            <a:ext cx="6537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2016"/>
            </a:pPr>
            <a:r>
              <a:rPr lang="en-GB" sz="1600" b="1" dirty="0"/>
              <a:t>       </a:t>
            </a:r>
            <a:r>
              <a:rPr lang="en-GB" sz="1600" b="1" dirty="0">
                <a:highlight>
                  <a:srgbClr val="FFFF00"/>
                </a:highlight>
              </a:rPr>
              <a:t>Formed 99/100 Group – Focused Cohort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12C284-10EE-47CA-A19F-7901B8BD0C0D}"/>
              </a:ext>
            </a:extLst>
          </p:cNvPr>
          <p:cNvSpPr txBox="1"/>
          <p:nvPr/>
        </p:nvSpPr>
        <p:spPr>
          <a:xfrm>
            <a:off x="397004" y="1699314"/>
            <a:ext cx="6989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2017       </a:t>
            </a:r>
            <a:r>
              <a:rPr lang="en-GB" sz="1600" b="1" dirty="0">
                <a:highlight>
                  <a:srgbClr val="FFFF00"/>
                </a:highlight>
              </a:rPr>
              <a:t>Offices co located with East Sussex Recovery Alliance,   Central Hastings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0DF62-80AE-485F-9A35-7854EBBD082E}"/>
              </a:ext>
            </a:extLst>
          </p:cNvPr>
          <p:cNvSpPr txBox="1"/>
          <p:nvPr/>
        </p:nvSpPr>
        <p:spPr>
          <a:xfrm>
            <a:off x="397004" y="2194163"/>
            <a:ext cx="748519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2019      </a:t>
            </a:r>
            <a:r>
              <a:rPr lang="en-GB" sz="1600" b="1" dirty="0">
                <a:highlight>
                  <a:srgbClr val="FFFF00"/>
                </a:highlight>
              </a:rPr>
              <a:t>Established weekly Drop In for whole Military Community in Central Hastings</a:t>
            </a:r>
          </a:p>
          <a:p>
            <a:r>
              <a:rPr lang="en-GB" sz="1600" b="1" dirty="0"/>
              <a:t>               </a:t>
            </a:r>
            <a:r>
              <a:rPr lang="en-GB" sz="1600" b="1" dirty="0">
                <a:highlight>
                  <a:srgbClr val="FFFF00"/>
                </a:highlight>
              </a:rPr>
              <a:t>Joint contract with ESRA/ESCC addressing alcohol &amp; substance misuse impact </a:t>
            </a:r>
          </a:p>
          <a:p>
            <a:r>
              <a:rPr lang="en-GB" sz="1600" b="1" dirty="0"/>
              <a:t>               </a:t>
            </a:r>
            <a:r>
              <a:rPr lang="en-GB" sz="1600" b="1" dirty="0">
                <a:highlight>
                  <a:srgbClr val="FFFF00"/>
                </a:highlight>
              </a:rPr>
              <a:t>on veterans </a:t>
            </a:r>
          </a:p>
          <a:p>
            <a:r>
              <a:rPr lang="en-GB" sz="1600" b="1" dirty="0"/>
              <a:t>               </a:t>
            </a:r>
            <a:r>
              <a:rPr lang="en-GB" sz="1600" b="1" dirty="0">
                <a:highlight>
                  <a:srgbClr val="FFFF00"/>
                </a:highlight>
              </a:rPr>
              <a:t>Given Charity Status and Full Membership of COBSEO</a:t>
            </a:r>
          </a:p>
          <a:p>
            <a:endParaRPr lang="en-GB" sz="1600" b="1" dirty="0"/>
          </a:p>
          <a:p>
            <a:endParaRPr lang="en-GB" sz="1600" b="1" dirty="0"/>
          </a:p>
          <a:p>
            <a:endParaRPr lang="en-GB" sz="1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C47DEE-C91C-4B52-9C7B-B75A6A8821CA}"/>
              </a:ext>
            </a:extLst>
          </p:cNvPr>
          <p:cNvSpPr txBox="1"/>
          <p:nvPr/>
        </p:nvSpPr>
        <p:spPr>
          <a:xfrm>
            <a:off x="-57149" y="3318106"/>
            <a:ext cx="8222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GB" sz="1600" b="1" dirty="0"/>
              <a:t>2020     </a:t>
            </a:r>
            <a:r>
              <a:rPr lang="en-GB" sz="1600" b="1" dirty="0">
                <a:highlight>
                  <a:srgbClr val="FFFF00"/>
                </a:highlight>
              </a:rPr>
              <a:t>Secured 2</a:t>
            </a:r>
            <a:r>
              <a:rPr lang="en-GB" sz="1600" b="1" baseline="30000" dirty="0">
                <a:highlight>
                  <a:srgbClr val="FFFF00"/>
                </a:highlight>
              </a:rPr>
              <a:t>nd</a:t>
            </a:r>
            <a:r>
              <a:rPr lang="en-GB" sz="1600" b="1" dirty="0">
                <a:highlight>
                  <a:srgbClr val="FFFF00"/>
                </a:highlight>
              </a:rPr>
              <a:t> ESCC contract to address veteran alcohol and substance (&lt;24 months)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91C956-929E-4F4A-8903-75E6BC19C7AA}"/>
              </a:ext>
            </a:extLst>
          </p:cNvPr>
          <p:cNvSpPr txBox="1"/>
          <p:nvPr/>
        </p:nvSpPr>
        <p:spPr>
          <a:xfrm>
            <a:off x="-57149" y="3872496"/>
            <a:ext cx="909646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GB" sz="1600" b="1" dirty="0"/>
              <a:t>2021	    </a:t>
            </a:r>
            <a:r>
              <a:rPr lang="en-GB" sz="1600" b="1" dirty="0">
                <a:highlight>
                  <a:srgbClr val="FFFF00"/>
                </a:highlight>
              </a:rPr>
              <a:t>Secured ESCC contracts to:</a:t>
            </a:r>
          </a:p>
          <a:p>
            <a:pPr lvl="1"/>
            <a:r>
              <a:rPr lang="en-GB" sz="1600" b="1" dirty="0"/>
              <a:t>	    	</a:t>
            </a:r>
            <a:r>
              <a:rPr lang="en-GB" sz="1600" b="1" dirty="0">
                <a:highlight>
                  <a:srgbClr val="FFFF00"/>
                </a:highlight>
              </a:rPr>
              <a:t>Introduce Thrive Inside meditation programme</a:t>
            </a:r>
          </a:p>
          <a:p>
            <a:pPr lvl="1"/>
            <a:r>
              <a:rPr lang="en-GB" sz="1600" b="1" dirty="0"/>
              <a:t>	    	</a:t>
            </a:r>
            <a:r>
              <a:rPr lang="en-GB" sz="1600" b="1" dirty="0">
                <a:highlight>
                  <a:srgbClr val="FFFF00"/>
                </a:highlight>
              </a:rPr>
              <a:t>Introduction of computerised management system ‘In Form’</a:t>
            </a:r>
          </a:p>
          <a:p>
            <a:pPr lvl="1"/>
            <a:r>
              <a:rPr lang="en-GB" sz="1600" b="1" dirty="0"/>
              <a:t>	    	</a:t>
            </a:r>
            <a:r>
              <a:rPr lang="en-GB" sz="1600" b="1" dirty="0">
                <a:highlight>
                  <a:srgbClr val="FFFF00"/>
                </a:highlight>
              </a:rPr>
              <a:t>Organise digital communications for veterans</a:t>
            </a:r>
          </a:p>
          <a:p>
            <a:pPr lvl="1"/>
            <a:r>
              <a:rPr lang="en-GB" sz="1600" b="1" dirty="0"/>
              <a:t>	    	</a:t>
            </a:r>
            <a:r>
              <a:rPr lang="en-GB" sz="1600" b="1" dirty="0">
                <a:highlight>
                  <a:srgbClr val="FFFF00"/>
                </a:highlight>
              </a:rPr>
              <a:t>Run a community and Prison in Reach programme for  those</a:t>
            </a:r>
          </a:p>
          <a:p>
            <a:pPr lvl="1"/>
            <a:r>
              <a:rPr lang="en-GB" sz="1600" b="1" dirty="0"/>
              <a:t>		</a:t>
            </a:r>
            <a:r>
              <a:rPr lang="en-GB" sz="1600" b="1" dirty="0">
                <a:highlight>
                  <a:srgbClr val="FFFF00"/>
                </a:highlight>
              </a:rPr>
              <a:t>challenged by opiate and crack cocaine misuse  from Hastings &amp; St Leonards on Sea</a:t>
            </a:r>
          </a:p>
          <a:p>
            <a:r>
              <a:rPr lang="en-GB" sz="1600" b="1" dirty="0"/>
              <a:t>	    	</a:t>
            </a:r>
            <a:r>
              <a:rPr lang="en-GB" sz="1600" b="1" dirty="0">
                <a:highlight>
                  <a:srgbClr val="FFFF00"/>
                </a:highlight>
              </a:rPr>
              <a:t>Develop Rural Facility</a:t>
            </a: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4A82A535-3E97-40BD-8E49-94DE53A826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832" y="5688378"/>
            <a:ext cx="1604068" cy="101222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83A6C55-E976-4D79-AD25-9C3596D98103}"/>
              </a:ext>
            </a:extLst>
          </p:cNvPr>
          <p:cNvGrpSpPr/>
          <p:nvPr/>
        </p:nvGrpSpPr>
        <p:grpSpPr>
          <a:xfrm>
            <a:off x="9067357" y="608094"/>
            <a:ext cx="2727639" cy="5743871"/>
            <a:chOff x="9195778" y="769123"/>
            <a:chExt cx="2727639" cy="5743871"/>
          </a:xfrm>
        </p:grpSpPr>
        <p:pic>
          <p:nvPicPr>
            <p:cNvPr id="11" name="Picture 10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323DDD52-D11F-4B83-94DC-B2E06B991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95778" y="769123"/>
              <a:ext cx="2727639" cy="5743871"/>
            </a:xfrm>
            <a:prstGeom prst="rect">
              <a:avLst/>
            </a:prstGeom>
            <a:ln w="38100">
              <a:solidFill>
                <a:schemeClr val="accent6"/>
              </a:solidFill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56B370-C176-4813-92CB-56DDB13DC84E}"/>
                </a:ext>
              </a:extLst>
            </p:cNvPr>
            <p:cNvSpPr txBox="1"/>
            <p:nvPr/>
          </p:nvSpPr>
          <p:spPr>
            <a:xfrm>
              <a:off x="9906335" y="5778230"/>
              <a:ext cx="129916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i="1" dirty="0">
                  <a:latin typeface="Comic Sans MS" panose="030F0702030302020204" pitchFamily="66" charset="0"/>
                </a:rPr>
                <a:t>Reg CIO  1183583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590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58169C4E-85ED-4CCE-BD43-18E0A47F87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22" y="114556"/>
            <a:ext cx="3316703" cy="20929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52C8B2-CF96-4764-A656-780C7B8E5F1C}"/>
              </a:ext>
            </a:extLst>
          </p:cNvPr>
          <p:cNvSpPr txBox="1"/>
          <p:nvPr/>
        </p:nvSpPr>
        <p:spPr>
          <a:xfrm>
            <a:off x="3633120" y="313790"/>
            <a:ext cx="6591869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IN TRANSITION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B4EF10-A738-490B-A8BF-555FBE245DA9}"/>
              </a:ext>
            </a:extLst>
          </p:cNvPr>
          <p:cNvSpPr txBox="1"/>
          <p:nvPr/>
        </p:nvSpPr>
        <p:spPr>
          <a:xfrm rot="945092">
            <a:off x="5712383" y="2568175"/>
            <a:ext cx="3188693" cy="156966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Addiction incl.</a:t>
            </a:r>
          </a:p>
          <a:p>
            <a:pPr algn="ctr"/>
            <a:r>
              <a:rPr lang="en-GB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Substance &amp; </a:t>
            </a:r>
          </a:p>
          <a:p>
            <a:pPr algn="ctr"/>
            <a:r>
              <a:rPr lang="en-GB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Alcohol Misuse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DC0ACB-C431-4912-A704-F176F0117D24}"/>
              </a:ext>
            </a:extLst>
          </p:cNvPr>
          <p:cNvSpPr txBox="1"/>
          <p:nvPr/>
        </p:nvSpPr>
        <p:spPr>
          <a:xfrm rot="944544">
            <a:off x="6358636" y="1648278"/>
            <a:ext cx="3054041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Homelessness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B296BF-8A5A-42DC-A0FC-BE09BB02A1C1}"/>
              </a:ext>
            </a:extLst>
          </p:cNvPr>
          <p:cNvSpPr txBox="1"/>
          <p:nvPr/>
        </p:nvSpPr>
        <p:spPr>
          <a:xfrm rot="20761463">
            <a:off x="256459" y="4991679"/>
            <a:ext cx="4923143" cy="107721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Involvement in </a:t>
            </a:r>
          </a:p>
          <a:p>
            <a:pPr algn="ctr"/>
            <a:r>
              <a:rPr lang="en-GB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Criminal Justice System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ED9DC7-7183-4DD1-8E5D-F1375846C2A2}"/>
              </a:ext>
            </a:extLst>
          </p:cNvPr>
          <p:cNvSpPr txBox="1"/>
          <p:nvPr/>
        </p:nvSpPr>
        <p:spPr>
          <a:xfrm rot="843014">
            <a:off x="5640223" y="5405675"/>
            <a:ext cx="4830168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Domestic/Family Issues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89B77E-3091-4885-990A-7EB3D30F5774}"/>
              </a:ext>
            </a:extLst>
          </p:cNvPr>
          <p:cNvSpPr txBox="1"/>
          <p:nvPr/>
        </p:nvSpPr>
        <p:spPr>
          <a:xfrm rot="20687177">
            <a:off x="522997" y="3966476"/>
            <a:ext cx="4921540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PTSD &amp; Mental Ill Health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779D12-EC54-4553-899B-DBB09A2B6D9D}"/>
              </a:ext>
            </a:extLst>
          </p:cNvPr>
          <p:cNvSpPr txBox="1"/>
          <p:nvPr/>
        </p:nvSpPr>
        <p:spPr>
          <a:xfrm>
            <a:off x="3304975" y="6058052"/>
            <a:ext cx="3145413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Unemployment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0C9F6468-BCCB-40EC-9526-40159A5273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3053" y="1961116"/>
            <a:ext cx="1080067" cy="54003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17B8EE78-7AF4-4BEF-A5D4-249FCFF52A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742" y="2208183"/>
            <a:ext cx="1064000" cy="64060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8706213D-6602-49A4-B29F-135738298B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830" y="2364425"/>
            <a:ext cx="665912" cy="80627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DFEE54-A3A7-422A-B84A-3C38119BDF8A}"/>
              </a:ext>
            </a:extLst>
          </p:cNvPr>
          <p:cNvSpPr txBox="1"/>
          <p:nvPr/>
        </p:nvSpPr>
        <p:spPr>
          <a:xfrm rot="20537143">
            <a:off x="616519" y="2987018"/>
            <a:ext cx="4330032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Service in HM Forces</a:t>
            </a:r>
          </a:p>
        </p:txBody>
      </p:sp>
      <p:pic>
        <p:nvPicPr>
          <p:cNvPr id="14" name="Picture 13" descr="A person in camouflage holding a sign&#10;&#10;Description automatically generated with low confidence">
            <a:extLst>
              <a:ext uri="{FF2B5EF4-FFF2-40B4-BE49-F238E27FC236}">
                <a16:creationId xmlns:a16="http://schemas.microsoft.com/office/drawing/2014/main" id="{8AE9836B-C427-4838-A87F-B967BBE99FE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94082">
            <a:off x="9535907" y="1504298"/>
            <a:ext cx="2083671" cy="404051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94964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03AFDBD7-1287-48AF-9CF8-9C46BE9531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22" y="124715"/>
            <a:ext cx="3945978" cy="24900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D10DEE-EF72-4108-83CB-861F4575B3A5}"/>
              </a:ext>
            </a:extLst>
          </p:cNvPr>
          <p:cNvSpPr txBox="1"/>
          <p:nvPr/>
        </p:nvSpPr>
        <p:spPr>
          <a:xfrm>
            <a:off x="5244535" y="450042"/>
            <a:ext cx="4391267" cy="132343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 </a:t>
            </a:r>
          </a:p>
          <a:p>
            <a:pPr algn="ctr"/>
            <a:r>
              <a:rPr lang="en-GB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534B11-C7F3-4CF7-AD8D-92A53B17F1F0}"/>
              </a:ext>
            </a:extLst>
          </p:cNvPr>
          <p:cNvSpPr txBox="1"/>
          <p:nvPr/>
        </p:nvSpPr>
        <p:spPr>
          <a:xfrm>
            <a:off x="300681" y="2731692"/>
            <a:ext cx="6008504" cy="55399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3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Information, Advice &amp; Guidance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E780DE-145A-43BD-A51C-B3ADF376D01A}"/>
              </a:ext>
            </a:extLst>
          </p:cNvPr>
          <p:cNvSpPr txBox="1"/>
          <p:nvPr/>
        </p:nvSpPr>
        <p:spPr>
          <a:xfrm>
            <a:off x="2618432" y="2098808"/>
            <a:ext cx="7017370" cy="55399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3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Weekly Drop In – Veterans &amp; Families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2048F5-5333-4473-809C-014C1FF2892B}"/>
              </a:ext>
            </a:extLst>
          </p:cNvPr>
          <p:cNvSpPr txBox="1"/>
          <p:nvPr/>
        </p:nvSpPr>
        <p:spPr>
          <a:xfrm>
            <a:off x="928411" y="3403059"/>
            <a:ext cx="7242688" cy="55399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3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One to One support where appropriate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E75A0B-05C8-4BE2-8CA1-24287A05BB04}"/>
              </a:ext>
            </a:extLst>
          </p:cNvPr>
          <p:cNvSpPr txBox="1"/>
          <p:nvPr/>
        </p:nvSpPr>
        <p:spPr>
          <a:xfrm>
            <a:off x="3928636" y="4062314"/>
            <a:ext cx="7731091" cy="55399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3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Fortnightly Wellbeing &amp; Coping Sessions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21C8A8-648A-4C7C-AB4C-0E726B68F5D8}"/>
              </a:ext>
            </a:extLst>
          </p:cNvPr>
          <p:cNvSpPr txBox="1"/>
          <p:nvPr/>
        </p:nvSpPr>
        <p:spPr>
          <a:xfrm>
            <a:off x="6967078" y="2711723"/>
            <a:ext cx="4562788" cy="55399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3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Volunteer Opportunities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A4D514-E74E-4550-B20D-1F17FF92F968}"/>
              </a:ext>
            </a:extLst>
          </p:cNvPr>
          <p:cNvSpPr txBox="1"/>
          <p:nvPr/>
        </p:nvSpPr>
        <p:spPr>
          <a:xfrm>
            <a:off x="256611" y="4733826"/>
            <a:ext cx="5107617" cy="55399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3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Rural Activities &amp; Camping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D03811-60B7-434B-92F5-B33DDDC349C8}"/>
              </a:ext>
            </a:extLst>
          </p:cNvPr>
          <p:cNvSpPr txBox="1"/>
          <p:nvPr/>
        </p:nvSpPr>
        <p:spPr>
          <a:xfrm>
            <a:off x="5495021" y="4726150"/>
            <a:ext cx="6527236" cy="55399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3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Sculpture &amp; Woodcarving Courses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7BCF87-0FC6-4CC6-B05F-22E824709B98}"/>
              </a:ext>
            </a:extLst>
          </p:cNvPr>
          <p:cNvSpPr txBox="1"/>
          <p:nvPr/>
        </p:nvSpPr>
        <p:spPr>
          <a:xfrm>
            <a:off x="365084" y="5449915"/>
            <a:ext cx="2643672" cy="55399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3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Modelmaking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9DD323-BF28-48C7-B558-D5249A74B387}"/>
              </a:ext>
            </a:extLst>
          </p:cNvPr>
          <p:cNvSpPr txBox="1"/>
          <p:nvPr/>
        </p:nvSpPr>
        <p:spPr>
          <a:xfrm>
            <a:off x="4949596" y="5468656"/>
            <a:ext cx="2558714" cy="55399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3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Photography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051BD6-128B-4416-9431-EC70A442C915}"/>
              </a:ext>
            </a:extLst>
          </p:cNvPr>
          <p:cNvSpPr txBox="1"/>
          <p:nvPr/>
        </p:nvSpPr>
        <p:spPr>
          <a:xfrm>
            <a:off x="8758639" y="3403059"/>
            <a:ext cx="2045753" cy="55399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3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Mentoring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335540-8897-4245-851E-D7F4AA2A3702}"/>
              </a:ext>
            </a:extLst>
          </p:cNvPr>
          <p:cNvSpPr txBox="1"/>
          <p:nvPr/>
        </p:nvSpPr>
        <p:spPr>
          <a:xfrm>
            <a:off x="7794182" y="5458992"/>
            <a:ext cx="4045788" cy="55399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3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Families Day &amp; Visits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A7800D-4C4D-46A4-91B8-A65EF128B2AD}"/>
              </a:ext>
            </a:extLst>
          </p:cNvPr>
          <p:cNvSpPr txBox="1"/>
          <p:nvPr/>
        </p:nvSpPr>
        <p:spPr>
          <a:xfrm>
            <a:off x="2075412" y="6191835"/>
            <a:ext cx="8307082" cy="55399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3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Direct Involvement with Broader Community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514A2F-E79E-47EF-99DD-7F82D8B46A9B}"/>
              </a:ext>
            </a:extLst>
          </p:cNvPr>
          <p:cNvSpPr txBox="1"/>
          <p:nvPr/>
        </p:nvSpPr>
        <p:spPr>
          <a:xfrm>
            <a:off x="3144025" y="5458992"/>
            <a:ext cx="1662635" cy="55399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3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Fishing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270797-EDDF-42B3-B656-165A217DAC20}"/>
              </a:ext>
            </a:extLst>
          </p:cNvPr>
          <p:cNvSpPr txBox="1"/>
          <p:nvPr/>
        </p:nvSpPr>
        <p:spPr>
          <a:xfrm>
            <a:off x="700546" y="4074426"/>
            <a:ext cx="2109873" cy="55399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3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Meditation</a:t>
            </a:r>
          </a:p>
        </p:txBody>
      </p:sp>
    </p:spTree>
    <p:extLst>
      <p:ext uri="{BB962C8B-B14F-4D97-AF65-F5344CB8AC3E}">
        <p14:creationId xmlns:p14="http://schemas.microsoft.com/office/powerpoint/2010/main" val="207461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hart, funnel chart&#10;&#10;Description automatically generated">
            <a:extLst>
              <a:ext uri="{FF2B5EF4-FFF2-40B4-BE49-F238E27FC236}">
                <a16:creationId xmlns:a16="http://schemas.microsoft.com/office/drawing/2014/main" id="{D8AEB2C9-41E3-4673-A8E8-AE98CCF59E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 rot="16200000">
            <a:off x="2841893" y="-1322457"/>
            <a:ext cx="4724188" cy="92130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4977D68-8AE4-4559-8507-5B5BEE39793B}"/>
              </a:ext>
            </a:extLst>
          </p:cNvPr>
          <p:cNvSpPr txBox="1"/>
          <p:nvPr/>
        </p:nvSpPr>
        <p:spPr>
          <a:xfrm>
            <a:off x="2373284" y="2009845"/>
            <a:ext cx="15366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ASDIC</a:t>
            </a:r>
          </a:p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Weekly </a:t>
            </a:r>
          </a:p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Drop 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A86DA6-4F74-4766-8631-A04489B87CB2}"/>
              </a:ext>
            </a:extLst>
          </p:cNvPr>
          <p:cNvSpPr txBox="1"/>
          <p:nvPr/>
        </p:nvSpPr>
        <p:spPr>
          <a:xfrm>
            <a:off x="4223484" y="2072118"/>
            <a:ext cx="12739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99/</a:t>
            </a:r>
          </a:p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</a:p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45FCBB-00B9-44D7-9BDE-5C046807F032}"/>
              </a:ext>
            </a:extLst>
          </p:cNvPr>
          <p:cNvSpPr txBox="1"/>
          <p:nvPr/>
        </p:nvSpPr>
        <p:spPr>
          <a:xfrm>
            <a:off x="5610801" y="2749226"/>
            <a:ext cx="12739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</a:t>
            </a:r>
          </a:p>
          <a:p>
            <a:pPr algn="ctr"/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5E9153-E291-4735-B2ED-71294270AE84}"/>
              </a:ext>
            </a:extLst>
          </p:cNvPr>
          <p:cNvSpPr txBox="1"/>
          <p:nvPr/>
        </p:nvSpPr>
        <p:spPr>
          <a:xfrm>
            <a:off x="6874116" y="2559569"/>
            <a:ext cx="1551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RECOVERY</a:t>
            </a:r>
          </a:p>
          <a:p>
            <a:pPr algn="ctr"/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PATHWAY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E2161D-037E-42C7-8547-B9325BB94F55}"/>
              </a:ext>
            </a:extLst>
          </p:cNvPr>
          <p:cNvGrpSpPr/>
          <p:nvPr/>
        </p:nvGrpSpPr>
        <p:grpSpPr>
          <a:xfrm>
            <a:off x="2267384" y="5414086"/>
            <a:ext cx="1619712" cy="1014280"/>
            <a:chOff x="2233711" y="5406100"/>
            <a:chExt cx="1619712" cy="101428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034CC01-C3F3-4515-A7ED-2C6626CF32F7}"/>
                </a:ext>
              </a:extLst>
            </p:cNvPr>
            <p:cNvSpPr/>
            <p:nvPr/>
          </p:nvSpPr>
          <p:spPr>
            <a:xfrm rot="21035798">
              <a:off x="2233711" y="5406100"/>
              <a:ext cx="1619712" cy="10142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127DD54-9F7E-4C5E-8C2A-254A481685C2}"/>
                </a:ext>
              </a:extLst>
            </p:cNvPr>
            <p:cNvSpPr txBox="1"/>
            <p:nvPr/>
          </p:nvSpPr>
          <p:spPr>
            <a:xfrm rot="21097455">
              <a:off x="2348090" y="5537128"/>
              <a:ext cx="13356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Engagement</a:t>
              </a:r>
            </a:p>
            <a:p>
              <a:pPr algn="ctr"/>
              <a:r>
                <a:rPr lang="en-GB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IAG</a:t>
              </a:r>
            </a:p>
            <a:p>
              <a:pPr algn="ctr"/>
              <a:r>
                <a:rPr lang="en-GB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Collaboration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96CDBC8-8F00-446A-A400-9CFC96434965}"/>
              </a:ext>
            </a:extLst>
          </p:cNvPr>
          <p:cNvGrpSpPr/>
          <p:nvPr/>
        </p:nvGrpSpPr>
        <p:grpSpPr>
          <a:xfrm>
            <a:off x="4166775" y="5156880"/>
            <a:ext cx="1210180" cy="975838"/>
            <a:chOff x="4166775" y="5156880"/>
            <a:chExt cx="1210180" cy="97583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2F944A5-8B87-4E2B-8F75-02754FCF7FDC}"/>
                </a:ext>
              </a:extLst>
            </p:cNvPr>
            <p:cNvSpPr/>
            <p:nvPr/>
          </p:nvSpPr>
          <p:spPr>
            <a:xfrm rot="21090946">
              <a:off x="4166775" y="5156880"/>
              <a:ext cx="1184209" cy="9758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601D6EB-7AAD-43C1-86FB-5086D1C3921C}"/>
                </a:ext>
              </a:extLst>
            </p:cNvPr>
            <p:cNvSpPr txBox="1"/>
            <p:nvPr/>
          </p:nvSpPr>
          <p:spPr>
            <a:xfrm rot="21040374">
              <a:off x="4189130" y="5288793"/>
              <a:ext cx="11878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Assessment</a:t>
              </a:r>
            </a:p>
            <a:p>
              <a:pPr algn="ctr"/>
              <a:r>
                <a:rPr lang="en-GB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TRIM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EC4D58D-5688-4676-B655-A829AD77AFB2}"/>
              </a:ext>
            </a:extLst>
          </p:cNvPr>
          <p:cNvGrpSpPr/>
          <p:nvPr/>
        </p:nvGrpSpPr>
        <p:grpSpPr>
          <a:xfrm>
            <a:off x="5644782" y="4944263"/>
            <a:ext cx="1190677" cy="1200176"/>
            <a:chOff x="6187717" y="4986297"/>
            <a:chExt cx="1190677" cy="120017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38DE7D5-7B41-4F91-BF33-14F73AD944B8}"/>
                </a:ext>
              </a:extLst>
            </p:cNvPr>
            <p:cNvSpPr/>
            <p:nvPr/>
          </p:nvSpPr>
          <p:spPr>
            <a:xfrm rot="21090946">
              <a:off x="6187717" y="4986297"/>
              <a:ext cx="1190677" cy="1200176"/>
            </a:xfrm>
            <a:prstGeom prst="rect">
              <a:avLst/>
            </a:prstGeom>
            <a:solidFill>
              <a:srgbClr val="F2891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2BFE371-2548-4016-BC4E-BE8E9A251FAC}"/>
                </a:ext>
              </a:extLst>
            </p:cNvPr>
            <p:cNvSpPr txBox="1"/>
            <p:nvPr/>
          </p:nvSpPr>
          <p:spPr>
            <a:xfrm rot="21097455">
              <a:off x="6243179" y="5146259"/>
              <a:ext cx="10365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Welfare</a:t>
              </a:r>
            </a:p>
            <a:p>
              <a:pPr algn="ctr"/>
              <a:r>
                <a:rPr lang="en-GB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Wellbeing</a:t>
              </a:r>
            </a:p>
            <a:p>
              <a:pPr algn="ctr"/>
              <a:r>
                <a:rPr lang="en-GB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&amp; Coping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0D9B11E-3631-47A7-BE47-99C934F1442B}"/>
              </a:ext>
            </a:extLst>
          </p:cNvPr>
          <p:cNvGrpSpPr/>
          <p:nvPr/>
        </p:nvGrpSpPr>
        <p:grpSpPr>
          <a:xfrm>
            <a:off x="6967405" y="4732169"/>
            <a:ext cx="1252656" cy="1101175"/>
            <a:chOff x="7769126" y="4664125"/>
            <a:chExt cx="1252656" cy="110117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75F0E8C-0CB0-41C8-BFF8-1EE8EAB7FBEA}"/>
                </a:ext>
              </a:extLst>
            </p:cNvPr>
            <p:cNvSpPr/>
            <p:nvPr/>
          </p:nvSpPr>
          <p:spPr>
            <a:xfrm rot="21090946">
              <a:off x="7769126" y="4664125"/>
              <a:ext cx="1252656" cy="11011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6B1A762-2B13-4754-B179-07F5C2BA545B}"/>
                </a:ext>
              </a:extLst>
            </p:cNvPr>
            <p:cNvSpPr txBox="1"/>
            <p:nvPr/>
          </p:nvSpPr>
          <p:spPr>
            <a:xfrm rot="21097455">
              <a:off x="7782323" y="4759760"/>
              <a:ext cx="119257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Monitoring </a:t>
              </a:r>
            </a:p>
            <a:p>
              <a:pPr algn="ctr"/>
              <a:r>
                <a:rPr lang="en-GB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&amp; </a:t>
              </a:r>
            </a:p>
            <a:p>
              <a:pPr algn="ctr"/>
              <a:r>
                <a:rPr lang="en-GB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Mentoring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B459C9E-4C62-441E-8B94-E6E6F7B4E042}"/>
              </a:ext>
            </a:extLst>
          </p:cNvPr>
          <p:cNvSpPr txBox="1"/>
          <p:nvPr/>
        </p:nvSpPr>
        <p:spPr>
          <a:xfrm>
            <a:off x="8266803" y="3084034"/>
            <a:ext cx="1551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RESETTLE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1E197A-B880-43B0-A7AF-A973A5D0FDC7}"/>
              </a:ext>
            </a:extLst>
          </p:cNvPr>
          <p:cNvGrpSpPr/>
          <p:nvPr/>
        </p:nvGrpSpPr>
        <p:grpSpPr>
          <a:xfrm>
            <a:off x="8366208" y="4511431"/>
            <a:ext cx="1266757" cy="1216797"/>
            <a:chOff x="8366208" y="4511431"/>
            <a:chExt cx="1266757" cy="121679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45BDEEA-FDD5-4DBF-A8FB-3B6C027945D2}"/>
                </a:ext>
              </a:extLst>
            </p:cNvPr>
            <p:cNvSpPr/>
            <p:nvPr/>
          </p:nvSpPr>
          <p:spPr>
            <a:xfrm rot="21090946">
              <a:off x="8454273" y="4511431"/>
              <a:ext cx="1133574" cy="121679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DF08350-B49F-425D-AAFF-A6EF73C6E38D}"/>
                </a:ext>
              </a:extLst>
            </p:cNvPr>
            <p:cNvSpPr txBox="1"/>
            <p:nvPr/>
          </p:nvSpPr>
          <p:spPr>
            <a:xfrm rot="21097455">
              <a:off x="8366208" y="4557148"/>
              <a:ext cx="126675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Resilience</a:t>
              </a:r>
            </a:p>
            <a:p>
              <a:pPr algn="ctr"/>
              <a:r>
                <a:rPr lang="en-GB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Peer Group </a:t>
              </a:r>
            </a:p>
            <a:p>
              <a:pPr algn="ctr"/>
              <a:r>
                <a:rPr lang="en-GB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Leaders</a:t>
              </a:r>
            </a:p>
            <a:p>
              <a:pPr algn="ctr"/>
              <a:r>
                <a:rPr lang="en-GB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Employment</a:t>
              </a:r>
            </a:p>
          </p:txBody>
        </p:sp>
      </p:grpSp>
      <p:pic>
        <p:nvPicPr>
          <p:cNvPr id="37" name="Picture 36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FE35625F-7D12-4574-9455-395B6F7810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5855" y="2624161"/>
            <a:ext cx="2447166" cy="1134595"/>
          </a:xfrm>
          <a:prstGeom prst="rect">
            <a:avLst/>
          </a:prstGeom>
        </p:spPr>
      </p:pic>
      <p:pic>
        <p:nvPicPr>
          <p:cNvPr id="39" name="Picture 38" descr="A person in camouflage holding a sign&#10;&#10;Description automatically generated with low confidence">
            <a:extLst>
              <a:ext uri="{FF2B5EF4-FFF2-40B4-BE49-F238E27FC236}">
                <a16:creationId xmlns:a16="http://schemas.microsoft.com/office/drawing/2014/main" id="{DC9B25B3-E8D2-4772-8952-9773FEE778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37407">
            <a:off x="488819" y="3627974"/>
            <a:ext cx="1290720" cy="250287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23" name="Arrow: Notched Right 22">
            <a:extLst>
              <a:ext uri="{FF2B5EF4-FFF2-40B4-BE49-F238E27FC236}">
                <a16:creationId xmlns:a16="http://schemas.microsoft.com/office/drawing/2014/main" id="{4FDFF257-5CD2-447C-9538-D0AD33FD7962}"/>
              </a:ext>
            </a:extLst>
          </p:cNvPr>
          <p:cNvSpPr/>
          <p:nvPr/>
        </p:nvSpPr>
        <p:spPr>
          <a:xfrm>
            <a:off x="137110" y="2040695"/>
            <a:ext cx="1994141" cy="1569660"/>
          </a:xfrm>
          <a:prstGeom prst="notchedRightArrow">
            <a:avLst>
              <a:gd name="adj1" fmla="val 50000"/>
              <a:gd name="adj2" fmla="val 534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41" descr="Map&#10;&#10;Description automatically generated">
            <a:extLst>
              <a:ext uri="{FF2B5EF4-FFF2-40B4-BE49-F238E27FC236}">
                <a16:creationId xmlns:a16="http://schemas.microsoft.com/office/drawing/2014/main" id="{2A6B71B6-AFE4-470D-AE1C-D89D918165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861" y="186351"/>
            <a:ext cx="966319" cy="609782"/>
          </a:xfrm>
          <a:prstGeom prst="rect">
            <a:avLst/>
          </a:prstGeom>
        </p:spPr>
      </p:pic>
      <p:pic>
        <p:nvPicPr>
          <p:cNvPr id="1028" name="Picture 4" descr="Warming Up The Homeless | Neighbourly">
            <a:extLst>
              <a:ext uri="{FF2B5EF4-FFF2-40B4-BE49-F238E27FC236}">
                <a16:creationId xmlns:a16="http://schemas.microsoft.com/office/drawing/2014/main" id="{E899C3F4-8FB7-436B-8EC0-61431E0AA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8228" y="599490"/>
            <a:ext cx="1423298" cy="85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OCAL AUTHORITY stock illustration. Illustration of cities - 87999497">
            <a:extLst>
              <a:ext uri="{FF2B5EF4-FFF2-40B4-BE49-F238E27FC236}">
                <a16:creationId xmlns:a16="http://schemas.microsoft.com/office/drawing/2014/main" id="{F66C8874-232D-400F-A97D-9927DBC74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1328" y="818911"/>
            <a:ext cx="1133764" cy="80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se study: Age UK">
            <a:extLst>
              <a:ext uri="{FF2B5EF4-FFF2-40B4-BE49-F238E27FC236}">
                <a16:creationId xmlns:a16="http://schemas.microsoft.com/office/drawing/2014/main" id="{2E47D1C6-A367-432D-AB7D-453DEBA9C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2675" y="284004"/>
            <a:ext cx="856121" cy="65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ast Sussex Recovery Alliance">
            <a:extLst>
              <a:ext uri="{FF2B5EF4-FFF2-40B4-BE49-F238E27FC236}">
                <a16:creationId xmlns:a16="http://schemas.microsoft.com/office/drawing/2014/main" id="{006CEAF0-E548-4286-BBB1-62C84022F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6390" y="1009824"/>
            <a:ext cx="933737" cy="80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roject ADDER (Addiction, Diversion, Disruption, Enforcement and Recovery)">
            <a:extLst>
              <a:ext uri="{FF2B5EF4-FFF2-40B4-BE49-F238E27FC236}">
                <a16:creationId xmlns:a16="http://schemas.microsoft.com/office/drawing/2014/main" id="{5886303B-4E5D-479E-B55F-D62096667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4153" y="395977"/>
            <a:ext cx="1341731" cy="48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UK Armed Forces &amp; Military Veterans Charity | Help for Heroes">
            <a:extLst>
              <a:ext uri="{FF2B5EF4-FFF2-40B4-BE49-F238E27FC236}">
                <a16:creationId xmlns:a16="http://schemas.microsoft.com/office/drawing/2014/main" id="{588D9980-F4B4-4724-9124-137DA0F4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1509" y="395977"/>
            <a:ext cx="786042" cy="41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p Courage: Veterans Mental Health Service | The Ripple Pond">
            <a:extLst>
              <a:ext uri="{FF2B5EF4-FFF2-40B4-BE49-F238E27FC236}">
                <a16:creationId xmlns:a16="http://schemas.microsoft.com/office/drawing/2014/main" id="{7F973339-635C-4BED-B315-02C1CE2CA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4420" y="-109085"/>
            <a:ext cx="1757896" cy="86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Models for Heroes – IPMS (UK)">
            <a:extLst>
              <a:ext uri="{FF2B5EF4-FFF2-40B4-BE49-F238E27FC236}">
                <a16:creationId xmlns:a16="http://schemas.microsoft.com/office/drawing/2014/main" id="{AE67E920-079F-4E03-8934-03FF5AF73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975" y="1177238"/>
            <a:ext cx="1273969" cy="44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0FD13E-42A4-4AA6-923E-2EA21819B62E}"/>
              </a:ext>
            </a:extLst>
          </p:cNvPr>
          <p:cNvSpPr txBox="1"/>
          <p:nvPr/>
        </p:nvSpPr>
        <p:spPr>
          <a:xfrm rot="642747">
            <a:off x="6493660" y="299555"/>
            <a:ext cx="93373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Military </a:t>
            </a:r>
          </a:p>
          <a:p>
            <a:r>
              <a:rPr lang="en-GB" sz="1400" b="1" dirty="0"/>
              <a:t>Charities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CD4911-DE8A-4EAC-A9A4-78EA302C32E8}"/>
              </a:ext>
            </a:extLst>
          </p:cNvPr>
          <p:cNvGrpSpPr/>
          <p:nvPr/>
        </p:nvGrpSpPr>
        <p:grpSpPr>
          <a:xfrm>
            <a:off x="2446817" y="122351"/>
            <a:ext cx="803983" cy="721920"/>
            <a:chOff x="2559141" y="92216"/>
            <a:chExt cx="803983" cy="721920"/>
          </a:xfrm>
        </p:grpSpPr>
        <p:pic>
          <p:nvPicPr>
            <p:cNvPr id="1044" name="Picture 20" descr="What's the Difference Between a General Practitioner and an Internist? -  Medical Associates of Northwest Arkansas">
              <a:extLst>
                <a:ext uri="{FF2B5EF4-FFF2-40B4-BE49-F238E27FC236}">
                  <a16:creationId xmlns:a16="http://schemas.microsoft.com/office/drawing/2014/main" id="{1183D438-4F0E-4DDC-BC81-F1A6CBEB34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307" y="92216"/>
              <a:ext cx="759817" cy="688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0065A5F-E5F0-49B3-AA84-A3F6A7991156}"/>
                </a:ext>
              </a:extLst>
            </p:cNvPr>
            <p:cNvSpPr txBox="1"/>
            <p:nvPr/>
          </p:nvSpPr>
          <p:spPr>
            <a:xfrm>
              <a:off x="2559141" y="560587"/>
              <a:ext cx="389443" cy="253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GPs</a:t>
              </a:r>
            </a:p>
          </p:txBody>
        </p:sp>
      </p:grpSp>
      <p:pic>
        <p:nvPicPr>
          <p:cNvPr id="1030" name="Picture 6" descr="DWP Change of Address [Online]">
            <a:extLst>
              <a:ext uri="{FF2B5EF4-FFF2-40B4-BE49-F238E27FC236}">
                <a16:creationId xmlns:a16="http://schemas.microsoft.com/office/drawing/2014/main" id="{0D3CB9DD-6DD9-42DD-8405-D15E35C57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5873" y="602816"/>
            <a:ext cx="1043056" cy="66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1F5F8448-5C42-4619-9D08-4381BA789265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87660">
            <a:off x="9890588" y="1173613"/>
            <a:ext cx="1776545" cy="11804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2" descr="Bounce Back | Change Grow Live">
            <a:extLst>
              <a:ext uri="{FF2B5EF4-FFF2-40B4-BE49-F238E27FC236}">
                <a16:creationId xmlns:a16="http://schemas.microsoft.com/office/drawing/2014/main" id="{B7E845D0-3872-4330-BFE4-B7BE58E5B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3174" y="105793"/>
            <a:ext cx="1021371" cy="40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70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/>
      <p:bldP spid="27" grpId="0"/>
      <p:bldP spid="35" grpId="0"/>
      <p:bldP spid="23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0CF9C2D8-BE48-4F34-99AF-CCF4783151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582" y="114555"/>
            <a:ext cx="3498938" cy="22079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FAEB06-0F34-4B5D-9E3A-77562ACA729F}"/>
              </a:ext>
            </a:extLst>
          </p:cNvPr>
          <p:cNvSpPr txBox="1"/>
          <p:nvPr/>
        </p:nvSpPr>
        <p:spPr>
          <a:xfrm>
            <a:off x="4893015" y="324323"/>
            <a:ext cx="3741730" cy="830997"/>
          </a:xfrm>
          <a:prstGeom prst="rect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2F1EA5-9992-463D-B524-7AB3829BF5EF}"/>
              </a:ext>
            </a:extLst>
          </p:cNvPr>
          <p:cNvSpPr txBox="1"/>
          <p:nvPr/>
        </p:nvSpPr>
        <p:spPr>
          <a:xfrm>
            <a:off x="3498182" y="1317554"/>
            <a:ext cx="2710229" cy="369332"/>
          </a:xfrm>
          <a:prstGeom prst="rect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Trauma Informed Support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9FBE60-5D2F-4D1E-936D-FD9DB6ECA656}"/>
              </a:ext>
            </a:extLst>
          </p:cNvPr>
          <p:cNvSpPr txBox="1"/>
          <p:nvPr/>
        </p:nvSpPr>
        <p:spPr>
          <a:xfrm>
            <a:off x="7355954" y="1317554"/>
            <a:ext cx="3926972" cy="369332"/>
          </a:xfrm>
          <a:prstGeom prst="rect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Psychologically Informed Environments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1DBC85-581A-4FC6-9A0E-B5885FC50EE2}"/>
              </a:ext>
            </a:extLst>
          </p:cNvPr>
          <p:cNvSpPr txBox="1"/>
          <p:nvPr/>
        </p:nvSpPr>
        <p:spPr>
          <a:xfrm>
            <a:off x="5547360" y="1804352"/>
            <a:ext cx="2679388" cy="369332"/>
          </a:xfrm>
          <a:prstGeom prst="rect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FF00"/>
                </a:solidFill>
              </a:rPr>
              <a:t>People Orientated Culture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8243A7-BAEB-4D41-BC97-60C04EF815AD}"/>
              </a:ext>
            </a:extLst>
          </p:cNvPr>
          <p:cNvSpPr txBox="1"/>
          <p:nvPr/>
        </p:nvSpPr>
        <p:spPr>
          <a:xfrm>
            <a:off x="511027" y="2291150"/>
            <a:ext cx="4309193" cy="55399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3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Enhanced Self Esteem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144A1D-7FC4-4FEA-994A-9D50F839D3EA}"/>
              </a:ext>
            </a:extLst>
          </p:cNvPr>
          <p:cNvSpPr txBox="1"/>
          <p:nvPr/>
        </p:nvSpPr>
        <p:spPr>
          <a:xfrm>
            <a:off x="5183362" y="3157262"/>
            <a:ext cx="2085827" cy="55399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3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Resilience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9CA2F8-9575-404F-898E-07099E75AD83}"/>
              </a:ext>
            </a:extLst>
          </p:cNvPr>
          <p:cNvSpPr txBox="1"/>
          <p:nvPr/>
        </p:nvSpPr>
        <p:spPr>
          <a:xfrm>
            <a:off x="948178" y="3132660"/>
            <a:ext cx="3837525" cy="55399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3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Regenerated Values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500D9D-5E60-4FAA-B9BC-A4593924C582}"/>
              </a:ext>
            </a:extLst>
          </p:cNvPr>
          <p:cNvSpPr txBox="1"/>
          <p:nvPr/>
        </p:nvSpPr>
        <p:spPr>
          <a:xfrm>
            <a:off x="511027" y="3974170"/>
            <a:ext cx="5849294" cy="55399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3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Improved Awareness &amp; Coping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19AAEC-9939-4D72-81A7-DD5A1D1ED999}"/>
              </a:ext>
            </a:extLst>
          </p:cNvPr>
          <p:cNvSpPr txBox="1"/>
          <p:nvPr/>
        </p:nvSpPr>
        <p:spPr>
          <a:xfrm>
            <a:off x="6935765" y="2327525"/>
            <a:ext cx="4213141" cy="55399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3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Optimism &amp; Ambition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90EFDC-D3AE-490D-99A7-660899CEE17A}"/>
              </a:ext>
            </a:extLst>
          </p:cNvPr>
          <p:cNvSpPr txBox="1"/>
          <p:nvPr/>
        </p:nvSpPr>
        <p:spPr>
          <a:xfrm>
            <a:off x="6886072" y="4099263"/>
            <a:ext cx="3518912" cy="55399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3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Social Intercourse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8FFDC4-2339-4B45-8A18-048A7A76260D}"/>
              </a:ext>
            </a:extLst>
          </p:cNvPr>
          <p:cNvSpPr txBox="1"/>
          <p:nvPr/>
        </p:nvSpPr>
        <p:spPr>
          <a:xfrm>
            <a:off x="7684316" y="3221037"/>
            <a:ext cx="3345788" cy="55399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3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New Experiences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9BCE47-7EDE-43A6-8413-8C169BE3A13F}"/>
              </a:ext>
            </a:extLst>
          </p:cNvPr>
          <p:cNvSpPr txBox="1"/>
          <p:nvPr/>
        </p:nvSpPr>
        <p:spPr>
          <a:xfrm>
            <a:off x="699874" y="4885461"/>
            <a:ext cx="1359668" cy="55399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3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F4FD05-9C1F-487C-9602-B37DE87FFA6D}"/>
              </a:ext>
            </a:extLst>
          </p:cNvPr>
          <p:cNvSpPr txBox="1"/>
          <p:nvPr/>
        </p:nvSpPr>
        <p:spPr>
          <a:xfrm>
            <a:off x="3893890" y="5505154"/>
            <a:ext cx="5232523" cy="55399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3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Ongoing Seamless Support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3562CB-B490-4CED-8E57-D014F5C78AC0}"/>
              </a:ext>
            </a:extLst>
          </p:cNvPr>
          <p:cNvSpPr txBox="1"/>
          <p:nvPr/>
        </p:nvSpPr>
        <p:spPr>
          <a:xfrm>
            <a:off x="7806259" y="4806617"/>
            <a:ext cx="2472152" cy="55399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3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New Friends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6AD208-968D-495D-A29E-0039C0D38103}"/>
              </a:ext>
            </a:extLst>
          </p:cNvPr>
          <p:cNvSpPr txBox="1"/>
          <p:nvPr/>
        </p:nvSpPr>
        <p:spPr>
          <a:xfrm>
            <a:off x="280582" y="6189447"/>
            <a:ext cx="4436085" cy="55399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3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Single Point of Contact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99CB8F-1132-490C-8410-183FFD3FE83B}"/>
              </a:ext>
            </a:extLst>
          </p:cNvPr>
          <p:cNvSpPr txBox="1"/>
          <p:nvPr/>
        </p:nvSpPr>
        <p:spPr>
          <a:xfrm>
            <a:off x="8734005" y="6184410"/>
            <a:ext cx="2752677" cy="55399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3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Quality of Life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8BE3A8-514A-46A7-8C7B-D1BCDB2A8826}"/>
              </a:ext>
            </a:extLst>
          </p:cNvPr>
          <p:cNvSpPr txBox="1"/>
          <p:nvPr/>
        </p:nvSpPr>
        <p:spPr>
          <a:xfrm>
            <a:off x="2591178" y="4820861"/>
            <a:ext cx="4294894" cy="55399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3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Benefits &amp; Allowances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F0EAA5-A755-45DF-8993-0DFBE238D01F}"/>
              </a:ext>
            </a:extLst>
          </p:cNvPr>
          <p:cNvSpPr txBox="1"/>
          <p:nvPr/>
        </p:nvSpPr>
        <p:spPr>
          <a:xfrm>
            <a:off x="5832578" y="6184410"/>
            <a:ext cx="1103187" cy="55399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3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FUN!</a:t>
            </a:r>
          </a:p>
        </p:txBody>
      </p:sp>
    </p:spTree>
    <p:extLst>
      <p:ext uri="{BB962C8B-B14F-4D97-AF65-F5344CB8AC3E}">
        <p14:creationId xmlns:p14="http://schemas.microsoft.com/office/powerpoint/2010/main" val="3097915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AF8C1B-A870-4A78-9B6A-9F56FF480BDB}"/>
              </a:ext>
            </a:extLst>
          </p:cNvPr>
          <p:cNvSpPr txBox="1"/>
          <p:nvPr/>
        </p:nvSpPr>
        <p:spPr>
          <a:xfrm>
            <a:off x="3444887" y="231791"/>
            <a:ext cx="4998073" cy="70788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FF00"/>
                </a:solidFill>
              </a:rPr>
              <a:t>Examples of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61C021-10F6-4F70-AB3D-0A92D53D9F46}"/>
              </a:ext>
            </a:extLst>
          </p:cNvPr>
          <p:cNvSpPr txBox="1"/>
          <p:nvPr/>
        </p:nvSpPr>
        <p:spPr>
          <a:xfrm>
            <a:off x="807395" y="1068448"/>
            <a:ext cx="8359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highlight>
                  <a:srgbClr val="FFFF00"/>
                </a:highlight>
              </a:rPr>
              <a:t>Supported veterans following suicide attempts, help others with ideation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A67AEC-5BA0-4FB0-BE1D-8D3AD58535C5}"/>
              </a:ext>
            </a:extLst>
          </p:cNvPr>
          <p:cNvSpPr txBox="1"/>
          <p:nvPr/>
        </p:nvSpPr>
        <p:spPr>
          <a:xfrm>
            <a:off x="807395" y="1468558"/>
            <a:ext cx="6273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Supported veterans to employment &amp; volunteering.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D955B-513F-44F9-8C11-D3A11D2F4C33}"/>
              </a:ext>
            </a:extLst>
          </p:cNvPr>
          <p:cNvSpPr txBox="1"/>
          <p:nvPr/>
        </p:nvSpPr>
        <p:spPr>
          <a:xfrm>
            <a:off x="807395" y="2255046"/>
            <a:ext cx="8751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highlight>
                  <a:srgbClr val="FFFF00"/>
                </a:highlight>
              </a:rPr>
              <a:t>One veteran rebuilt his marriage, two are planning their weddings, after covid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E57D37-3986-4215-9477-3CF449C5E978}"/>
              </a:ext>
            </a:extLst>
          </p:cNvPr>
          <p:cNvSpPr txBox="1"/>
          <p:nvPr/>
        </p:nvSpPr>
        <p:spPr>
          <a:xfrm>
            <a:off x="807395" y="2722452"/>
            <a:ext cx="8302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Three veterans died, supported families and in one case arranged funeral.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6E4A93-2865-438F-90E8-ADA04499C39C}"/>
              </a:ext>
            </a:extLst>
          </p:cNvPr>
          <p:cNvSpPr txBox="1"/>
          <p:nvPr/>
        </p:nvSpPr>
        <p:spPr>
          <a:xfrm>
            <a:off x="807395" y="3130216"/>
            <a:ext cx="8244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highlight>
                  <a:srgbClr val="FFFF00"/>
                </a:highlight>
              </a:rPr>
              <a:t>Saved personal belongings when two members were returned to custody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50FDBB-FBEF-4033-9B51-D640DE437172}"/>
              </a:ext>
            </a:extLst>
          </p:cNvPr>
          <p:cNvSpPr txBox="1"/>
          <p:nvPr/>
        </p:nvSpPr>
        <p:spPr>
          <a:xfrm>
            <a:off x="807395" y="3537980"/>
            <a:ext cx="11211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Provided support throughout Covid, initiated a weekly newsletter, delivered food and activity parcels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2DE9AA-376E-4D56-812A-D9E6068D4382}"/>
              </a:ext>
            </a:extLst>
          </p:cNvPr>
          <p:cNvSpPr txBox="1"/>
          <p:nvPr/>
        </p:nvSpPr>
        <p:spPr>
          <a:xfrm>
            <a:off x="807395" y="4883748"/>
            <a:ext cx="5962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highlight>
                  <a:srgbClr val="FFFF00"/>
                </a:highlight>
              </a:rPr>
              <a:t>Participation grown from 8 to over 80 during period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E68FB-4821-40A0-A573-D844E242CC5B}"/>
              </a:ext>
            </a:extLst>
          </p:cNvPr>
          <p:cNvSpPr txBox="1"/>
          <p:nvPr/>
        </p:nvSpPr>
        <p:spPr>
          <a:xfrm>
            <a:off x="807395" y="4006982"/>
            <a:ext cx="7936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highlight>
                  <a:srgbClr val="FFFF00"/>
                </a:highlight>
              </a:rPr>
              <a:t>Improved collaboration with community charities and statutory bodies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562F78-3FF4-4ABB-BEDD-8B597D4A2808}"/>
              </a:ext>
            </a:extLst>
          </p:cNvPr>
          <p:cNvSpPr txBox="1"/>
          <p:nvPr/>
        </p:nvSpPr>
        <p:spPr>
          <a:xfrm>
            <a:off x="807395" y="4414746"/>
            <a:ext cx="9314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Introduced creative activities, sculpture, woodcarving, photography, model making.</a:t>
            </a:r>
          </a:p>
        </p:txBody>
      </p: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2C8CDE1C-5A30-42B6-BF0E-C2A23C5FF6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95" y="5673746"/>
            <a:ext cx="1556511" cy="9822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A73EEC1-1795-4EC0-B797-D2164C7FE14A}"/>
              </a:ext>
            </a:extLst>
          </p:cNvPr>
          <p:cNvSpPr txBox="1"/>
          <p:nvPr/>
        </p:nvSpPr>
        <p:spPr>
          <a:xfrm>
            <a:off x="807395" y="1854936"/>
            <a:ext cx="6504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/>
              <a:t>Maintained face to face intervention for most </a:t>
            </a:r>
            <a:r>
              <a:rPr lang="en-GB" sz="2000" b="1" dirty="0" err="1"/>
              <a:t>vulberable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15574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EB94665F-CCAA-47F9-9770-C9F80A8EDB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95" y="5673746"/>
            <a:ext cx="1556511" cy="9822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B2317F-270B-479F-8980-1C183D38A794}"/>
              </a:ext>
            </a:extLst>
          </p:cNvPr>
          <p:cNvSpPr txBox="1"/>
          <p:nvPr/>
        </p:nvSpPr>
        <p:spPr>
          <a:xfrm>
            <a:off x="3935876" y="276706"/>
            <a:ext cx="4137543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FFFF00"/>
                </a:solidFill>
              </a:rPr>
              <a:t>ESVH Core Messages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2C4A9B-239F-4189-A2B9-68F2A7410E8F}"/>
              </a:ext>
            </a:extLst>
          </p:cNvPr>
          <p:cNvSpPr txBox="1"/>
          <p:nvPr/>
        </p:nvSpPr>
        <p:spPr>
          <a:xfrm>
            <a:off x="759902" y="1225464"/>
            <a:ext cx="3323714" cy="46166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highlight>
                  <a:srgbClr val="FFFF00"/>
                </a:highlight>
              </a:rPr>
              <a:t>ESVH are here……………..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6E2A88-8081-403C-A558-6F9C12EBC3DC}"/>
              </a:ext>
            </a:extLst>
          </p:cNvPr>
          <p:cNvSpPr txBox="1"/>
          <p:nvPr/>
        </p:nvSpPr>
        <p:spPr>
          <a:xfrm>
            <a:off x="769870" y="3012800"/>
            <a:ext cx="6183872" cy="46166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highlight>
                  <a:srgbClr val="FFFF00"/>
                </a:highlight>
              </a:rPr>
              <a:t>ESVH offer </a:t>
            </a:r>
            <a:r>
              <a:rPr lang="en-GB" sz="2400" b="1" dirty="0" err="1">
                <a:highlight>
                  <a:srgbClr val="FFFF00"/>
                </a:highlight>
              </a:rPr>
              <a:t>PoC</a:t>
            </a:r>
            <a:r>
              <a:rPr lang="en-GB" sz="2400" b="1" dirty="0">
                <a:highlight>
                  <a:srgbClr val="FFFF00"/>
                </a:highlight>
              </a:rPr>
              <a:t> for other organisations……………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E499D7-22DE-4A8F-A01A-DB63595D8929}"/>
              </a:ext>
            </a:extLst>
          </p:cNvPr>
          <p:cNvSpPr txBox="1"/>
          <p:nvPr/>
        </p:nvSpPr>
        <p:spPr>
          <a:xfrm>
            <a:off x="759902" y="1825177"/>
            <a:ext cx="4537909" cy="46166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highlight>
                  <a:srgbClr val="FFFF00"/>
                </a:highlight>
              </a:rPr>
              <a:t>ESVH services are open ended…….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9F45F3-D93A-4651-8F51-37875ECCC3FE}"/>
              </a:ext>
            </a:extLst>
          </p:cNvPr>
          <p:cNvSpPr txBox="1"/>
          <p:nvPr/>
        </p:nvSpPr>
        <p:spPr>
          <a:xfrm>
            <a:off x="769870" y="3665609"/>
            <a:ext cx="6872651" cy="46166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highlight>
                  <a:srgbClr val="FFFF00"/>
                </a:highlight>
              </a:rPr>
              <a:t>ESVH priority is veterans, not the organisation………..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DC3718-EC3C-4F51-995F-7D50A42FA0A6}"/>
              </a:ext>
            </a:extLst>
          </p:cNvPr>
          <p:cNvSpPr txBox="1"/>
          <p:nvPr/>
        </p:nvSpPr>
        <p:spPr>
          <a:xfrm>
            <a:off x="759902" y="4265322"/>
            <a:ext cx="11207620" cy="46166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highlight>
                  <a:srgbClr val="FFFF00"/>
                </a:highlight>
              </a:rPr>
              <a:t>ESVH will strive to work with, in and for the broader community, to enhance transition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555F1E-B429-4258-BEFD-23CC19F15140}"/>
              </a:ext>
            </a:extLst>
          </p:cNvPr>
          <p:cNvSpPr txBox="1"/>
          <p:nvPr/>
        </p:nvSpPr>
        <p:spPr>
          <a:xfrm>
            <a:off x="769870" y="2420055"/>
            <a:ext cx="5953568" cy="46166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highlight>
                  <a:srgbClr val="FFFF00"/>
                </a:highlight>
              </a:rPr>
              <a:t>ESVH will address gaps and barriers…..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0235EF-393A-43EC-88B8-1DD9E6FFFC59}"/>
              </a:ext>
            </a:extLst>
          </p:cNvPr>
          <p:cNvSpPr txBox="1"/>
          <p:nvPr/>
        </p:nvSpPr>
        <p:spPr>
          <a:xfrm>
            <a:off x="1781239" y="5749354"/>
            <a:ext cx="10081184" cy="83099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i="1" dirty="0"/>
              <a:t>ESVH thank the following for their support over the years.</a:t>
            </a:r>
          </a:p>
          <a:p>
            <a:r>
              <a:rPr lang="en-GB" sz="1600" b="1" i="1" dirty="0"/>
              <a:t>The Silver Lady Fund, ESCC, Covenant Fund, ES Community Fund, Hastings Lions, SENLAC Rotary, Bexhill Rotary, Black Horse, Lewes, Cranbrook ACC, HSLVA, HVA, ESCC  and individual donations.</a:t>
            </a:r>
          </a:p>
        </p:txBody>
      </p:sp>
    </p:spTree>
    <p:extLst>
      <p:ext uri="{BB962C8B-B14F-4D97-AF65-F5344CB8AC3E}">
        <p14:creationId xmlns:p14="http://schemas.microsoft.com/office/powerpoint/2010/main" val="232810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5E2DA890-4C8F-427E-961E-7DDAFECDD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1871" y="3568480"/>
            <a:ext cx="3181758" cy="78473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097C1C2-8D50-4F9F-BC6A-E93987EF007A}"/>
              </a:ext>
            </a:extLst>
          </p:cNvPr>
          <p:cNvGrpSpPr/>
          <p:nvPr/>
        </p:nvGrpSpPr>
        <p:grpSpPr>
          <a:xfrm>
            <a:off x="2867122" y="2787776"/>
            <a:ext cx="6118790" cy="3878632"/>
            <a:chOff x="2856962" y="2104076"/>
            <a:chExt cx="6118790" cy="387863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628656E-BC32-4575-8570-8FF89BD0DD41}"/>
                </a:ext>
              </a:extLst>
            </p:cNvPr>
            <p:cNvGrpSpPr/>
            <p:nvPr/>
          </p:nvGrpSpPr>
          <p:grpSpPr>
            <a:xfrm>
              <a:off x="2856962" y="3186714"/>
              <a:ext cx="2740678" cy="1547262"/>
              <a:chOff x="699671" y="50477"/>
              <a:chExt cx="2740678" cy="1547262"/>
            </a:xfrm>
          </p:grpSpPr>
          <p:sp>
            <p:nvSpPr>
              <p:cNvPr id="12" name="Flowchart: Connector 11">
                <a:extLst>
                  <a:ext uri="{FF2B5EF4-FFF2-40B4-BE49-F238E27FC236}">
                    <a16:creationId xmlns:a16="http://schemas.microsoft.com/office/drawing/2014/main" id="{6B39EDEB-7ACA-4055-A2AD-5B3402217C62}"/>
                  </a:ext>
                </a:extLst>
              </p:cNvPr>
              <p:cNvSpPr/>
              <p:nvPr/>
            </p:nvSpPr>
            <p:spPr>
              <a:xfrm>
                <a:off x="699671" y="50477"/>
                <a:ext cx="2168770" cy="1547262"/>
              </a:xfrm>
              <a:prstGeom prst="flowChartConnector">
                <a:avLst/>
              </a:prstGeom>
              <a:solidFill>
                <a:srgbClr val="E0FEC2"/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noFill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0559C1F-2346-431B-84F3-820417E04D45}"/>
                  </a:ext>
                </a:extLst>
              </p:cNvPr>
              <p:cNvSpPr txBox="1"/>
              <p:nvPr/>
            </p:nvSpPr>
            <p:spPr>
              <a:xfrm>
                <a:off x="717553" y="624053"/>
                <a:ext cx="27227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Prison in Reach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70903FF-6FA1-4892-9481-B3962AA73A26}"/>
                </a:ext>
              </a:extLst>
            </p:cNvPr>
            <p:cNvGrpSpPr/>
            <p:nvPr/>
          </p:nvGrpSpPr>
          <p:grpSpPr>
            <a:xfrm>
              <a:off x="4649104" y="2104076"/>
              <a:ext cx="2242868" cy="1656272"/>
              <a:chOff x="4109211" y="2040735"/>
              <a:chExt cx="2242868" cy="1656272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E54AB9CA-342D-4AF9-815D-DD0CC78C89AC}"/>
                  </a:ext>
                </a:extLst>
              </p:cNvPr>
              <p:cNvSpPr/>
              <p:nvPr/>
            </p:nvSpPr>
            <p:spPr>
              <a:xfrm>
                <a:off x="4109211" y="2040735"/>
                <a:ext cx="2242868" cy="1656272"/>
              </a:xfrm>
              <a:prstGeom prst="flowChartConnector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noFill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5F96AB-7B2D-45D1-9EE2-96D08C4F5FB0}"/>
                  </a:ext>
                </a:extLst>
              </p:cNvPr>
              <p:cNvSpPr txBox="1"/>
              <p:nvPr/>
            </p:nvSpPr>
            <p:spPr>
              <a:xfrm>
                <a:off x="4162295" y="2565888"/>
                <a:ext cx="216877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Care Navigation</a:t>
                </a:r>
              </a:p>
              <a:p>
                <a:pPr algn="ctr"/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Outreach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89A4E49-AC2B-4787-B052-C3E55D038D6D}"/>
                </a:ext>
              </a:extLst>
            </p:cNvPr>
            <p:cNvGrpSpPr/>
            <p:nvPr/>
          </p:nvGrpSpPr>
          <p:grpSpPr>
            <a:xfrm>
              <a:off x="4489565" y="4326436"/>
              <a:ext cx="2543908" cy="1656272"/>
              <a:chOff x="7863856" y="3963468"/>
              <a:chExt cx="2543908" cy="1656272"/>
            </a:xfrm>
          </p:grpSpPr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616872FE-25F4-451F-AA12-103E67A36B6B}"/>
                  </a:ext>
                </a:extLst>
              </p:cNvPr>
              <p:cNvSpPr/>
              <p:nvPr/>
            </p:nvSpPr>
            <p:spPr>
              <a:xfrm>
                <a:off x="8089014" y="3963468"/>
                <a:ext cx="2242868" cy="1656272"/>
              </a:xfrm>
              <a:prstGeom prst="flowChartConnector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noFill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ECE0854-E67C-412A-A21E-C4763453F885}"/>
                  </a:ext>
                </a:extLst>
              </p:cNvPr>
              <p:cNvSpPr txBox="1"/>
              <p:nvPr/>
            </p:nvSpPr>
            <p:spPr>
              <a:xfrm>
                <a:off x="7863856" y="4495553"/>
                <a:ext cx="254390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ESVH/ADDER Centre</a:t>
                </a:r>
              </a:p>
              <a:p>
                <a:pPr algn="ctr"/>
                <a:r>
                  <a:rPr lang="en-GB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Hastings</a:t>
                </a: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8A627CA-FEB9-4E5F-AB64-5969B5912C89}"/>
                </a:ext>
              </a:extLst>
            </p:cNvPr>
            <p:cNvGrpSpPr/>
            <p:nvPr/>
          </p:nvGrpSpPr>
          <p:grpSpPr>
            <a:xfrm>
              <a:off x="6344803" y="3186714"/>
              <a:ext cx="2630949" cy="1656272"/>
              <a:chOff x="1987316" y="4792205"/>
              <a:chExt cx="2630949" cy="1656272"/>
            </a:xfrm>
          </p:grpSpPr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id="{32CE7358-A724-4F33-B61F-8739DB183D68}"/>
                  </a:ext>
                </a:extLst>
              </p:cNvPr>
              <p:cNvSpPr/>
              <p:nvPr/>
            </p:nvSpPr>
            <p:spPr>
              <a:xfrm>
                <a:off x="2181356" y="4792205"/>
                <a:ext cx="2242868" cy="1656272"/>
              </a:xfrm>
              <a:prstGeom prst="flowChartConnector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noFill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1A176B7-11AE-4ECB-A893-83358C0DBE11}"/>
                  </a:ext>
                </a:extLst>
              </p:cNvPr>
              <p:cNvSpPr txBox="1"/>
              <p:nvPr/>
            </p:nvSpPr>
            <p:spPr>
              <a:xfrm>
                <a:off x="1987316" y="5290544"/>
                <a:ext cx="263094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Recovery Initiative</a:t>
                </a:r>
              </a:p>
              <a:p>
                <a:pPr algn="ctr"/>
                <a:r>
                  <a:rPr lang="en-GB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Rural Activities Facility</a:t>
                </a:r>
              </a:p>
            </p:txBody>
          </p:sp>
        </p:grpSp>
      </p:grpSp>
      <p:pic>
        <p:nvPicPr>
          <p:cNvPr id="23" name="Picture 22" descr="Map&#10;&#10;Description automatically generated">
            <a:extLst>
              <a:ext uri="{FF2B5EF4-FFF2-40B4-BE49-F238E27FC236}">
                <a16:creationId xmlns:a16="http://schemas.microsoft.com/office/drawing/2014/main" id="{2E4AD30E-EEC8-44F8-8413-028026517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174" y="810607"/>
            <a:ext cx="3001651" cy="1894151"/>
          </a:xfrm>
          <a:prstGeom prst="rect">
            <a:avLst/>
          </a:prstGeom>
        </p:spPr>
      </p:pic>
      <p:pic>
        <p:nvPicPr>
          <p:cNvPr id="1026" name="Picture 2" descr="East Sussex County Council | LinkedIn">
            <a:extLst>
              <a:ext uri="{FF2B5EF4-FFF2-40B4-BE49-F238E27FC236}">
                <a16:creationId xmlns:a16="http://schemas.microsoft.com/office/drawing/2014/main" id="{7AD5E9FE-7546-4C6C-8CE1-22175FA7E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279" y="3312929"/>
            <a:ext cx="1547261" cy="154726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516EB74-3782-405F-BB0E-22908FE4BE7B}"/>
              </a:ext>
            </a:extLst>
          </p:cNvPr>
          <p:cNvSpPr txBox="1"/>
          <p:nvPr/>
        </p:nvSpPr>
        <p:spPr>
          <a:xfrm>
            <a:off x="2493540" y="156508"/>
            <a:ext cx="6919693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FF00"/>
                </a:solidFill>
              </a:rPr>
              <a:t>Working With &amp; In The Community </a:t>
            </a:r>
          </a:p>
        </p:txBody>
      </p:sp>
    </p:spTree>
    <p:extLst>
      <p:ext uri="{BB962C8B-B14F-4D97-AF65-F5344CB8AC3E}">
        <p14:creationId xmlns:p14="http://schemas.microsoft.com/office/powerpoint/2010/main" val="56916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605</Words>
  <Application>Microsoft Macintosh PowerPoint</Application>
  <PresentationFormat>Widescreen</PresentationFormat>
  <Paragraphs>133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Bernard Stonestreet</dc:creator>
  <cp:lastModifiedBy>Christopher Toulmin</cp:lastModifiedBy>
  <cp:revision>5</cp:revision>
  <dcterms:created xsi:type="dcterms:W3CDTF">2022-04-25T17:43:05Z</dcterms:created>
  <dcterms:modified xsi:type="dcterms:W3CDTF">2022-05-15T12:19:04Z</dcterms:modified>
</cp:coreProperties>
</file>