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68" r:id="rId5"/>
    <p:sldId id="265" r:id="rId6"/>
    <p:sldId id="299" r:id="rId7"/>
    <p:sldId id="285" r:id="rId8"/>
    <p:sldId id="263" r:id="rId9"/>
    <p:sldId id="282" r:id="rId10"/>
    <p:sldId id="298" r:id="rId11"/>
    <p:sldId id="297" r:id="rId12"/>
    <p:sldId id="275" r:id="rId13"/>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iday John JCP Walthamstow BA" initials="HJJWB" lastIdx="1" clrIdx="0">
    <p:extLst>
      <p:ext uri="{19B8F6BF-5375-455C-9EA6-DF929625EA0E}">
        <p15:presenceInfo xmlns:p15="http://schemas.microsoft.com/office/powerpoint/2012/main" userId="S::JOHN.HALLIDAY@DWP.GOV.UK::fd06cba8-8215-44f3-98c9-4fe32e8b2e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1" autoAdjust="0"/>
    <p:restoredTop sz="71204" autoAdjust="0"/>
  </p:normalViewPr>
  <p:slideViewPr>
    <p:cSldViewPr>
      <p:cViewPr>
        <p:scale>
          <a:sx n="56" d="100"/>
          <a:sy n="56" d="100"/>
        </p:scale>
        <p:origin x="1564"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64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FAFD1ACB-ACA9-4D04-B233-4664C6460957}" type="datetimeFigureOut">
              <a:rPr lang="en-GB" smtClean="0"/>
              <a:t>29/04/2022</a:t>
            </a:fld>
            <a:endParaRPr lang="en-GB"/>
          </a:p>
        </p:txBody>
      </p:sp>
      <p:sp>
        <p:nvSpPr>
          <p:cNvPr id="4" name="Slide Image Placeholder 3"/>
          <p:cNvSpPr>
            <a:spLocks noGrp="1" noRot="1" noChangeAspect="1"/>
          </p:cNvSpPr>
          <p:nvPr>
            <p:ph type="sldImg" idx="2"/>
          </p:nvPr>
        </p:nvSpPr>
        <p:spPr>
          <a:xfrm>
            <a:off x="1168400" y="1243013"/>
            <a:ext cx="4471988"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91AA8895-2A50-41FA-B0ED-483DE697BEF9}" type="slidenum">
              <a:rPr lang="en-GB" smtClean="0"/>
              <a:t>‹#›</a:t>
            </a:fld>
            <a:endParaRPr lang="en-GB"/>
          </a:p>
        </p:txBody>
      </p:sp>
    </p:spTree>
    <p:extLst>
      <p:ext uri="{BB962C8B-B14F-4D97-AF65-F5344CB8AC3E}">
        <p14:creationId xmlns:p14="http://schemas.microsoft.com/office/powerpoint/2010/main" val="4201157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morning everyone and welcome to our presentation on the DWP Armed Forces Champion role. This role has been around for 12 years, although only 5% of a WC’s time was given to support the Armed Forces Community. In 2021, in line with the Armed Forces Covenant the role became full time. We are a national network with 50 Armed Forces Champions across England, Wales &amp; Scotland (Northern Ireland has its own benefits system). Myself &amp; Charleigh, are a part of the London &amp; Essex team. </a:t>
            </a:r>
          </a:p>
        </p:txBody>
      </p:sp>
      <p:sp>
        <p:nvSpPr>
          <p:cNvPr id="4" name="Slide Number Placeholder 3"/>
          <p:cNvSpPr>
            <a:spLocks noGrp="1"/>
          </p:cNvSpPr>
          <p:nvPr>
            <p:ph type="sldNum" sz="quarter" idx="10"/>
          </p:nvPr>
        </p:nvSpPr>
        <p:spPr/>
        <p:txBody>
          <a:bodyPr/>
          <a:lstStyle/>
          <a:p>
            <a:fld id="{91AA8895-2A50-41FA-B0ED-483DE697BEF9}" type="slidenum">
              <a:rPr lang="en-GB" smtClean="0"/>
              <a:t>1</a:t>
            </a:fld>
            <a:endParaRPr lang="en-GB"/>
          </a:p>
        </p:txBody>
      </p:sp>
    </p:spTree>
    <p:extLst>
      <p:ext uri="{BB962C8B-B14F-4D97-AF65-F5344CB8AC3E}">
        <p14:creationId xmlns:p14="http://schemas.microsoft.com/office/powerpoint/2010/main" val="401108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Who does the AFC support? </a:t>
            </a:r>
          </a:p>
          <a:p>
            <a:endParaRPr lang="en-GB" dirty="0"/>
          </a:p>
          <a:p>
            <a:r>
              <a:rPr lang="en-GB" dirty="0"/>
              <a:t>We are aware that the claimant may not identify as a ‘Veteran’, so we use the term Service Leavers. </a:t>
            </a:r>
          </a:p>
          <a:p>
            <a:endParaRPr lang="en-GB" dirty="0"/>
          </a:p>
        </p:txBody>
      </p:sp>
      <p:sp>
        <p:nvSpPr>
          <p:cNvPr id="4" name="Slide Number Placeholder 3"/>
          <p:cNvSpPr>
            <a:spLocks noGrp="1"/>
          </p:cNvSpPr>
          <p:nvPr>
            <p:ph type="sldNum" sz="quarter" idx="10"/>
          </p:nvPr>
        </p:nvSpPr>
        <p:spPr/>
        <p:txBody>
          <a:bodyPr/>
          <a:lstStyle/>
          <a:p>
            <a:fld id="{91AA8895-2A50-41FA-B0ED-483DE697BEF9}" type="slidenum">
              <a:rPr lang="en-GB" smtClean="0"/>
              <a:t>2</a:t>
            </a:fld>
            <a:endParaRPr lang="en-GB"/>
          </a:p>
        </p:txBody>
      </p:sp>
    </p:spTree>
    <p:extLst>
      <p:ext uri="{BB962C8B-B14F-4D97-AF65-F5344CB8AC3E}">
        <p14:creationId xmlns:p14="http://schemas.microsoft.com/office/powerpoint/2010/main" val="3303115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We are the key link between the JCP and AF Community. First point of contact for staff and military welfare services.– for example of how an organisation would refer a claimant: we would usually get sent a referral through to our group email inbox with the claimants consent form attached. ,One of our team will then pick this up and follow up. We are also linking with other benefits teams within the department to support our most vulnerable claimants. </a:t>
            </a:r>
          </a:p>
          <a:p>
            <a:pPr marL="0" indent="0">
              <a:buNone/>
            </a:pPr>
            <a:endParaRPr lang="en-GB" dirty="0"/>
          </a:p>
          <a:p>
            <a:r>
              <a:rPr lang="en-GB" dirty="0"/>
              <a:t>2) We regularly present to JC staff, including WC’s, Partnership Managers and Disability Employment Advisors about armed forces initiatives out there to support claimants. We also send out regular newsletters to all staff across London &amp; Essex with this information on. It is important to provide an understanding of the complexities that the forces community can face with barriers to employment – especially for military spouses. We are also there to raise the profile of the service community with their skills, knowledge and experience. We come across many of those in the AF community who undersell themselves, an example is a small part on a CV which says ‘I served in the British Army for 10 years’. We know that just through basic training, a wealth of skills and values are sought after by employers. </a:t>
            </a:r>
          </a:p>
          <a:p>
            <a:endParaRPr lang="en-GB" dirty="0"/>
          </a:p>
          <a:p>
            <a:r>
              <a:rPr lang="en-GB" dirty="0"/>
              <a:t>3) We will look closely at one of our main provisions on slide 5. </a:t>
            </a:r>
          </a:p>
        </p:txBody>
      </p:sp>
      <p:sp>
        <p:nvSpPr>
          <p:cNvPr id="4" name="Slide Number Placeholder 3"/>
          <p:cNvSpPr>
            <a:spLocks noGrp="1"/>
          </p:cNvSpPr>
          <p:nvPr>
            <p:ph type="sldNum" sz="quarter" idx="10"/>
          </p:nvPr>
        </p:nvSpPr>
        <p:spPr/>
        <p:txBody>
          <a:bodyPr/>
          <a:lstStyle/>
          <a:p>
            <a:fld id="{91AA8895-2A50-41FA-B0ED-483DE697BEF9}" type="slidenum">
              <a:rPr lang="en-GB" smtClean="0"/>
              <a:t>3</a:t>
            </a:fld>
            <a:endParaRPr lang="en-GB"/>
          </a:p>
        </p:txBody>
      </p:sp>
    </p:spTree>
    <p:extLst>
      <p:ext uri="{BB962C8B-B14F-4D97-AF65-F5344CB8AC3E}">
        <p14:creationId xmlns:p14="http://schemas.microsoft.com/office/powerpoint/2010/main" val="1902142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t>Quite simply, we are asking the question.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Since June 2021, Universal Credit will now ask all claimants if they are currently serving in the UK Armed Forces or if they have previously served. If either of these have been ticked, an additional support banner will be added to the front of the claim. With this, the WC will raise this customer with our team and see how we can provide support.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A8895-2A50-41FA-B0ED-483DE697BE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829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000" b="1" i="0" dirty="0">
                <a:solidFill>
                  <a:srgbClr val="0B0C0C"/>
                </a:solidFill>
                <a:effectLst/>
                <a:latin typeface="GDS Transport"/>
              </a:rPr>
              <a:t>What you’ll get</a:t>
            </a:r>
          </a:p>
          <a:p>
            <a:pPr algn="l"/>
            <a:r>
              <a:rPr lang="en-GB" sz="2000" b="0" i="0" dirty="0">
                <a:solidFill>
                  <a:srgbClr val="0B0C0C"/>
                </a:solidFill>
                <a:effectLst/>
                <a:latin typeface="GDS Transport"/>
              </a:rPr>
              <a:t>You’ll get personal support to help you:</a:t>
            </a:r>
          </a:p>
          <a:p>
            <a:pPr algn="l">
              <a:buFont typeface="Arial" panose="020B0604020202020204" pitchFamily="34" charset="0"/>
              <a:buChar char="•"/>
            </a:pPr>
            <a:r>
              <a:rPr lang="en-GB" sz="2000" b="0" i="0" dirty="0">
                <a:solidFill>
                  <a:srgbClr val="0B0C0C"/>
                </a:solidFill>
                <a:effectLst/>
                <a:latin typeface="GDS Transport"/>
              </a:rPr>
              <a:t>identify your employment needs</a:t>
            </a:r>
          </a:p>
          <a:p>
            <a:pPr algn="l">
              <a:buFont typeface="Arial" panose="020B0604020202020204" pitchFamily="34" charset="0"/>
              <a:buChar char="•"/>
            </a:pPr>
            <a:r>
              <a:rPr lang="en-GB" sz="2000" b="0" i="0" dirty="0">
                <a:solidFill>
                  <a:srgbClr val="0B0C0C"/>
                </a:solidFill>
                <a:effectLst/>
                <a:latin typeface="GDS Transport"/>
              </a:rPr>
              <a:t>match your skills to work that’s available</a:t>
            </a:r>
          </a:p>
          <a:p>
            <a:pPr algn="l">
              <a:buFont typeface="Arial" panose="020B0604020202020204" pitchFamily="34" charset="0"/>
              <a:buChar char="•"/>
            </a:pPr>
            <a:r>
              <a:rPr lang="en-GB" sz="2000" b="0" i="0" dirty="0">
                <a:solidFill>
                  <a:srgbClr val="0B0C0C"/>
                </a:solidFill>
                <a:effectLst/>
                <a:latin typeface="GDS Transport"/>
              </a:rPr>
              <a:t>put you in touch with employers</a:t>
            </a:r>
          </a:p>
          <a:p>
            <a:pPr algn="l">
              <a:buFont typeface="Arial" panose="020B0604020202020204" pitchFamily="34" charset="0"/>
              <a:buChar char="•"/>
            </a:pPr>
            <a:r>
              <a:rPr lang="en-GB" sz="2000" b="0" i="0" dirty="0">
                <a:solidFill>
                  <a:srgbClr val="0B0C0C"/>
                </a:solidFill>
                <a:effectLst/>
                <a:latin typeface="GDS Transport"/>
              </a:rPr>
              <a:t>find long-term employment</a:t>
            </a:r>
          </a:p>
          <a:p>
            <a:pPr algn="l">
              <a:buFont typeface="Arial" panose="020B0604020202020204" pitchFamily="34" charset="0"/>
              <a:buChar char="•"/>
            </a:pPr>
            <a:r>
              <a:rPr lang="en-GB" sz="2000" b="0" i="0" dirty="0">
                <a:solidFill>
                  <a:srgbClr val="0B0C0C"/>
                </a:solidFill>
                <a:effectLst/>
                <a:latin typeface="GDS Transport"/>
              </a:rPr>
              <a:t>get training to help you find work</a:t>
            </a:r>
          </a:p>
          <a:p>
            <a:pPr algn="l">
              <a:buFont typeface="Arial" panose="020B0604020202020204" pitchFamily="34" charset="0"/>
              <a:buChar char="•"/>
            </a:pPr>
            <a:r>
              <a:rPr lang="en-GB" sz="2000" b="0" i="0" dirty="0">
                <a:solidFill>
                  <a:srgbClr val="0B0C0C"/>
                </a:solidFill>
                <a:effectLst/>
                <a:latin typeface="GDS Transport"/>
              </a:rPr>
              <a:t>manage health problems to reduce their impact on work</a:t>
            </a:r>
          </a:p>
          <a:p>
            <a:endParaRPr lang="en-GB"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1AA8895-2A50-41FA-B0ED-483DE697BEF9}" type="slidenum">
              <a:rPr lang="en-GB" smtClean="0"/>
              <a:t>5</a:t>
            </a:fld>
            <a:endParaRPr lang="en-GB"/>
          </a:p>
        </p:txBody>
      </p:sp>
    </p:spTree>
    <p:extLst>
      <p:ext uri="{BB962C8B-B14F-4D97-AF65-F5344CB8AC3E}">
        <p14:creationId xmlns:p14="http://schemas.microsoft.com/office/powerpoint/2010/main" val="1345444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We do weekly interventions at Military Training Corrective Centre in Colchester to provide support to service personnel who are about to be discharged from service. Although these people are not on benefits, we support them in finding out what support is in the area, potential employment and having a grasp on the benefits system if needed. 90% of personnel don’t stay in the London &amp; Essex area which is why having our network of AFC’s across the country is important to smoothly transition a soldier back to into </a:t>
            </a:r>
            <a:r>
              <a:rPr lang="en-GB" dirty="0" err="1"/>
              <a:t>civi</a:t>
            </a:r>
            <a:r>
              <a:rPr lang="en-GB" dirty="0"/>
              <a:t> street. </a:t>
            </a:r>
          </a:p>
          <a:p>
            <a:pPr marL="228600" indent="-228600">
              <a:buAutoNum type="arabicParenR"/>
            </a:pPr>
            <a:r>
              <a:rPr lang="en-GB" dirty="0"/>
              <a:t>Working with housing organisations including Haig Housing, Stoll Mansions, Veterans Aid, SSAFA, West London Mission – so they have a better understanding of how the housing element works with UC, </a:t>
            </a:r>
            <a:r>
              <a:rPr lang="en-GB" dirty="0" err="1"/>
              <a:t>liasing</a:t>
            </a:r>
            <a:r>
              <a:rPr lang="en-GB" dirty="0"/>
              <a:t> with the local authorities d providing support to their tenants. </a:t>
            </a:r>
          </a:p>
          <a:p>
            <a:pPr marL="228600" indent="-228600">
              <a:buAutoNum type="arabicParenR"/>
            </a:pPr>
            <a:r>
              <a:rPr lang="en-GB" dirty="0"/>
              <a:t>We do monthly interventions at the Personnel Recovery Centre in Colchester – to people with health conditions and how we are here to support. </a:t>
            </a:r>
          </a:p>
          <a:p>
            <a:pPr marL="228600" indent="-228600">
              <a:buAutoNum type="arabicParenR"/>
            </a:pPr>
            <a:r>
              <a:rPr lang="en-GB" dirty="0"/>
              <a:t>Op Courage – supporting vulnerable customers with their claims, upskilling Op Courage workers on different benefits so they are able to support their patients. </a:t>
            </a:r>
          </a:p>
          <a:p>
            <a:pPr marL="228600" indent="-228600">
              <a:buAutoNum type="arabicParenR"/>
            </a:pPr>
            <a:r>
              <a:rPr lang="en-GB" dirty="0"/>
              <a:t>Upskilling sessions to AF Stakeholders: We have worked with different benefit teams within the department to present to on average 60 people from 20 different organisations that support the AF community. To date we have had sessions on UC, Personal Independence Payment and Access to Work. </a:t>
            </a:r>
          </a:p>
          <a:p>
            <a:pPr marL="0" indent="0">
              <a:buNone/>
            </a:pPr>
            <a:r>
              <a:rPr lang="en-GB" dirty="0"/>
              <a:t>6) Poppy Factory &amp; Walking with the Wounded – working with their employment advisors. Sending out a Jobs Newsletter monthly</a:t>
            </a:r>
          </a:p>
          <a:p>
            <a:pPr marL="0" indent="0">
              <a:buNone/>
            </a:pPr>
            <a:endParaRPr lang="en-GB" dirty="0"/>
          </a:p>
        </p:txBody>
      </p:sp>
      <p:sp>
        <p:nvSpPr>
          <p:cNvPr id="4" name="Slide Number Placeholder 3"/>
          <p:cNvSpPr>
            <a:spLocks noGrp="1"/>
          </p:cNvSpPr>
          <p:nvPr>
            <p:ph type="sldNum" sz="quarter" idx="5"/>
          </p:nvPr>
        </p:nvSpPr>
        <p:spPr/>
        <p:txBody>
          <a:bodyPr/>
          <a:lstStyle/>
          <a:p>
            <a:fld id="{91AA8895-2A50-41FA-B0ED-483DE697BEF9}" type="slidenum">
              <a:rPr lang="en-GB" smtClean="0"/>
              <a:t>6</a:t>
            </a:fld>
            <a:endParaRPr lang="en-GB"/>
          </a:p>
        </p:txBody>
      </p:sp>
    </p:spTree>
    <p:extLst>
      <p:ext uri="{BB962C8B-B14F-4D97-AF65-F5344CB8AC3E}">
        <p14:creationId xmlns:p14="http://schemas.microsoft.com/office/powerpoint/2010/main" val="2336631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GB" dirty="0"/>
              <a:t>Criminal Justice System – We are currently planning to work our Prison Work Coaches on developing a support plan for a claimant. We are also working with multiple agencies across London including the Met Police and Probationary Service to work with veterans in the criminal justice system. </a:t>
            </a:r>
          </a:p>
          <a:p>
            <a:pPr marL="228600" indent="-228600">
              <a:buAutoNum type="arabicParenR"/>
            </a:pPr>
            <a:r>
              <a:rPr lang="en-GB" dirty="0"/>
              <a:t>Job Fairs – we are excited in London to be hosting our first Job Fairs this month. This is something that is already happening across the AFC network and had great success. </a:t>
            </a:r>
          </a:p>
          <a:p>
            <a:pPr marL="228600" indent="-228600">
              <a:buAutoNum type="arabicParenR"/>
            </a:pPr>
            <a:r>
              <a:rPr lang="en-GB" dirty="0"/>
              <a:t>Armed Forces Recruitment: Working with the RLC Reserves on recruitment strategies and planning a recruitment open evening in May. </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10"/>
          </p:nvPr>
        </p:nvSpPr>
        <p:spPr/>
        <p:txBody>
          <a:bodyPr/>
          <a:lstStyle/>
          <a:p>
            <a:fld id="{91AA8895-2A50-41FA-B0ED-483DE697BEF9}" type="slidenum">
              <a:rPr lang="en-GB" smtClean="0"/>
              <a:t>7</a:t>
            </a:fld>
            <a:endParaRPr lang="en-GB"/>
          </a:p>
        </p:txBody>
      </p:sp>
    </p:spTree>
    <p:extLst>
      <p:ext uri="{BB962C8B-B14F-4D97-AF65-F5344CB8AC3E}">
        <p14:creationId xmlns:p14="http://schemas.microsoft.com/office/powerpoint/2010/main" val="124278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We’ve been receiving some fantastic feedback about our roles. Here’s a snippet on how Richard at NHS Op Courage reflects on the importance of why we’re here. </a:t>
            </a:r>
          </a:p>
          <a:p>
            <a:endParaRPr lang="en-GB" dirty="0"/>
          </a:p>
          <a:p>
            <a:endParaRPr lang="en-GB" dirty="0"/>
          </a:p>
          <a:p>
            <a:r>
              <a:rPr lang="en-GB" dirty="0"/>
              <a:t>We’ve built a close working relationship with Richard from the start of our full time roles - it was important for us from the beginning to listen and understand the key issues that our stakeholders come across when coming into contact with the benefits system. From these initial conversations, we have developed an </a:t>
            </a:r>
            <a:r>
              <a:rPr lang="en-GB" dirty="0" err="1"/>
              <a:t>indepth</a:t>
            </a:r>
            <a:r>
              <a:rPr lang="en-GB" dirty="0"/>
              <a:t> awareness about PTSD, how it can affect a person on a daily basis and how that reflects on a person interaction with the Jobcentre. We have then upskilled Op Courage on multiple benefits and how they can support their patients fully.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AA8895-2A50-41FA-B0ED-483DE697BE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2262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AA8895-2A50-41FA-B0ED-483DE697BEF9}" type="slidenum">
              <a:rPr lang="en-GB" smtClean="0"/>
              <a:t>9</a:t>
            </a:fld>
            <a:endParaRPr lang="en-GB"/>
          </a:p>
        </p:txBody>
      </p:sp>
    </p:spTree>
    <p:extLst>
      <p:ext uri="{BB962C8B-B14F-4D97-AF65-F5344CB8AC3E}">
        <p14:creationId xmlns:p14="http://schemas.microsoft.com/office/powerpoint/2010/main" val="4160122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4" descr="commscentre1"/>
          <p:cNvPicPr>
            <a:picLocks noChangeAspect="1" noChangeArrowheads="1"/>
          </p:cNvPicPr>
          <p:nvPr/>
        </p:nvPicPr>
        <p:blipFill>
          <a:blip r:embed="rId2">
            <a:extLst>
              <a:ext uri="{28A0092B-C50C-407E-A947-70E740481C1C}">
                <a14:useLocalDpi xmlns:a14="http://schemas.microsoft.com/office/drawing/2010/main" val="0"/>
              </a:ext>
            </a:extLst>
          </a:blip>
          <a:srcRect l="9267" t="11617" r="56169" b="16977"/>
          <a:stretch>
            <a:fillRect/>
          </a:stretch>
        </p:blipFill>
        <p:spPr bwMode="auto">
          <a:xfrm>
            <a:off x="4738688" y="0"/>
            <a:ext cx="4405312"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p:cNvGrpSpPr>
            <a:grpSpLocks/>
          </p:cNvGrpSpPr>
          <p:nvPr/>
        </p:nvGrpSpPr>
        <p:grpSpPr bwMode="auto">
          <a:xfrm>
            <a:off x="-9525" y="-1588"/>
            <a:ext cx="6264275" cy="6858001"/>
            <a:chOff x="-6" y="-1"/>
            <a:chExt cx="3946" cy="4320"/>
          </a:xfrm>
        </p:grpSpPr>
        <p:sp>
          <p:nvSpPr>
            <p:cNvPr id="6" name="Freeform 28"/>
            <p:cNvSpPr>
              <a:spLocks/>
            </p:cNvSpPr>
            <p:nvPr/>
          </p:nvSpPr>
          <p:spPr bwMode="auto">
            <a:xfrm>
              <a:off x="-6" y="0"/>
              <a:ext cx="3744" cy="4314"/>
            </a:xfrm>
            <a:custGeom>
              <a:avLst/>
              <a:gdLst>
                <a:gd name="T0" fmla="*/ 0 w 3660"/>
                <a:gd name="T1" fmla="*/ 0 h 4326"/>
                <a:gd name="T2" fmla="*/ 3771 w 3660"/>
                <a:gd name="T3" fmla="*/ 0 h 4326"/>
                <a:gd name="T4" fmla="*/ 3918 w 3660"/>
                <a:gd name="T5" fmla="*/ 2148 h 4326"/>
                <a:gd name="T6" fmla="*/ 2691 w 3660"/>
                <a:gd name="T7" fmla="*/ 4290 h 4326"/>
                <a:gd name="T8" fmla="*/ 0 w 3660"/>
                <a:gd name="T9" fmla="*/ 4279 h 4326"/>
                <a:gd name="T10" fmla="*/ 0 w 3660"/>
                <a:gd name="T11" fmla="*/ 0 h 43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60" h="4326">
                  <a:moveTo>
                    <a:pt x="0" y="0"/>
                  </a:moveTo>
                  <a:lnTo>
                    <a:pt x="3522" y="0"/>
                  </a:lnTo>
                  <a:lnTo>
                    <a:pt x="3660" y="2166"/>
                  </a:lnTo>
                  <a:lnTo>
                    <a:pt x="2514" y="4326"/>
                  </a:lnTo>
                  <a:lnTo>
                    <a:pt x="0" y="4315"/>
                  </a:lnTo>
                  <a:lnTo>
                    <a:pt x="0" y="0"/>
                  </a:lnTo>
                  <a:close/>
                </a:path>
              </a:pathLst>
            </a:custGeom>
            <a:solidFill>
              <a:schemeClr val="bg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7" name="Group 21"/>
            <p:cNvGrpSpPr>
              <a:grpSpLocks/>
            </p:cNvGrpSpPr>
            <p:nvPr/>
          </p:nvGrpSpPr>
          <p:grpSpPr bwMode="auto">
            <a:xfrm flipH="1">
              <a:off x="2523" y="-1"/>
              <a:ext cx="1417" cy="4320"/>
              <a:chOff x="1348" y="1080"/>
              <a:chExt cx="1121" cy="4320"/>
            </a:xfrm>
          </p:grpSpPr>
          <p:sp>
            <p:nvSpPr>
              <p:cNvPr id="8" name="Freeform 22"/>
              <p:cNvSpPr>
                <a:spLocks/>
              </p:cNvSpPr>
              <p:nvPr/>
            </p:nvSpPr>
            <p:spPr bwMode="auto">
              <a:xfrm flipH="1">
                <a:off x="1424" y="2329"/>
                <a:ext cx="133" cy="1396"/>
              </a:xfrm>
              <a:custGeom>
                <a:avLst/>
                <a:gdLst>
                  <a:gd name="T0" fmla="*/ 0 w 132"/>
                  <a:gd name="T1" fmla="*/ 1522 h 985"/>
                  <a:gd name="T2" fmla="*/ 74 w 132"/>
                  <a:gd name="T3" fmla="*/ 2802 h 985"/>
                  <a:gd name="T4" fmla="*/ 74 w 132"/>
                  <a:gd name="T5" fmla="*/ 2803 h 985"/>
                  <a:gd name="T6" fmla="*/ 77 w 132"/>
                  <a:gd name="T7" fmla="*/ 2659 h 985"/>
                  <a:gd name="T8" fmla="*/ 135 w 132"/>
                  <a:gd name="T9" fmla="*/ 6 h 985"/>
                  <a:gd name="T10" fmla="*/ 135 w 132"/>
                  <a:gd name="T11" fmla="*/ 0 h 985"/>
                  <a:gd name="T12" fmla="*/ 0 w 132"/>
                  <a:gd name="T13" fmla="*/ 1522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985">
                    <a:moveTo>
                      <a:pt x="0" y="535"/>
                    </a:moveTo>
                    <a:cubicBezTo>
                      <a:pt x="0" y="535"/>
                      <a:pt x="62" y="793"/>
                      <a:pt x="71" y="984"/>
                    </a:cubicBezTo>
                    <a:cubicBezTo>
                      <a:pt x="71" y="985"/>
                      <a:pt x="71" y="985"/>
                      <a:pt x="71" y="985"/>
                    </a:cubicBezTo>
                    <a:cubicBezTo>
                      <a:pt x="72" y="972"/>
                      <a:pt x="73" y="955"/>
                      <a:pt x="74" y="934"/>
                    </a:cubicBezTo>
                    <a:cubicBezTo>
                      <a:pt x="78" y="854"/>
                      <a:pt x="132" y="2"/>
                      <a:pt x="132" y="2"/>
                    </a:cubicBezTo>
                    <a:cubicBezTo>
                      <a:pt x="132" y="0"/>
                      <a:pt x="132" y="0"/>
                      <a:pt x="132" y="0"/>
                    </a:cubicBezTo>
                    <a:cubicBezTo>
                      <a:pt x="111" y="173"/>
                      <a:pt x="70" y="353"/>
                      <a:pt x="0" y="535"/>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23"/>
              <p:cNvSpPr>
                <a:spLocks/>
              </p:cNvSpPr>
              <p:nvPr/>
            </p:nvSpPr>
            <p:spPr bwMode="auto">
              <a:xfrm>
                <a:off x="1348" y="1080"/>
                <a:ext cx="460" cy="2009"/>
              </a:xfrm>
              <a:custGeom>
                <a:avLst/>
                <a:gdLst>
                  <a:gd name="T0" fmla="*/ 208 w 460"/>
                  <a:gd name="T1" fmla="*/ 2006 h 2009"/>
                  <a:gd name="T2" fmla="*/ 209 w 460"/>
                  <a:gd name="T3" fmla="*/ 2009 h 2009"/>
                  <a:gd name="T4" fmla="*/ 358 w 460"/>
                  <a:gd name="T5" fmla="*/ 0 h 2009"/>
                  <a:gd name="T6" fmla="*/ 114 w 460"/>
                  <a:gd name="T7" fmla="*/ 0 h 2009"/>
                  <a:gd name="T8" fmla="*/ 208 w 460"/>
                  <a:gd name="T9" fmla="*/ 2006 h 2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 h="2009">
                    <a:moveTo>
                      <a:pt x="208" y="2006"/>
                    </a:moveTo>
                    <a:cubicBezTo>
                      <a:pt x="209" y="2009"/>
                      <a:pt x="209" y="2009"/>
                      <a:pt x="209" y="2009"/>
                    </a:cubicBezTo>
                    <a:cubicBezTo>
                      <a:pt x="209" y="2009"/>
                      <a:pt x="460" y="908"/>
                      <a:pt x="358" y="0"/>
                    </a:cubicBezTo>
                    <a:cubicBezTo>
                      <a:pt x="114" y="1"/>
                      <a:pt x="114" y="0"/>
                      <a:pt x="114" y="0"/>
                    </a:cubicBezTo>
                    <a:cubicBezTo>
                      <a:pt x="44" y="518"/>
                      <a:pt x="0" y="1255"/>
                      <a:pt x="208" y="2006"/>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24"/>
              <p:cNvSpPr>
                <a:spLocks/>
              </p:cNvSpPr>
              <p:nvPr/>
            </p:nvSpPr>
            <p:spPr bwMode="auto">
              <a:xfrm flipH="1">
                <a:off x="1474" y="3086"/>
                <a:ext cx="995" cy="2314"/>
              </a:xfrm>
              <a:custGeom>
                <a:avLst/>
                <a:gdLst>
                  <a:gd name="T0" fmla="*/ 926 w 987"/>
                  <a:gd name="T1" fmla="*/ 0 h 1632"/>
                  <a:gd name="T2" fmla="*/ 1001 w 987"/>
                  <a:gd name="T3" fmla="*/ 1506 h 1632"/>
                  <a:gd name="T4" fmla="*/ 1000 w 987"/>
                  <a:gd name="T5" fmla="*/ 1507 h 1632"/>
                  <a:gd name="T6" fmla="*/ 827 w 987"/>
                  <a:gd name="T7" fmla="*/ 3112 h 1632"/>
                  <a:gd name="T8" fmla="*/ 495 w 987"/>
                  <a:gd name="T9" fmla="*/ 4652 h 1632"/>
                  <a:gd name="T10" fmla="*/ 0 w 987"/>
                  <a:gd name="T11" fmla="*/ 4652 h 1632"/>
                  <a:gd name="T12" fmla="*/ 913 w 987"/>
                  <a:gd name="T13" fmla="*/ 95 h 1632"/>
                  <a:gd name="T14" fmla="*/ 926 w 98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7" h="1632">
                    <a:moveTo>
                      <a:pt x="905" y="0"/>
                    </a:moveTo>
                    <a:cubicBezTo>
                      <a:pt x="905" y="0"/>
                      <a:pt x="987" y="340"/>
                      <a:pt x="977" y="528"/>
                    </a:cubicBezTo>
                    <a:cubicBezTo>
                      <a:pt x="976" y="529"/>
                      <a:pt x="976" y="529"/>
                      <a:pt x="976" y="529"/>
                    </a:cubicBezTo>
                    <a:cubicBezTo>
                      <a:pt x="976" y="529"/>
                      <a:pt x="962" y="825"/>
                      <a:pt x="806" y="1092"/>
                    </a:cubicBezTo>
                    <a:cubicBezTo>
                      <a:pt x="695" y="1281"/>
                      <a:pt x="556" y="1512"/>
                      <a:pt x="483" y="1632"/>
                    </a:cubicBezTo>
                    <a:cubicBezTo>
                      <a:pt x="0" y="1632"/>
                      <a:pt x="0" y="1632"/>
                      <a:pt x="0" y="1632"/>
                    </a:cubicBezTo>
                    <a:cubicBezTo>
                      <a:pt x="187" y="1320"/>
                      <a:pt x="700" y="527"/>
                      <a:pt x="892" y="33"/>
                    </a:cubicBezTo>
                    <a:lnTo>
                      <a:pt x="905" y="0"/>
                    </a:lnTo>
                    <a:close/>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11" name="Group 32"/>
          <p:cNvGrpSpPr>
            <a:grpSpLocks noChangeAspect="1"/>
          </p:cNvGrpSpPr>
          <p:nvPr/>
        </p:nvGrpSpPr>
        <p:grpSpPr bwMode="auto">
          <a:xfrm>
            <a:off x="407988" y="414338"/>
            <a:ext cx="2127250" cy="539750"/>
            <a:chOff x="406" y="311"/>
            <a:chExt cx="1786" cy="453"/>
          </a:xfrm>
        </p:grpSpPr>
        <p:sp>
          <p:nvSpPr>
            <p:cNvPr id="12" name="Freeform 33"/>
            <p:cNvSpPr>
              <a:spLocks noChangeAspect="1"/>
            </p:cNvSpPr>
            <p:nvPr/>
          </p:nvSpPr>
          <p:spPr bwMode="auto">
            <a:xfrm>
              <a:off x="1251" y="408"/>
              <a:ext cx="140" cy="154"/>
            </a:xfrm>
            <a:custGeom>
              <a:avLst/>
              <a:gdLst>
                <a:gd name="T0" fmla="*/ 244 w 106"/>
                <a:gd name="T1" fmla="*/ 0 h 116"/>
                <a:gd name="T2" fmla="*/ 213 w 106"/>
                <a:gd name="T3" fmla="*/ 158 h 116"/>
                <a:gd name="T4" fmla="*/ 178 w 106"/>
                <a:gd name="T5" fmla="*/ 238 h 116"/>
                <a:gd name="T6" fmla="*/ 87 w 106"/>
                <a:gd name="T7" fmla="*/ 271 h 116"/>
                <a:gd name="T8" fmla="*/ 0 w 106"/>
                <a:gd name="T9" fmla="*/ 199 h 116"/>
                <a:gd name="T10" fmla="*/ 7 w 106"/>
                <a:gd name="T11" fmla="*/ 155 h 116"/>
                <a:gd name="T12" fmla="*/ 38 w 106"/>
                <a:gd name="T13" fmla="*/ 0 h 116"/>
                <a:gd name="T14" fmla="*/ 96 w 106"/>
                <a:gd name="T15" fmla="*/ 0 h 116"/>
                <a:gd name="T16" fmla="*/ 63 w 106"/>
                <a:gd name="T17" fmla="*/ 166 h 116"/>
                <a:gd name="T18" fmla="*/ 59 w 106"/>
                <a:gd name="T19" fmla="*/ 193 h 116"/>
                <a:gd name="T20" fmla="*/ 96 w 106"/>
                <a:gd name="T21" fmla="*/ 227 h 116"/>
                <a:gd name="T22" fmla="*/ 136 w 106"/>
                <a:gd name="T23" fmla="*/ 208 h 116"/>
                <a:gd name="T24" fmla="*/ 152 w 106"/>
                <a:gd name="T25" fmla="*/ 169 h 116"/>
                <a:gd name="T26" fmla="*/ 189 w 106"/>
                <a:gd name="T27" fmla="*/ 0 h 116"/>
                <a:gd name="T28" fmla="*/ 244 w 106"/>
                <a:gd name="T29" fmla="*/ 0 h 1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6" h="116">
                  <a:moveTo>
                    <a:pt x="106" y="0"/>
                  </a:moveTo>
                  <a:cubicBezTo>
                    <a:pt x="92" y="68"/>
                    <a:pt x="92" y="68"/>
                    <a:pt x="92" y="68"/>
                  </a:cubicBezTo>
                  <a:cubicBezTo>
                    <a:pt x="89" y="84"/>
                    <a:pt x="84" y="94"/>
                    <a:pt x="77" y="102"/>
                  </a:cubicBezTo>
                  <a:cubicBezTo>
                    <a:pt x="68" y="111"/>
                    <a:pt x="55" y="116"/>
                    <a:pt x="38" y="116"/>
                  </a:cubicBezTo>
                  <a:cubicBezTo>
                    <a:pt x="18" y="116"/>
                    <a:pt x="0" y="107"/>
                    <a:pt x="0" y="85"/>
                  </a:cubicBezTo>
                  <a:cubicBezTo>
                    <a:pt x="0" y="81"/>
                    <a:pt x="1" y="74"/>
                    <a:pt x="3" y="66"/>
                  </a:cubicBezTo>
                  <a:cubicBezTo>
                    <a:pt x="17" y="0"/>
                    <a:pt x="17" y="0"/>
                    <a:pt x="17" y="0"/>
                  </a:cubicBezTo>
                  <a:cubicBezTo>
                    <a:pt x="42" y="0"/>
                    <a:pt x="42" y="0"/>
                    <a:pt x="42" y="0"/>
                  </a:cubicBezTo>
                  <a:cubicBezTo>
                    <a:pt x="27" y="71"/>
                    <a:pt x="27" y="71"/>
                    <a:pt x="27" y="71"/>
                  </a:cubicBezTo>
                  <a:cubicBezTo>
                    <a:pt x="26" y="75"/>
                    <a:pt x="26" y="79"/>
                    <a:pt x="26" y="82"/>
                  </a:cubicBezTo>
                  <a:cubicBezTo>
                    <a:pt x="26" y="92"/>
                    <a:pt x="33" y="97"/>
                    <a:pt x="42" y="97"/>
                  </a:cubicBezTo>
                  <a:cubicBezTo>
                    <a:pt x="49" y="97"/>
                    <a:pt x="55" y="94"/>
                    <a:pt x="59" y="89"/>
                  </a:cubicBezTo>
                  <a:cubicBezTo>
                    <a:pt x="62" y="85"/>
                    <a:pt x="65" y="79"/>
                    <a:pt x="66" y="72"/>
                  </a:cubicBezTo>
                  <a:cubicBezTo>
                    <a:pt x="82" y="0"/>
                    <a:pt x="82" y="0"/>
                    <a:pt x="82" y="0"/>
                  </a:cubicBezTo>
                  <a:lnTo>
                    <a:pt x="106"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Freeform 34"/>
            <p:cNvSpPr>
              <a:spLocks noChangeAspect="1"/>
            </p:cNvSpPr>
            <p:nvPr/>
          </p:nvSpPr>
          <p:spPr bwMode="auto">
            <a:xfrm>
              <a:off x="1390" y="441"/>
              <a:ext cx="126" cy="121"/>
            </a:xfrm>
            <a:custGeom>
              <a:avLst/>
              <a:gdLst>
                <a:gd name="T0" fmla="*/ 215 w 95"/>
                <a:gd name="T1" fmla="*/ 202 h 91"/>
                <a:gd name="T2" fmla="*/ 174 w 95"/>
                <a:gd name="T3" fmla="*/ 214 h 91"/>
                <a:gd name="T4" fmla="*/ 135 w 95"/>
                <a:gd name="T5" fmla="*/ 178 h 91"/>
                <a:gd name="T6" fmla="*/ 137 w 95"/>
                <a:gd name="T7" fmla="*/ 156 h 91"/>
                <a:gd name="T8" fmla="*/ 151 w 95"/>
                <a:gd name="T9" fmla="*/ 92 h 91"/>
                <a:gd name="T10" fmla="*/ 157 w 95"/>
                <a:gd name="T11" fmla="*/ 65 h 91"/>
                <a:gd name="T12" fmla="*/ 150 w 95"/>
                <a:gd name="T13" fmla="*/ 49 h 91"/>
                <a:gd name="T14" fmla="*/ 130 w 95"/>
                <a:gd name="T15" fmla="*/ 43 h 91"/>
                <a:gd name="T16" fmla="*/ 95 w 95"/>
                <a:gd name="T17" fmla="*/ 62 h 91"/>
                <a:gd name="T18" fmla="*/ 77 w 95"/>
                <a:gd name="T19" fmla="*/ 117 h 91"/>
                <a:gd name="T20" fmla="*/ 56 w 95"/>
                <a:gd name="T21" fmla="*/ 209 h 91"/>
                <a:gd name="T22" fmla="*/ 0 w 95"/>
                <a:gd name="T23" fmla="*/ 209 h 91"/>
                <a:gd name="T24" fmla="*/ 36 w 95"/>
                <a:gd name="T25" fmla="*/ 44 h 91"/>
                <a:gd name="T26" fmla="*/ 7 w 95"/>
                <a:gd name="T27" fmla="*/ 44 h 91"/>
                <a:gd name="T28" fmla="*/ 16 w 95"/>
                <a:gd name="T29" fmla="*/ 5 h 91"/>
                <a:gd name="T30" fmla="*/ 77 w 95"/>
                <a:gd name="T31" fmla="*/ 5 h 91"/>
                <a:gd name="T32" fmla="*/ 80 w 95"/>
                <a:gd name="T33" fmla="*/ 36 h 91"/>
                <a:gd name="T34" fmla="*/ 150 w 95"/>
                <a:gd name="T35" fmla="*/ 0 h 91"/>
                <a:gd name="T36" fmla="*/ 212 w 95"/>
                <a:gd name="T37" fmla="*/ 57 h 91"/>
                <a:gd name="T38" fmla="*/ 208 w 95"/>
                <a:gd name="T39" fmla="*/ 92 h 91"/>
                <a:gd name="T40" fmla="*/ 194 w 95"/>
                <a:gd name="T41" fmla="*/ 156 h 91"/>
                <a:gd name="T42" fmla="*/ 194 w 95"/>
                <a:gd name="T43" fmla="*/ 166 h 91"/>
                <a:gd name="T44" fmla="*/ 203 w 95"/>
                <a:gd name="T45" fmla="*/ 177 h 91"/>
                <a:gd name="T46" fmla="*/ 221 w 95"/>
                <a:gd name="T47" fmla="*/ 170 h 91"/>
                <a:gd name="T48" fmla="*/ 215 w 95"/>
                <a:gd name="T49" fmla="*/ 202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91">
                  <a:moveTo>
                    <a:pt x="92" y="86"/>
                  </a:moveTo>
                  <a:cubicBezTo>
                    <a:pt x="87" y="89"/>
                    <a:pt x="81" y="91"/>
                    <a:pt x="75" y="91"/>
                  </a:cubicBezTo>
                  <a:cubicBezTo>
                    <a:pt x="65" y="91"/>
                    <a:pt x="58" y="87"/>
                    <a:pt x="58" y="76"/>
                  </a:cubicBezTo>
                  <a:cubicBezTo>
                    <a:pt x="58" y="74"/>
                    <a:pt x="59" y="70"/>
                    <a:pt x="59" y="66"/>
                  </a:cubicBezTo>
                  <a:cubicBezTo>
                    <a:pt x="65" y="39"/>
                    <a:pt x="65" y="39"/>
                    <a:pt x="65" y="39"/>
                  </a:cubicBezTo>
                  <a:cubicBezTo>
                    <a:pt x="66" y="34"/>
                    <a:pt x="67" y="31"/>
                    <a:pt x="67" y="28"/>
                  </a:cubicBezTo>
                  <a:cubicBezTo>
                    <a:pt x="67" y="25"/>
                    <a:pt x="66" y="22"/>
                    <a:pt x="64" y="21"/>
                  </a:cubicBezTo>
                  <a:cubicBezTo>
                    <a:pt x="62" y="19"/>
                    <a:pt x="59" y="18"/>
                    <a:pt x="56" y="18"/>
                  </a:cubicBezTo>
                  <a:cubicBezTo>
                    <a:pt x="50" y="18"/>
                    <a:pt x="44" y="21"/>
                    <a:pt x="41" y="26"/>
                  </a:cubicBezTo>
                  <a:cubicBezTo>
                    <a:pt x="37" y="31"/>
                    <a:pt x="35" y="39"/>
                    <a:pt x="33" y="50"/>
                  </a:cubicBezTo>
                  <a:cubicBezTo>
                    <a:pt x="24" y="89"/>
                    <a:pt x="24" y="89"/>
                    <a:pt x="24" y="89"/>
                  </a:cubicBezTo>
                  <a:cubicBezTo>
                    <a:pt x="0" y="89"/>
                    <a:pt x="0" y="89"/>
                    <a:pt x="0" y="89"/>
                  </a:cubicBezTo>
                  <a:cubicBezTo>
                    <a:pt x="15" y="19"/>
                    <a:pt x="15" y="19"/>
                    <a:pt x="15" y="19"/>
                  </a:cubicBezTo>
                  <a:cubicBezTo>
                    <a:pt x="3" y="19"/>
                    <a:pt x="3" y="19"/>
                    <a:pt x="3" y="19"/>
                  </a:cubicBezTo>
                  <a:cubicBezTo>
                    <a:pt x="7" y="2"/>
                    <a:pt x="7" y="2"/>
                    <a:pt x="7" y="2"/>
                  </a:cubicBezTo>
                  <a:cubicBezTo>
                    <a:pt x="33" y="2"/>
                    <a:pt x="33" y="2"/>
                    <a:pt x="33" y="2"/>
                  </a:cubicBezTo>
                  <a:cubicBezTo>
                    <a:pt x="34" y="15"/>
                    <a:pt x="34" y="15"/>
                    <a:pt x="34" y="15"/>
                  </a:cubicBezTo>
                  <a:cubicBezTo>
                    <a:pt x="40" y="7"/>
                    <a:pt x="51" y="0"/>
                    <a:pt x="64" y="0"/>
                  </a:cubicBezTo>
                  <a:cubicBezTo>
                    <a:pt x="80" y="0"/>
                    <a:pt x="91" y="9"/>
                    <a:pt x="91" y="24"/>
                  </a:cubicBezTo>
                  <a:cubicBezTo>
                    <a:pt x="91" y="29"/>
                    <a:pt x="90" y="34"/>
                    <a:pt x="89" y="39"/>
                  </a:cubicBezTo>
                  <a:cubicBezTo>
                    <a:pt x="83" y="66"/>
                    <a:pt x="83" y="66"/>
                    <a:pt x="83" y="66"/>
                  </a:cubicBezTo>
                  <a:cubicBezTo>
                    <a:pt x="83" y="68"/>
                    <a:pt x="83" y="70"/>
                    <a:pt x="83" y="71"/>
                  </a:cubicBezTo>
                  <a:cubicBezTo>
                    <a:pt x="83" y="74"/>
                    <a:pt x="84" y="75"/>
                    <a:pt x="87" y="75"/>
                  </a:cubicBezTo>
                  <a:cubicBezTo>
                    <a:pt x="89" y="75"/>
                    <a:pt x="92" y="74"/>
                    <a:pt x="95" y="72"/>
                  </a:cubicBezTo>
                  <a:lnTo>
                    <a:pt x="92" y="86"/>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Freeform 35"/>
            <p:cNvSpPr>
              <a:spLocks noChangeAspect="1"/>
            </p:cNvSpPr>
            <p:nvPr/>
          </p:nvSpPr>
          <p:spPr bwMode="auto">
            <a:xfrm>
              <a:off x="1530" y="444"/>
              <a:ext cx="53" cy="118"/>
            </a:xfrm>
            <a:custGeom>
              <a:avLst/>
              <a:gdLst>
                <a:gd name="T0" fmla="*/ 93 w 40"/>
                <a:gd name="T1" fmla="*/ 0 h 89"/>
                <a:gd name="T2" fmla="*/ 60 w 40"/>
                <a:gd name="T3" fmla="*/ 150 h 89"/>
                <a:gd name="T4" fmla="*/ 58 w 40"/>
                <a:gd name="T5" fmla="*/ 160 h 89"/>
                <a:gd name="T6" fmla="*/ 66 w 40"/>
                <a:gd name="T7" fmla="*/ 171 h 89"/>
                <a:gd name="T8" fmla="*/ 86 w 40"/>
                <a:gd name="T9" fmla="*/ 163 h 89"/>
                <a:gd name="T10" fmla="*/ 80 w 40"/>
                <a:gd name="T11" fmla="*/ 195 h 89"/>
                <a:gd name="T12" fmla="*/ 40 w 40"/>
                <a:gd name="T13" fmla="*/ 207 h 89"/>
                <a:gd name="T14" fmla="*/ 1 w 40"/>
                <a:gd name="T15" fmla="*/ 172 h 89"/>
                <a:gd name="T16" fmla="*/ 5 w 40"/>
                <a:gd name="T17" fmla="*/ 150 h 89"/>
                <a:gd name="T18" fmla="*/ 28 w 40"/>
                <a:gd name="T19" fmla="*/ 40 h 89"/>
                <a:gd name="T20" fmla="*/ 0 w 40"/>
                <a:gd name="T21" fmla="*/ 40 h 89"/>
                <a:gd name="T22" fmla="*/ 9 w 40"/>
                <a:gd name="T23" fmla="*/ 0 h 89"/>
                <a:gd name="T24" fmla="*/ 93 w 40"/>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0" h="89">
                  <a:moveTo>
                    <a:pt x="40" y="0"/>
                  </a:moveTo>
                  <a:cubicBezTo>
                    <a:pt x="26" y="64"/>
                    <a:pt x="26" y="64"/>
                    <a:pt x="26" y="64"/>
                  </a:cubicBezTo>
                  <a:cubicBezTo>
                    <a:pt x="26" y="66"/>
                    <a:pt x="25" y="68"/>
                    <a:pt x="25" y="69"/>
                  </a:cubicBezTo>
                  <a:cubicBezTo>
                    <a:pt x="25" y="72"/>
                    <a:pt x="27" y="73"/>
                    <a:pt x="29" y="73"/>
                  </a:cubicBezTo>
                  <a:cubicBezTo>
                    <a:pt x="32" y="73"/>
                    <a:pt x="35" y="72"/>
                    <a:pt x="37" y="70"/>
                  </a:cubicBezTo>
                  <a:cubicBezTo>
                    <a:pt x="34" y="84"/>
                    <a:pt x="34" y="84"/>
                    <a:pt x="34" y="84"/>
                  </a:cubicBezTo>
                  <a:cubicBezTo>
                    <a:pt x="30" y="87"/>
                    <a:pt x="24" y="89"/>
                    <a:pt x="17" y="89"/>
                  </a:cubicBezTo>
                  <a:cubicBezTo>
                    <a:pt x="8" y="89"/>
                    <a:pt x="1" y="85"/>
                    <a:pt x="1" y="74"/>
                  </a:cubicBezTo>
                  <a:cubicBezTo>
                    <a:pt x="1" y="72"/>
                    <a:pt x="1" y="68"/>
                    <a:pt x="2" y="64"/>
                  </a:cubicBezTo>
                  <a:cubicBezTo>
                    <a:pt x="12" y="17"/>
                    <a:pt x="12" y="17"/>
                    <a:pt x="12" y="17"/>
                  </a:cubicBezTo>
                  <a:cubicBezTo>
                    <a:pt x="0" y="17"/>
                    <a:pt x="0" y="17"/>
                    <a:pt x="0" y="17"/>
                  </a:cubicBezTo>
                  <a:cubicBezTo>
                    <a:pt x="4" y="0"/>
                    <a:pt x="4" y="0"/>
                    <a:pt x="4" y="0"/>
                  </a:cubicBezTo>
                  <a:lnTo>
                    <a:pt x="40"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Freeform 36"/>
            <p:cNvSpPr>
              <a:spLocks noChangeAspect="1"/>
            </p:cNvSpPr>
            <p:nvPr/>
          </p:nvSpPr>
          <p:spPr bwMode="auto">
            <a:xfrm>
              <a:off x="1553" y="395"/>
              <a:ext cx="37" cy="34"/>
            </a:xfrm>
            <a:custGeom>
              <a:avLst/>
              <a:gdLst>
                <a:gd name="T0" fmla="*/ 29 w 27"/>
                <a:gd name="T1" fmla="*/ 58 h 26"/>
                <a:gd name="T2" fmla="*/ 0 w 27"/>
                <a:gd name="T3" fmla="*/ 35 h 26"/>
                <a:gd name="T4" fmla="*/ 44 w 27"/>
                <a:gd name="T5" fmla="*/ 0 h 26"/>
                <a:gd name="T6" fmla="*/ 70 w 27"/>
                <a:gd name="T7" fmla="*/ 22 h 26"/>
                <a:gd name="T8" fmla="*/ 29 w 27"/>
                <a:gd name="T9" fmla="*/ 58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6">
                  <a:moveTo>
                    <a:pt x="11" y="26"/>
                  </a:moveTo>
                  <a:cubicBezTo>
                    <a:pt x="5" y="26"/>
                    <a:pt x="0" y="22"/>
                    <a:pt x="0" y="16"/>
                  </a:cubicBezTo>
                  <a:cubicBezTo>
                    <a:pt x="0" y="7"/>
                    <a:pt x="8" y="0"/>
                    <a:pt x="17" y="0"/>
                  </a:cubicBezTo>
                  <a:cubicBezTo>
                    <a:pt x="23" y="0"/>
                    <a:pt x="27" y="4"/>
                    <a:pt x="27" y="10"/>
                  </a:cubicBezTo>
                  <a:cubicBezTo>
                    <a:pt x="27" y="19"/>
                    <a:pt x="19" y="26"/>
                    <a:pt x="11" y="26"/>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6" name="Freeform 37"/>
            <p:cNvSpPr>
              <a:spLocks noChangeAspect="1"/>
            </p:cNvSpPr>
            <p:nvPr/>
          </p:nvSpPr>
          <p:spPr bwMode="auto">
            <a:xfrm>
              <a:off x="1595" y="444"/>
              <a:ext cx="113" cy="115"/>
            </a:xfrm>
            <a:custGeom>
              <a:avLst/>
              <a:gdLst>
                <a:gd name="T0" fmla="*/ 199 w 85"/>
                <a:gd name="T1" fmla="*/ 0 h 87"/>
                <a:gd name="T2" fmla="*/ 82 w 85"/>
                <a:gd name="T3" fmla="*/ 201 h 87"/>
                <a:gd name="T4" fmla="*/ 31 w 85"/>
                <a:gd name="T5" fmla="*/ 201 h 87"/>
                <a:gd name="T6" fmla="*/ 0 w 85"/>
                <a:gd name="T7" fmla="*/ 0 h 87"/>
                <a:gd name="T8" fmla="*/ 57 w 85"/>
                <a:gd name="T9" fmla="*/ 0 h 87"/>
                <a:gd name="T10" fmla="*/ 69 w 85"/>
                <a:gd name="T11" fmla="*/ 110 h 87"/>
                <a:gd name="T12" fmla="*/ 69 w 85"/>
                <a:gd name="T13" fmla="*/ 148 h 87"/>
                <a:gd name="T14" fmla="*/ 86 w 85"/>
                <a:gd name="T15" fmla="*/ 110 h 87"/>
                <a:gd name="T16" fmla="*/ 149 w 85"/>
                <a:gd name="T17" fmla="*/ 0 h 87"/>
                <a:gd name="T18" fmla="*/ 199 w 85"/>
                <a:gd name="T19" fmla="*/ 0 h 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5" h="87">
                  <a:moveTo>
                    <a:pt x="85" y="0"/>
                  </a:moveTo>
                  <a:cubicBezTo>
                    <a:pt x="35" y="87"/>
                    <a:pt x="35" y="87"/>
                    <a:pt x="35" y="87"/>
                  </a:cubicBezTo>
                  <a:cubicBezTo>
                    <a:pt x="13" y="87"/>
                    <a:pt x="13" y="87"/>
                    <a:pt x="13" y="87"/>
                  </a:cubicBezTo>
                  <a:cubicBezTo>
                    <a:pt x="0" y="0"/>
                    <a:pt x="0" y="0"/>
                    <a:pt x="0" y="0"/>
                  </a:cubicBezTo>
                  <a:cubicBezTo>
                    <a:pt x="24" y="0"/>
                    <a:pt x="24" y="0"/>
                    <a:pt x="24" y="0"/>
                  </a:cubicBezTo>
                  <a:cubicBezTo>
                    <a:pt x="29" y="48"/>
                    <a:pt x="29" y="48"/>
                    <a:pt x="29" y="48"/>
                  </a:cubicBezTo>
                  <a:cubicBezTo>
                    <a:pt x="30" y="54"/>
                    <a:pt x="30" y="60"/>
                    <a:pt x="29" y="64"/>
                  </a:cubicBezTo>
                  <a:cubicBezTo>
                    <a:pt x="31" y="60"/>
                    <a:pt x="34" y="53"/>
                    <a:pt x="37" y="48"/>
                  </a:cubicBezTo>
                  <a:cubicBezTo>
                    <a:pt x="63" y="0"/>
                    <a:pt x="63" y="0"/>
                    <a:pt x="63" y="0"/>
                  </a:cubicBezTo>
                  <a:lnTo>
                    <a:pt x="85"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7" name="Freeform 38"/>
            <p:cNvSpPr>
              <a:spLocks noChangeAspect="1" noEditPoints="1"/>
            </p:cNvSpPr>
            <p:nvPr/>
          </p:nvSpPr>
          <p:spPr bwMode="auto">
            <a:xfrm>
              <a:off x="1695" y="441"/>
              <a:ext cx="111" cy="121"/>
            </a:xfrm>
            <a:custGeom>
              <a:avLst/>
              <a:gdLst>
                <a:gd name="T0" fmla="*/ 93 w 84"/>
                <a:gd name="T1" fmla="*/ 134 h 91"/>
                <a:gd name="T2" fmla="*/ 58 w 84"/>
                <a:gd name="T3" fmla="*/ 129 h 91"/>
                <a:gd name="T4" fmla="*/ 56 w 84"/>
                <a:gd name="T5" fmla="*/ 134 h 91"/>
                <a:gd name="T6" fmla="*/ 99 w 84"/>
                <a:gd name="T7" fmla="*/ 177 h 91"/>
                <a:gd name="T8" fmla="*/ 168 w 84"/>
                <a:gd name="T9" fmla="*/ 156 h 91"/>
                <a:gd name="T10" fmla="*/ 159 w 84"/>
                <a:gd name="T11" fmla="*/ 193 h 91"/>
                <a:gd name="T12" fmla="*/ 86 w 84"/>
                <a:gd name="T13" fmla="*/ 214 h 91"/>
                <a:gd name="T14" fmla="*/ 0 w 84"/>
                <a:gd name="T15" fmla="*/ 136 h 91"/>
                <a:gd name="T16" fmla="*/ 130 w 84"/>
                <a:gd name="T17" fmla="*/ 0 h 91"/>
                <a:gd name="T18" fmla="*/ 194 w 84"/>
                <a:gd name="T19" fmla="*/ 57 h 91"/>
                <a:gd name="T20" fmla="*/ 93 w 84"/>
                <a:gd name="T21" fmla="*/ 134 h 91"/>
                <a:gd name="T22" fmla="*/ 123 w 84"/>
                <a:gd name="T23" fmla="*/ 37 h 91"/>
                <a:gd name="T24" fmla="*/ 63 w 84"/>
                <a:gd name="T25" fmla="*/ 98 h 91"/>
                <a:gd name="T26" fmla="*/ 86 w 84"/>
                <a:gd name="T27" fmla="*/ 101 h 91"/>
                <a:gd name="T28" fmla="*/ 143 w 84"/>
                <a:gd name="T29" fmla="*/ 57 h 91"/>
                <a:gd name="T30" fmla="*/ 123 w 84"/>
                <a:gd name="T31" fmla="*/ 37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91">
                  <a:moveTo>
                    <a:pt x="40" y="57"/>
                  </a:moveTo>
                  <a:cubicBezTo>
                    <a:pt x="36" y="57"/>
                    <a:pt x="29" y="56"/>
                    <a:pt x="25" y="55"/>
                  </a:cubicBezTo>
                  <a:cubicBezTo>
                    <a:pt x="25" y="56"/>
                    <a:pt x="24" y="57"/>
                    <a:pt x="24" y="57"/>
                  </a:cubicBezTo>
                  <a:cubicBezTo>
                    <a:pt x="24" y="68"/>
                    <a:pt x="32" y="75"/>
                    <a:pt x="43" y="75"/>
                  </a:cubicBezTo>
                  <a:cubicBezTo>
                    <a:pt x="52" y="75"/>
                    <a:pt x="65" y="70"/>
                    <a:pt x="73" y="66"/>
                  </a:cubicBezTo>
                  <a:cubicBezTo>
                    <a:pt x="69" y="82"/>
                    <a:pt x="69" y="82"/>
                    <a:pt x="69" y="82"/>
                  </a:cubicBezTo>
                  <a:cubicBezTo>
                    <a:pt x="61" y="87"/>
                    <a:pt x="48" y="91"/>
                    <a:pt x="37" y="91"/>
                  </a:cubicBezTo>
                  <a:cubicBezTo>
                    <a:pt x="16" y="91"/>
                    <a:pt x="0" y="80"/>
                    <a:pt x="0" y="58"/>
                  </a:cubicBezTo>
                  <a:cubicBezTo>
                    <a:pt x="0" y="29"/>
                    <a:pt x="24" y="0"/>
                    <a:pt x="56" y="0"/>
                  </a:cubicBezTo>
                  <a:cubicBezTo>
                    <a:pt x="72" y="0"/>
                    <a:pt x="84" y="8"/>
                    <a:pt x="84" y="24"/>
                  </a:cubicBezTo>
                  <a:cubicBezTo>
                    <a:pt x="84" y="42"/>
                    <a:pt x="67" y="57"/>
                    <a:pt x="40" y="57"/>
                  </a:cubicBezTo>
                  <a:close/>
                  <a:moveTo>
                    <a:pt x="53" y="16"/>
                  </a:moveTo>
                  <a:cubicBezTo>
                    <a:pt x="41" y="16"/>
                    <a:pt x="31" y="28"/>
                    <a:pt x="27" y="42"/>
                  </a:cubicBezTo>
                  <a:cubicBezTo>
                    <a:pt x="30" y="42"/>
                    <a:pt x="34" y="43"/>
                    <a:pt x="37" y="43"/>
                  </a:cubicBezTo>
                  <a:cubicBezTo>
                    <a:pt x="54" y="43"/>
                    <a:pt x="62" y="35"/>
                    <a:pt x="62" y="24"/>
                  </a:cubicBezTo>
                  <a:cubicBezTo>
                    <a:pt x="62" y="19"/>
                    <a:pt x="59" y="16"/>
                    <a:pt x="53" y="16"/>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Freeform 39"/>
            <p:cNvSpPr>
              <a:spLocks noChangeAspect="1"/>
            </p:cNvSpPr>
            <p:nvPr/>
          </p:nvSpPr>
          <p:spPr bwMode="auto">
            <a:xfrm>
              <a:off x="1813" y="441"/>
              <a:ext cx="88" cy="118"/>
            </a:xfrm>
            <a:custGeom>
              <a:avLst/>
              <a:gdLst>
                <a:gd name="T0" fmla="*/ 148 w 66"/>
                <a:gd name="T1" fmla="*/ 48 h 89"/>
                <a:gd name="T2" fmla="*/ 129 w 66"/>
                <a:gd name="T3" fmla="*/ 44 h 89"/>
                <a:gd name="T4" fmla="*/ 100 w 66"/>
                <a:gd name="T5" fmla="*/ 58 h 89"/>
                <a:gd name="T6" fmla="*/ 79 w 66"/>
                <a:gd name="T7" fmla="*/ 114 h 89"/>
                <a:gd name="T8" fmla="*/ 57 w 66"/>
                <a:gd name="T9" fmla="*/ 207 h 89"/>
                <a:gd name="T10" fmla="*/ 0 w 66"/>
                <a:gd name="T11" fmla="*/ 207 h 89"/>
                <a:gd name="T12" fmla="*/ 36 w 66"/>
                <a:gd name="T13" fmla="*/ 44 h 89"/>
                <a:gd name="T14" fmla="*/ 7 w 66"/>
                <a:gd name="T15" fmla="*/ 44 h 89"/>
                <a:gd name="T16" fmla="*/ 16 w 66"/>
                <a:gd name="T17" fmla="*/ 5 h 89"/>
                <a:gd name="T18" fmla="*/ 79 w 66"/>
                <a:gd name="T19" fmla="*/ 5 h 89"/>
                <a:gd name="T20" fmla="*/ 80 w 66"/>
                <a:gd name="T21" fmla="*/ 37 h 89"/>
                <a:gd name="T22" fmla="*/ 143 w 66"/>
                <a:gd name="T23" fmla="*/ 0 h 89"/>
                <a:gd name="T24" fmla="*/ 156 w 66"/>
                <a:gd name="T25" fmla="*/ 1 h 89"/>
                <a:gd name="T26" fmla="*/ 148 w 66"/>
                <a:gd name="T27" fmla="*/ 48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6" h="89">
                  <a:moveTo>
                    <a:pt x="62" y="20"/>
                  </a:moveTo>
                  <a:cubicBezTo>
                    <a:pt x="61" y="20"/>
                    <a:pt x="57" y="19"/>
                    <a:pt x="55" y="19"/>
                  </a:cubicBezTo>
                  <a:cubicBezTo>
                    <a:pt x="49" y="19"/>
                    <a:pt x="45" y="21"/>
                    <a:pt x="42" y="25"/>
                  </a:cubicBezTo>
                  <a:cubicBezTo>
                    <a:pt x="37" y="30"/>
                    <a:pt x="35" y="39"/>
                    <a:pt x="33" y="49"/>
                  </a:cubicBezTo>
                  <a:cubicBezTo>
                    <a:pt x="24" y="89"/>
                    <a:pt x="24" y="89"/>
                    <a:pt x="24" y="89"/>
                  </a:cubicBezTo>
                  <a:cubicBezTo>
                    <a:pt x="0" y="89"/>
                    <a:pt x="0" y="89"/>
                    <a:pt x="0" y="89"/>
                  </a:cubicBezTo>
                  <a:cubicBezTo>
                    <a:pt x="15" y="19"/>
                    <a:pt x="15" y="19"/>
                    <a:pt x="15" y="19"/>
                  </a:cubicBezTo>
                  <a:cubicBezTo>
                    <a:pt x="3" y="19"/>
                    <a:pt x="3" y="19"/>
                    <a:pt x="3" y="19"/>
                  </a:cubicBezTo>
                  <a:cubicBezTo>
                    <a:pt x="7" y="2"/>
                    <a:pt x="7" y="2"/>
                    <a:pt x="7" y="2"/>
                  </a:cubicBezTo>
                  <a:cubicBezTo>
                    <a:pt x="33" y="2"/>
                    <a:pt x="33" y="2"/>
                    <a:pt x="33" y="2"/>
                  </a:cubicBezTo>
                  <a:cubicBezTo>
                    <a:pt x="34" y="16"/>
                    <a:pt x="34" y="16"/>
                    <a:pt x="34" y="16"/>
                  </a:cubicBezTo>
                  <a:cubicBezTo>
                    <a:pt x="39" y="7"/>
                    <a:pt x="48" y="0"/>
                    <a:pt x="60" y="0"/>
                  </a:cubicBezTo>
                  <a:cubicBezTo>
                    <a:pt x="62" y="0"/>
                    <a:pt x="65" y="0"/>
                    <a:pt x="66" y="1"/>
                  </a:cubicBezTo>
                  <a:lnTo>
                    <a:pt x="62" y="2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9" name="Freeform 40"/>
            <p:cNvSpPr>
              <a:spLocks noChangeAspect="1"/>
            </p:cNvSpPr>
            <p:nvPr/>
          </p:nvSpPr>
          <p:spPr bwMode="auto">
            <a:xfrm>
              <a:off x="1893" y="441"/>
              <a:ext cx="100" cy="121"/>
            </a:xfrm>
            <a:custGeom>
              <a:avLst/>
              <a:gdLst>
                <a:gd name="T0" fmla="*/ 171 w 75"/>
                <a:gd name="T1" fmla="*/ 52 h 91"/>
                <a:gd name="T2" fmla="*/ 113 w 75"/>
                <a:gd name="T3" fmla="*/ 37 h 91"/>
                <a:gd name="T4" fmla="*/ 76 w 75"/>
                <a:gd name="T5" fmla="*/ 59 h 91"/>
                <a:gd name="T6" fmla="*/ 113 w 75"/>
                <a:gd name="T7" fmla="*/ 86 h 91"/>
                <a:gd name="T8" fmla="*/ 165 w 75"/>
                <a:gd name="T9" fmla="*/ 144 h 91"/>
                <a:gd name="T10" fmla="*/ 69 w 75"/>
                <a:gd name="T11" fmla="*/ 214 h 91"/>
                <a:gd name="T12" fmla="*/ 0 w 75"/>
                <a:gd name="T13" fmla="*/ 194 h 91"/>
                <a:gd name="T14" fmla="*/ 9 w 75"/>
                <a:gd name="T15" fmla="*/ 157 h 91"/>
                <a:gd name="T16" fmla="*/ 71 w 75"/>
                <a:gd name="T17" fmla="*/ 177 h 91"/>
                <a:gd name="T18" fmla="*/ 112 w 75"/>
                <a:gd name="T19" fmla="*/ 152 h 91"/>
                <a:gd name="T20" fmla="*/ 73 w 75"/>
                <a:gd name="T21" fmla="*/ 128 h 91"/>
                <a:gd name="T22" fmla="*/ 23 w 75"/>
                <a:gd name="T23" fmla="*/ 70 h 91"/>
                <a:gd name="T24" fmla="*/ 119 w 75"/>
                <a:gd name="T25" fmla="*/ 0 h 91"/>
                <a:gd name="T26" fmla="*/ 177 w 75"/>
                <a:gd name="T27" fmla="*/ 15 h 91"/>
                <a:gd name="T28" fmla="*/ 171 w 75"/>
                <a:gd name="T29" fmla="*/ 52 h 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75" h="91">
                  <a:moveTo>
                    <a:pt x="72" y="22"/>
                  </a:moveTo>
                  <a:cubicBezTo>
                    <a:pt x="65" y="18"/>
                    <a:pt x="56" y="16"/>
                    <a:pt x="48" y="16"/>
                  </a:cubicBezTo>
                  <a:cubicBezTo>
                    <a:pt x="39" y="16"/>
                    <a:pt x="32" y="20"/>
                    <a:pt x="32" y="25"/>
                  </a:cubicBezTo>
                  <a:cubicBezTo>
                    <a:pt x="32" y="30"/>
                    <a:pt x="37" y="32"/>
                    <a:pt x="48" y="37"/>
                  </a:cubicBezTo>
                  <a:cubicBezTo>
                    <a:pt x="60" y="42"/>
                    <a:pt x="70" y="48"/>
                    <a:pt x="70" y="61"/>
                  </a:cubicBezTo>
                  <a:cubicBezTo>
                    <a:pt x="70" y="80"/>
                    <a:pt x="53" y="91"/>
                    <a:pt x="29" y="91"/>
                  </a:cubicBezTo>
                  <a:cubicBezTo>
                    <a:pt x="19" y="91"/>
                    <a:pt x="8" y="88"/>
                    <a:pt x="0" y="83"/>
                  </a:cubicBezTo>
                  <a:cubicBezTo>
                    <a:pt x="4" y="67"/>
                    <a:pt x="4" y="67"/>
                    <a:pt x="4" y="67"/>
                  </a:cubicBezTo>
                  <a:cubicBezTo>
                    <a:pt x="11" y="72"/>
                    <a:pt x="22" y="75"/>
                    <a:pt x="30" y="75"/>
                  </a:cubicBezTo>
                  <a:cubicBezTo>
                    <a:pt x="41" y="75"/>
                    <a:pt x="47" y="71"/>
                    <a:pt x="47" y="65"/>
                  </a:cubicBezTo>
                  <a:cubicBezTo>
                    <a:pt x="47" y="60"/>
                    <a:pt x="42" y="58"/>
                    <a:pt x="31" y="54"/>
                  </a:cubicBezTo>
                  <a:cubicBezTo>
                    <a:pt x="21" y="49"/>
                    <a:pt x="10" y="44"/>
                    <a:pt x="10" y="30"/>
                  </a:cubicBezTo>
                  <a:cubicBezTo>
                    <a:pt x="10" y="12"/>
                    <a:pt x="27" y="0"/>
                    <a:pt x="50" y="0"/>
                  </a:cubicBezTo>
                  <a:cubicBezTo>
                    <a:pt x="58" y="0"/>
                    <a:pt x="69" y="2"/>
                    <a:pt x="75" y="6"/>
                  </a:cubicBezTo>
                  <a:lnTo>
                    <a:pt x="72" y="22"/>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0" name="Freeform 41"/>
            <p:cNvSpPr>
              <a:spLocks noChangeAspect="1" noEditPoints="1"/>
            </p:cNvSpPr>
            <p:nvPr/>
          </p:nvSpPr>
          <p:spPr bwMode="auto">
            <a:xfrm>
              <a:off x="1998" y="441"/>
              <a:ext cx="122" cy="121"/>
            </a:xfrm>
            <a:custGeom>
              <a:avLst/>
              <a:gdLst>
                <a:gd name="T0" fmla="*/ 215 w 92"/>
                <a:gd name="T1" fmla="*/ 5 h 91"/>
                <a:gd name="T2" fmla="*/ 182 w 92"/>
                <a:gd name="T3" fmla="*/ 156 h 91"/>
                <a:gd name="T4" fmla="*/ 179 w 92"/>
                <a:gd name="T5" fmla="*/ 166 h 91"/>
                <a:gd name="T6" fmla="*/ 188 w 92"/>
                <a:gd name="T7" fmla="*/ 173 h 91"/>
                <a:gd name="T8" fmla="*/ 207 w 92"/>
                <a:gd name="T9" fmla="*/ 170 h 91"/>
                <a:gd name="T10" fmla="*/ 200 w 92"/>
                <a:gd name="T11" fmla="*/ 199 h 91"/>
                <a:gd name="T12" fmla="*/ 160 w 92"/>
                <a:gd name="T13" fmla="*/ 213 h 91"/>
                <a:gd name="T14" fmla="*/ 126 w 92"/>
                <a:gd name="T15" fmla="*/ 191 h 91"/>
                <a:gd name="T16" fmla="*/ 66 w 92"/>
                <a:gd name="T17" fmla="*/ 214 h 91"/>
                <a:gd name="T18" fmla="*/ 0 w 92"/>
                <a:gd name="T19" fmla="*/ 141 h 91"/>
                <a:gd name="T20" fmla="*/ 137 w 92"/>
                <a:gd name="T21" fmla="*/ 0 h 91"/>
                <a:gd name="T22" fmla="*/ 184 w 92"/>
                <a:gd name="T23" fmla="*/ 12 h 91"/>
                <a:gd name="T24" fmla="*/ 215 w 92"/>
                <a:gd name="T25" fmla="*/ 5 h 91"/>
                <a:gd name="T26" fmla="*/ 150 w 92"/>
                <a:gd name="T27" fmla="*/ 41 h 91"/>
                <a:gd name="T28" fmla="*/ 137 w 92"/>
                <a:gd name="T29" fmla="*/ 36 h 91"/>
                <a:gd name="T30" fmla="*/ 56 w 92"/>
                <a:gd name="T31" fmla="*/ 138 h 91"/>
                <a:gd name="T32" fmla="*/ 86 w 92"/>
                <a:gd name="T33" fmla="*/ 177 h 91"/>
                <a:gd name="T34" fmla="*/ 117 w 92"/>
                <a:gd name="T35" fmla="*/ 162 h 91"/>
                <a:gd name="T36" fmla="*/ 134 w 92"/>
                <a:gd name="T37" fmla="*/ 124 h 91"/>
                <a:gd name="T38" fmla="*/ 150 w 92"/>
                <a:gd name="T39" fmla="*/ 41 h 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2" h="91">
                  <a:moveTo>
                    <a:pt x="92" y="2"/>
                  </a:moveTo>
                  <a:cubicBezTo>
                    <a:pt x="78" y="66"/>
                    <a:pt x="78" y="66"/>
                    <a:pt x="78" y="66"/>
                  </a:cubicBezTo>
                  <a:cubicBezTo>
                    <a:pt x="78" y="68"/>
                    <a:pt x="77" y="70"/>
                    <a:pt x="77" y="71"/>
                  </a:cubicBezTo>
                  <a:cubicBezTo>
                    <a:pt x="77" y="73"/>
                    <a:pt x="78" y="74"/>
                    <a:pt x="81" y="74"/>
                  </a:cubicBezTo>
                  <a:cubicBezTo>
                    <a:pt x="83" y="74"/>
                    <a:pt x="87" y="73"/>
                    <a:pt x="89" y="72"/>
                  </a:cubicBezTo>
                  <a:cubicBezTo>
                    <a:pt x="86" y="85"/>
                    <a:pt x="86" y="85"/>
                    <a:pt x="86" y="85"/>
                  </a:cubicBezTo>
                  <a:cubicBezTo>
                    <a:pt x="82" y="88"/>
                    <a:pt x="76" y="90"/>
                    <a:pt x="69" y="90"/>
                  </a:cubicBezTo>
                  <a:cubicBezTo>
                    <a:pt x="62" y="90"/>
                    <a:pt x="56" y="87"/>
                    <a:pt x="54" y="81"/>
                  </a:cubicBezTo>
                  <a:cubicBezTo>
                    <a:pt x="49" y="87"/>
                    <a:pt x="40" y="91"/>
                    <a:pt x="29" y="91"/>
                  </a:cubicBezTo>
                  <a:cubicBezTo>
                    <a:pt x="11" y="91"/>
                    <a:pt x="0" y="79"/>
                    <a:pt x="0" y="60"/>
                  </a:cubicBezTo>
                  <a:cubicBezTo>
                    <a:pt x="0" y="27"/>
                    <a:pt x="26" y="0"/>
                    <a:pt x="59" y="0"/>
                  </a:cubicBezTo>
                  <a:cubicBezTo>
                    <a:pt x="66" y="0"/>
                    <a:pt x="74" y="2"/>
                    <a:pt x="79" y="5"/>
                  </a:cubicBezTo>
                  <a:lnTo>
                    <a:pt x="92" y="2"/>
                  </a:lnTo>
                  <a:close/>
                  <a:moveTo>
                    <a:pt x="64" y="17"/>
                  </a:moveTo>
                  <a:cubicBezTo>
                    <a:pt x="63" y="16"/>
                    <a:pt x="61" y="15"/>
                    <a:pt x="59" y="15"/>
                  </a:cubicBezTo>
                  <a:cubicBezTo>
                    <a:pt x="38" y="15"/>
                    <a:pt x="24" y="41"/>
                    <a:pt x="24" y="59"/>
                  </a:cubicBezTo>
                  <a:cubicBezTo>
                    <a:pt x="24" y="69"/>
                    <a:pt x="29" y="75"/>
                    <a:pt x="37" y="75"/>
                  </a:cubicBezTo>
                  <a:cubicBezTo>
                    <a:pt x="43" y="75"/>
                    <a:pt x="47" y="72"/>
                    <a:pt x="50" y="69"/>
                  </a:cubicBezTo>
                  <a:cubicBezTo>
                    <a:pt x="53" y="65"/>
                    <a:pt x="55" y="59"/>
                    <a:pt x="57" y="53"/>
                  </a:cubicBezTo>
                  <a:lnTo>
                    <a:pt x="64" y="17"/>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1" name="Freeform 42"/>
            <p:cNvSpPr>
              <a:spLocks noChangeAspect="1"/>
            </p:cNvSpPr>
            <p:nvPr/>
          </p:nvSpPr>
          <p:spPr bwMode="auto">
            <a:xfrm>
              <a:off x="2130" y="396"/>
              <a:ext cx="62" cy="166"/>
            </a:xfrm>
            <a:custGeom>
              <a:avLst/>
              <a:gdLst>
                <a:gd name="T0" fmla="*/ 108 w 47"/>
                <a:gd name="T1" fmla="*/ 0 h 125"/>
                <a:gd name="T2" fmla="*/ 58 w 47"/>
                <a:gd name="T3" fmla="*/ 235 h 125"/>
                <a:gd name="T4" fmla="*/ 58 w 47"/>
                <a:gd name="T5" fmla="*/ 246 h 125"/>
                <a:gd name="T6" fmla="*/ 66 w 47"/>
                <a:gd name="T7" fmla="*/ 256 h 125"/>
                <a:gd name="T8" fmla="*/ 86 w 47"/>
                <a:gd name="T9" fmla="*/ 248 h 125"/>
                <a:gd name="T10" fmla="*/ 78 w 47"/>
                <a:gd name="T11" fmla="*/ 280 h 125"/>
                <a:gd name="T12" fmla="*/ 38 w 47"/>
                <a:gd name="T13" fmla="*/ 292 h 125"/>
                <a:gd name="T14" fmla="*/ 0 w 47"/>
                <a:gd name="T15" fmla="*/ 258 h 125"/>
                <a:gd name="T16" fmla="*/ 5 w 47"/>
                <a:gd name="T17" fmla="*/ 235 h 125"/>
                <a:gd name="T18" fmla="*/ 44 w 47"/>
                <a:gd name="T19" fmla="*/ 41 h 125"/>
                <a:gd name="T20" fmla="*/ 20 w 47"/>
                <a:gd name="T21" fmla="*/ 41 h 125"/>
                <a:gd name="T22" fmla="*/ 26 w 47"/>
                <a:gd name="T23" fmla="*/ 0 h 125"/>
                <a:gd name="T24" fmla="*/ 108 w 47"/>
                <a:gd name="T25" fmla="*/ 0 h 1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7" h="125">
                  <a:moveTo>
                    <a:pt x="47" y="0"/>
                  </a:moveTo>
                  <a:cubicBezTo>
                    <a:pt x="25" y="100"/>
                    <a:pt x="25" y="100"/>
                    <a:pt x="25" y="100"/>
                  </a:cubicBezTo>
                  <a:cubicBezTo>
                    <a:pt x="25" y="102"/>
                    <a:pt x="25" y="104"/>
                    <a:pt x="25" y="105"/>
                  </a:cubicBezTo>
                  <a:cubicBezTo>
                    <a:pt x="25" y="108"/>
                    <a:pt x="26" y="109"/>
                    <a:pt x="29" y="109"/>
                  </a:cubicBezTo>
                  <a:cubicBezTo>
                    <a:pt x="31" y="109"/>
                    <a:pt x="34" y="108"/>
                    <a:pt x="37" y="106"/>
                  </a:cubicBezTo>
                  <a:cubicBezTo>
                    <a:pt x="34" y="120"/>
                    <a:pt x="34" y="120"/>
                    <a:pt x="34" y="120"/>
                  </a:cubicBezTo>
                  <a:cubicBezTo>
                    <a:pt x="29" y="123"/>
                    <a:pt x="23" y="125"/>
                    <a:pt x="17" y="125"/>
                  </a:cubicBezTo>
                  <a:cubicBezTo>
                    <a:pt x="7" y="125"/>
                    <a:pt x="0" y="121"/>
                    <a:pt x="0" y="110"/>
                  </a:cubicBezTo>
                  <a:cubicBezTo>
                    <a:pt x="0" y="108"/>
                    <a:pt x="1" y="104"/>
                    <a:pt x="2" y="100"/>
                  </a:cubicBezTo>
                  <a:cubicBezTo>
                    <a:pt x="19" y="17"/>
                    <a:pt x="19" y="17"/>
                    <a:pt x="19" y="17"/>
                  </a:cubicBezTo>
                  <a:cubicBezTo>
                    <a:pt x="8" y="17"/>
                    <a:pt x="8" y="17"/>
                    <a:pt x="8" y="17"/>
                  </a:cubicBezTo>
                  <a:cubicBezTo>
                    <a:pt x="11" y="0"/>
                    <a:pt x="11" y="0"/>
                    <a:pt x="11" y="0"/>
                  </a:cubicBezTo>
                  <a:lnTo>
                    <a:pt x="47"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2" name="Freeform 43"/>
            <p:cNvSpPr>
              <a:spLocks noChangeAspect="1"/>
            </p:cNvSpPr>
            <p:nvPr/>
          </p:nvSpPr>
          <p:spPr bwMode="auto">
            <a:xfrm>
              <a:off x="1247" y="607"/>
              <a:ext cx="130" cy="156"/>
            </a:xfrm>
            <a:custGeom>
              <a:avLst/>
              <a:gdLst>
                <a:gd name="T0" fmla="*/ 228 w 98"/>
                <a:gd name="T1" fmla="*/ 87 h 117"/>
                <a:gd name="T2" fmla="*/ 168 w 98"/>
                <a:gd name="T3" fmla="*/ 87 h 117"/>
                <a:gd name="T4" fmla="*/ 168 w 98"/>
                <a:gd name="T5" fmla="*/ 76 h 117"/>
                <a:gd name="T6" fmla="*/ 141 w 98"/>
                <a:gd name="T7" fmla="*/ 43 h 117"/>
                <a:gd name="T8" fmla="*/ 58 w 98"/>
                <a:gd name="T9" fmla="*/ 177 h 117"/>
                <a:gd name="T10" fmla="*/ 113 w 98"/>
                <a:gd name="T11" fmla="*/ 233 h 117"/>
                <a:gd name="T12" fmla="*/ 195 w 98"/>
                <a:gd name="T13" fmla="*/ 207 h 117"/>
                <a:gd name="T14" fmla="*/ 187 w 98"/>
                <a:gd name="T15" fmla="*/ 251 h 117"/>
                <a:gd name="T16" fmla="*/ 98 w 98"/>
                <a:gd name="T17" fmla="*/ 277 h 117"/>
                <a:gd name="T18" fmla="*/ 28 w 98"/>
                <a:gd name="T19" fmla="*/ 255 h 117"/>
                <a:gd name="T20" fmla="*/ 0 w 98"/>
                <a:gd name="T21" fmla="*/ 180 h 117"/>
                <a:gd name="T22" fmla="*/ 145 w 98"/>
                <a:gd name="T23" fmla="*/ 0 h 117"/>
                <a:gd name="T24" fmla="*/ 228 w 98"/>
                <a:gd name="T25" fmla="*/ 73 h 117"/>
                <a:gd name="T26" fmla="*/ 228 w 98"/>
                <a:gd name="T27" fmla="*/ 87 h 1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8" h="117">
                  <a:moveTo>
                    <a:pt x="98" y="37"/>
                  </a:moveTo>
                  <a:cubicBezTo>
                    <a:pt x="72" y="37"/>
                    <a:pt x="72" y="37"/>
                    <a:pt x="72" y="37"/>
                  </a:cubicBezTo>
                  <a:cubicBezTo>
                    <a:pt x="72" y="36"/>
                    <a:pt x="72" y="34"/>
                    <a:pt x="72" y="32"/>
                  </a:cubicBezTo>
                  <a:cubicBezTo>
                    <a:pt x="72" y="25"/>
                    <a:pt x="69" y="18"/>
                    <a:pt x="60" y="18"/>
                  </a:cubicBezTo>
                  <a:cubicBezTo>
                    <a:pt x="39" y="18"/>
                    <a:pt x="25" y="52"/>
                    <a:pt x="25" y="75"/>
                  </a:cubicBezTo>
                  <a:cubicBezTo>
                    <a:pt x="25" y="90"/>
                    <a:pt x="33" y="98"/>
                    <a:pt x="48" y="98"/>
                  </a:cubicBezTo>
                  <a:cubicBezTo>
                    <a:pt x="60" y="98"/>
                    <a:pt x="74" y="93"/>
                    <a:pt x="84" y="87"/>
                  </a:cubicBezTo>
                  <a:cubicBezTo>
                    <a:pt x="80" y="106"/>
                    <a:pt x="80" y="106"/>
                    <a:pt x="80" y="106"/>
                  </a:cubicBezTo>
                  <a:cubicBezTo>
                    <a:pt x="70" y="113"/>
                    <a:pt x="56" y="117"/>
                    <a:pt x="42" y="117"/>
                  </a:cubicBezTo>
                  <a:cubicBezTo>
                    <a:pt x="30" y="117"/>
                    <a:pt x="19" y="114"/>
                    <a:pt x="12" y="107"/>
                  </a:cubicBezTo>
                  <a:cubicBezTo>
                    <a:pt x="4" y="100"/>
                    <a:pt x="0" y="89"/>
                    <a:pt x="0" y="76"/>
                  </a:cubicBezTo>
                  <a:cubicBezTo>
                    <a:pt x="0" y="39"/>
                    <a:pt x="24" y="0"/>
                    <a:pt x="62" y="0"/>
                  </a:cubicBezTo>
                  <a:cubicBezTo>
                    <a:pt x="82" y="0"/>
                    <a:pt x="98" y="10"/>
                    <a:pt x="98" y="31"/>
                  </a:cubicBezTo>
                  <a:cubicBezTo>
                    <a:pt x="98" y="33"/>
                    <a:pt x="98" y="36"/>
                    <a:pt x="98" y="37"/>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3" name="Freeform 44"/>
            <p:cNvSpPr>
              <a:spLocks noChangeAspect="1"/>
            </p:cNvSpPr>
            <p:nvPr/>
          </p:nvSpPr>
          <p:spPr bwMode="auto">
            <a:xfrm>
              <a:off x="1378" y="642"/>
              <a:ext cx="89" cy="118"/>
            </a:xfrm>
            <a:custGeom>
              <a:avLst/>
              <a:gdLst>
                <a:gd name="T0" fmla="*/ 149 w 67"/>
                <a:gd name="T1" fmla="*/ 48 h 89"/>
                <a:gd name="T2" fmla="*/ 129 w 67"/>
                <a:gd name="T3" fmla="*/ 44 h 89"/>
                <a:gd name="T4" fmla="*/ 98 w 67"/>
                <a:gd name="T5" fmla="*/ 58 h 89"/>
                <a:gd name="T6" fmla="*/ 77 w 67"/>
                <a:gd name="T7" fmla="*/ 114 h 89"/>
                <a:gd name="T8" fmla="*/ 57 w 67"/>
                <a:gd name="T9" fmla="*/ 207 h 89"/>
                <a:gd name="T10" fmla="*/ 0 w 67"/>
                <a:gd name="T11" fmla="*/ 207 h 89"/>
                <a:gd name="T12" fmla="*/ 36 w 67"/>
                <a:gd name="T13" fmla="*/ 44 h 89"/>
                <a:gd name="T14" fmla="*/ 9 w 67"/>
                <a:gd name="T15" fmla="*/ 44 h 89"/>
                <a:gd name="T16" fmla="*/ 16 w 67"/>
                <a:gd name="T17" fmla="*/ 5 h 89"/>
                <a:gd name="T18" fmla="*/ 77 w 67"/>
                <a:gd name="T19" fmla="*/ 5 h 89"/>
                <a:gd name="T20" fmla="*/ 80 w 67"/>
                <a:gd name="T21" fmla="*/ 37 h 89"/>
                <a:gd name="T22" fmla="*/ 141 w 67"/>
                <a:gd name="T23" fmla="*/ 0 h 89"/>
                <a:gd name="T24" fmla="*/ 157 w 67"/>
                <a:gd name="T25" fmla="*/ 1 h 89"/>
                <a:gd name="T26" fmla="*/ 149 w 67"/>
                <a:gd name="T27" fmla="*/ 48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7" h="89">
                  <a:moveTo>
                    <a:pt x="63" y="20"/>
                  </a:moveTo>
                  <a:cubicBezTo>
                    <a:pt x="61" y="20"/>
                    <a:pt x="58" y="19"/>
                    <a:pt x="55" y="19"/>
                  </a:cubicBezTo>
                  <a:cubicBezTo>
                    <a:pt x="49" y="19"/>
                    <a:pt x="45" y="21"/>
                    <a:pt x="42" y="25"/>
                  </a:cubicBezTo>
                  <a:cubicBezTo>
                    <a:pt x="37" y="30"/>
                    <a:pt x="35" y="39"/>
                    <a:pt x="33" y="49"/>
                  </a:cubicBezTo>
                  <a:cubicBezTo>
                    <a:pt x="24" y="89"/>
                    <a:pt x="24" y="89"/>
                    <a:pt x="24" y="89"/>
                  </a:cubicBezTo>
                  <a:cubicBezTo>
                    <a:pt x="0" y="89"/>
                    <a:pt x="0" y="89"/>
                    <a:pt x="0" y="89"/>
                  </a:cubicBezTo>
                  <a:cubicBezTo>
                    <a:pt x="15" y="19"/>
                    <a:pt x="15" y="19"/>
                    <a:pt x="15" y="19"/>
                  </a:cubicBezTo>
                  <a:cubicBezTo>
                    <a:pt x="4" y="19"/>
                    <a:pt x="4" y="19"/>
                    <a:pt x="4" y="19"/>
                  </a:cubicBezTo>
                  <a:cubicBezTo>
                    <a:pt x="7" y="2"/>
                    <a:pt x="7" y="2"/>
                    <a:pt x="7" y="2"/>
                  </a:cubicBezTo>
                  <a:cubicBezTo>
                    <a:pt x="33" y="2"/>
                    <a:pt x="33" y="2"/>
                    <a:pt x="33" y="2"/>
                  </a:cubicBezTo>
                  <a:cubicBezTo>
                    <a:pt x="34" y="16"/>
                    <a:pt x="34" y="16"/>
                    <a:pt x="34" y="16"/>
                  </a:cubicBezTo>
                  <a:cubicBezTo>
                    <a:pt x="39" y="7"/>
                    <a:pt x="48" y="0"/>
                    <a:pt x="60" y="0"/>
                  </a:cubicBezTo>
                  <a:cubicBezTo>
                    <a:pt x="62" y="0"/>
                    <a:pt x="65" y="1"/>
                    <a:pt x="67" y="1"/>
                  </a:cubicBezTo>
                  <a:lnTo>
                    <a:pt x="63" y="20"/>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 name="Freeform 45"/>
            <p:cNvSpPr>
              <a:spLocks noChangeAspect="1" noEditPoints="1"/>
            </p:cNvSpPr>
            <p:nvPr/>
          </p:nvSpPr>
          <p:spPr bwMode="auto">
            <a:xfrm>
              <a:off x="1459" y="642"/>
              <a:ext cx="112" cy="121"/>
            </a:xfrm>
            <a:custGeom>
              <a:avLst/>
              <a:gdLst>
                <a:gd name="T0" fmla="*/ 95 w 84"/>
                <a:gd name="T1" fmla="*/ 134 h 91"/>
                <a:gd name="T2" fmla="*/ 57 w 84"/>
                <a:gd name="T3" fmla="*/ 130 h 91"/>
                <a:gd name="T4" fmla="*/ 57 w 84"/>
                <a:gd name="T5" fmla="*/ 136 h 91"/>
                <a:gd name="T6" fmla="*/ 100 w 84"/>
                <a:gd name="T7" fmla="*/ 177 h 91"/>
                <a:gd name="T8" fmla="*/ 171 w 84"/>
                <a:gd name="T9" fmla="*/ 156 h 91"/>
                <a:gd name="T10" fmla="*/ 161 w 84"/>
                <a:gd name="T11" fmla="*/ 194 h 91"/>
                <a:gd name="T12" fmla="*/ 85 w 84"/>
                <a:gd name="T13" fmla="*/ 214 h 91"/>
                <a:gd name="T14" fmla="*/ 0 w 84"/>
                <a:gd name="T15" fmla="*/ 138 h 91"/>
                <a:gd name="T16" fmla="*/ 129 w 84"/>
                <a:gd name="T17" fmla="*/ 0 h 91"/>
                <a:gd name="T18" fmla="*/ 199 w 84"/>
                <a:gd name="T19" fmla="*/ 57 h 91"/>
                <a:gd name="T20" fmla="*/ 95 w 84"/>
                <a:gd name="T21" fmla="*/ 134 h 91"/>
                <a:gd name="T22" fmla="*/ 127 w 84"/>
                <a:gd name="T23" fmla="*/ 37 h 91"/>
                <a:gd name="T24" fmla="*/ 63 w 84"/>
                <a:gd name="T25" fmla="*/ 98 h 91"/>
                <a:gd name="T26" fmla="*/ 85 w 84"/>
                <a:gd name="T27" fmla="*/ 101 h 91"/>
                <a:gd name="T28" fmla="*/ 148 w 84"/>
                <a:gd name="T29" fmla="*/ 57 h 91"/>
                <a:gd name="T30" fmla="*/ 127 w 84"/>
                <a:gd name="T31" fmla="*/ 37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4" h="91">
                  <a:moveTo>
                    <a:pt x="40" y="57"/>
                  </a:moveTo>
                  <a:cubicBezTo>
                    <a:pt x="35" y="57"/>
                    <a:pt x="28" y="57"/>
                    <a:pt x="24" y="56"/>
                  </a:cubicBezTo>
                  <a:cubicBezTo>
                    <a:pt x="24" y="56"/>
                    <a:pt x="24" y="57"/>
                    <a:pt x="24" y="58"/>
                  </a:cubicBezTo>
                  <a:cubicBezTo>
                    <a:pt x="24" y="69"/>
                    <a:pt x="31" y="75"/>
                    <a:pt x="42" y="75"/>
                  </a:cubicBezTo>
                  <a:cubicBezTo>
                    <a:pt x="51" y="75"/>
                    <a:pt x="64" y="71"/>
                    <a:pt x="72" y="66"/>
                  </a:cubicBezTo>
                  <a:cubicBezTo>
                    <a:pt x="68" y="83"/>
                    <a:pt x="68" y="83"/>
                    <a:pt x="68" y="83"/>
                  </a:cubicBezTo>
                  <a:cubicBezTo>
                    <a:pt x="60" y="88"/>
                    <a:pt x="47" y="91"/>
                    <a:pt x="36" y="91"/>
                  </a:cubicBezTo>
                  <a:cubicBezTo>
                    <a:pt x="15" y="91"/>
                    <a:pt x="0" y="80"/>
                    <a:pt x="0" y="59"/>
                  </a:cubicBezTo>
                  <a:cubicBezTo>
                    <a:pt x="0" y="29"/>
                    <a:pt x="23" y="0"/>
                    <a:pt x="55" y="0"/>
                  </a:cubicBezTo>
                  <a:cubicBezTo>
                    <a:pt x="71" y="0"/>
                    <a:pt x="84" y="8"/>
                    <a:pt x="84" y="24"/>
                  </a:cubicBezTo>
                  <a:cubicBezTo>
                    <a:pt x="84" y="43"/>
                    <a:pt x="66" y="57"/>
                    <a:pt x="40" y="57"/>
                  </a:cubicBezTo>
                  <a:close/>
                  <a:moveTo>
                    <a:pt x="53" y="16"/>
                  </a:moveTo>
                  <a:cubicBezTo>
                    <a:pt x="40" y="16"/>
                    <a:pt x="30" y="28"/>
                    <a:pt x="26" y="42"/>
                  </a:cubicBezTo>
                  <a:cubicBezTo>
                    <a:pt x="29" y="42"/>
                    <a:pt x="33" y="43"/>
                    <a:pt x="36" y="43"/>
                  </a:cubicBezTo>
                  <a:cubicBezTo>
                    <a:pt x="53" y="43"/>
                    <a:pt x="62" y="35"/>
                    <a:pt x="62" y="24"/>
                  </a:cubicBezTo>
                  <a:cubicBezTo>
                    <a:pt x="62" y="20"/>
                    <a:pt x="59" y="16"/>
                    <a:pt x="53" y="16"/>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 name="Freeform 46"/>
            <p:cNvSpPr>
              <a:spLocks noChangeAspect="1" noEditPoints="1"/>
            </p:cNvSpPr>
            <p:nvPr/>
          </p:nvSpPr>
          <p:spPr bwMode="auto">
            <a:xfrm>
              <a:off x="1575" y="597"/>
              <a:ext cx="133" cy="166"/>
            </a:xfrm>
            <a:custGeom>
              <a:avLst/>
              <a:gdLst>
                <a:gd name="T0" fmla="*/ 235 w 100"/>
                <a:gd name="T1" fmla="*/ 0 h 125"/>
                <a:gd name="T2" fmla="*/ 186 w 100"/>
                <a:gd name="T3" fmla="*/ 235 h 125"/>
                <a:gd name="T4" fmla="*/ 184 w 100"/>
                <a:gd name="T5" fmla="*/ 246 h 125"/>
                <a:gd name="T6" fmla="*/ 193 w 100"/>
                <a:gd name="T7" fmla="*/ 252 h 125"/>
                <a:gd name="T8" fmla="*/ 213 w 100"/>
                <a:gd name="T9" fmla="*/ 248 h 125"/>
                <a:gd name="T10" fmla="*/ 205 w 100"/>
                <a:gd name="T11" fmla="*/ 280 h 125"/>
                <a:gd name="T12" fmla="*/ 165 w 100"/>
                <a:gd name="T13" fmla="*/ 291 h 125"/>
                <a:gd name="T14" fmla="*/ 129 w 100"/>
                <a:gd name="T15" fmla="*/ 270 h 125"/>
                <a:gd name="T16" fmla="*/ 70 w 100"/>
                <a:gd name="T17" fmla="*/ 292 h 125"/>
                <a:gd name="T18" fmla="*/ 0 w 100"/>
                <a:gd name="T19" fmla="*/ 220 h 125"/>
                <a:gd name="T20" fmla="*/ 138 w 100"/>
                <a:gd name="T21" fmla="*/ 80 h 125"/>
                <a:gd name="T22" fmla="*/ 160 w 100"/>
                <a:gd name="T23" fmla="*/ 81 h 125"/>
                <a:gd name="T24" fmla="*/ 170 w 100"/>
                <a:gd name="T25" fmla="*/ 41 h 125"/>
                <a:gd name="T26" fmla="*/ 144 w 100"/>
                <a:gd name="T27" fmla="*/ 41 h 125"/>
                <a:gd name="T28" fmla="*/ 150 w 100"/>
                <a:gd name="T29" fmla="*/ 0 h 125"/>
                <a:gd name="T30" fmla="*/ 235 w 100"/>
                <a:gd name="T31" fmla="*/ 0 h 125"/>
                <a:gd name="T32" fmla="*/ 152 w 100"/>
                <a:gd name="T33" fmla="*/ 120 h 125"/>
                <a:gd name="T34" fmla="*/ 136 w 100"/>
                <a:gd name="T35" fmla="*/ 114 h 125"/>
                <a:gd name="T36" fmla="*/ 57 w 100"/>
                <a:gd name="T37" fmla="*/ 219 h 125"/>
                <a:gd name="T38" fmla="*/ 90 w 100"/>
                <a:gd name="T39" fmla="*/ 256 h 125"/>
                <a:gd name="T40" fmla="*/ 120 w 100"/>
                <a:gd name="T41" fmla="*/ 242 h 125"/>
                <a:gd name="T42" fmla="*/ 134 w 100"/>
                <a:gd name="T43" fmla="*/ 205 h 125"/>
                <a:gd name="T44" fmla="*/ 152 w 100"/>
                <a:gd name="T45" fmla="*/ 120 h 12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0" h="125">
                  <a:moveTo>
                    <a:pt x="100" y="0"/>
                  </a:moveTo>
                  <a:cubicBezTo>
                    <a:pt x="79" y="100"/>
                    <a:pt x="79" y="100"/>
                    <a:pt x="79" y="100"/>
                  </a:cubicBezTo>
                  <a:cubicBezTo>
                    <a:pt x="78" y="102"/>
                    <a:pt x="78" y="104"/>
                    <a:pt x="78" y="105"/>
                  </a:cubicBezTo>
                  <a:cubicBezTo>
                    <a:pt x="78" y="107"/>
                    <a:pt x="79" y="108"/>
                    <a:pt x="82" y="108"/>
                  </a:cubicBezTo>
                  <a:cubicBezTo>
                    <a:pt x="84" y="108"/>
                    <a:pt x="88" y="107"/>
                    <a:pt x="90" y="106"/>
                  </a:cubicBezTo>
                  <a:cubicBezTo>
                    <a:pt x="87" y="120"/>
                    <a:pt x="87" y="120"/>
                    <a:pt x="87" y="120"/>
                  </a:cubicBezTo>
                  <a:cubicBezTo>
                    <a:pt x="83" y="123"/>
                    <a:pt x="77" y="124"/>
                    <a:pt x="70" y="124"/>
                  </a:cubicBezTo>
                  <a:cubicBezTo>
                    <a:pt x="63" y="124"/>
                    <a:pt x="57" y="121"/>
                    <a:pt x="55" y="115"/>
                  </a:cubicBezTo>
                  <a:cubicBezTo>
                    <a:pt x="50" y="121"/>
                    <a:pt x="41" y="125"/>
                    <a:pt x="30" y="125"/>
                  </a:cubicBezTo>
                  <a:cubicBezTo>
                    <a:pt x="12" y="125"/>
                    <a:pt x="0" y="113"/>
                    <a:pt x="0" y="94"/>
                  </a:cubicBezTo>
                  <a:cubicBezTo>
                    <a:pt x="0" y="62"/>
                    <a:pt x="25" y="34"/>
                    <a:pt x="59" y="34"/>
                  </a:cubicBezTo>
                  <a:cubicBezTo>
                    <a:pt x="63" y="34"/>
                    <a:pt x="66" y="35"/>
                    <a:pt x="68" y="35"/>
                  </a:cubicBezTo>
                  <a:cubicBezTo>
                    <a:pt x="72" y="17"/>
                    <a:pt x="72" y="17"/>
                    <a:pt x="72" y="17"/>
                  </a:cubicBezTo>
                  <a:cubicBezTo>
                    <a:pt x="61" y="17"/>
                    <a:pt x="61" y="17"/>
                    <a:pt x="61" y="17"/>
                  </a:cubicBezTo>
                  <a:cubicBezTo>
                    <a:pt x="64" y="0"/>
                    <a:pt x="64" y="0"/>
                    <a:pt x="64" y="0"/>
                  </a:cubicBezTo>
                  <a:lnTo>
                    <a:pt x="100" y="0"/>
                  </a:lnTo>
                  <a:close/>
                  <a:moveTo>
                    <a:pt x="65" y="51"/>
                  </a:moveTo>
                  <a:cubicBezTo>
                    <a:pt x="64" y="50"/>
                    <a:pt x="61" y="49"/>
                    <a:pt x="58" y="49"/>
                  </a:cubicBezTo>
                  <a:cubicBezTo>
                    <a:pt x="40" y="49"/>
                    <a:pt x="24" y="72"/>
                    <a:pt x="24" y="93"/>
                  </a:cubicBezTo>
                  <a:cubicBezTo>
                    <a:pt x="24" y="103"/>
                    <a:pt x="29" y="109"/>
                    <a:pt x="38" y="109"/>
                  </a:cubicBezTo>
                  <a:cubicBezTo>
                    <a:pt x="43" y="109"/>
                    <a:pt x="47" y="107"/>
                    <a:pt x="51" y="103"/>
                  </a:cubicBezTo>
                  <a:cubicBezTo>
                    <a:pt x="54" y="99"/>
                    <a:pt x="56" y="94"/>
                    <a:pt x="57" y="87"/>
                  </a:cubicBezTo>
                  <a:lnTo>
                    <a:pt x="65" y="51"/>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Freeform 47"/>
            <p:cNvSpPr>
              <a:spLocks noChangeAspect="1"/>
            </p:cNvSpPr>
            <p:nvPr/>
          </p:nvSpPr>
          <p:spPr bwMode="auto">
            <a:xfrm>
              <a:off x="1711" y="645"/>
              <a:ext cx="51" cy="118"/>
            </a:xfrm>
            <a:custGeom>
              <a:avLst/>
              <a:gdLst>
                <a:gd name="T0" fmla="*/ 88 w 39"/>
                <a:gd name="T1" fmla="*/ 0 h 89"/>
                <a:gd name="T2" fmla="*/ 58 w 39"/>
                <a:gd name="T3" fmla="*/ 151 h 89"/>
                <a:gd name="T4" fmla="*/ 56 w 39"/>
                <a:gd name="T5" fmla="*/ 163 h 89"/>
                <a:gd name="T6" fmla="*/ 65 w 39"/>
                <a:gd name="T7" fmla="*/ 171 h 89"/>
                <a:gd name="T8" fmla="*/ 82 w 39"/>
                <a:gd name="T9" fmla="*/ 166 h 89"/>
                <a:gd name="T10" fmla="*/ 76 w 39"/>
                <a:gd name="T11" fmla="*/ 195 h 89"/>
                <a:gd name="T12" fmla="*/ 38 w 39"/>
                <a:gd name="T13" fmla="*/ 207 h 89"/>
                <a:gd name="T14" fmla="*/ 1 w 39"/>
                <a:gd name="T15" fmla="*/ 172 h 89"/>
                <a:gd name="T16" fmla="*/ 5 w 39"/>
                <a:gd name="T17" fmla="*/ 151 h 89"/>
                <a:gd name="T18" fmla="*/ 27 w 39"/>
                <a:gd name="T19" fmla="*/ 40 h 89"/>
                <a:gd name="T20" fmla="*/ 0 w 39"/>
                <a:gd name="T21" fmla="*/ 40 h 89"/>
                <a:gd name="T22" fmla="*/ 9 w 39"/>
                <a:gd name="T23" fmla="*/ 0 h 89"/>
                <a:gd name="T24" fmla="*/ 88 w 39"/>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89">
                  <a:moveTo>
                    <a:pt x="39" y="0"/>
                  </a:moveTo>
                  <a:cubicBezTo>
                    <a:pt x="26" y="65"/>
                    <a:pt x="26" y="65"/>
                    <a:pt x="26" y="65"/>
                  </a:cubicBezTo>
                  <a:cubicBezTo>
                    <a:pt x="25" y="67"/>
                    <a:pt x="25" y="69"/>
                    <a:pt x="25" y="70"/>
                  </a:cubicBezTo>
                  <a:cubicBezTo>
                    <a:pt x="25" y="72"/>
                    <a:pt x="26" y="73"/>
                    <a:pt x="29" y="73"/>
                  </a:cubicBezTo>
                  <a:cubicBezTo>
                    <a:pt x="32" y="73"/>
                    <a:pt x="35" y="72"/>
                    <a:pt x="37" y="71"/>
                  </a:cubicBezTo>
                  <a:cubicBezTo>
                    <a:pt x="34" y="84"/>
                    <a:pt x="34" y="84"/>
                    <a:pt x="34" y="84"/>
                  </a:cubicBezTo>
                  <a:cubicBezTo>
                    <a:pt x="30" y="87"/>
                    <a:pt x="24" y="89"/>
                    <a:pt x="17" y="89"/>
                  </a:cubicBezTo>
                  <a:cubicBezTo>
                    <a:pt x="8" y="89"/>
                    <a:pt x="1" y="85"/>
                    <a:pt x="1" y="74"/>
                  </a:cubicBezTo>
                  <a:cubicBezTo>
                    <a:pt x="1" y="72"/>
                    <a:pt x="1" y="69"/>
                    <a:pt x="2" y="65"/>
                  </a:cubicBezTo>
                  <a:cubicBezTo>
                    <a:pt x="12" y="17"/>
                    <a:pt x="12" y="17"/>
                    <a:pt x="12" y="17"/>
                  </a:cubicBezTo>
                  <a:cubicBezTo>
                    <a:pt x="0" y="17"/>
                    <a:pt x="0" y="17"/>
                    <a:pt x="0" y="17"/>
                  </a:cubicBezTo>
                  <a:cubicBezTo>
                    <a:pt x="4" y="0"/>
                    <a:pt x="4" y="0"/>
                    <a:pt x="4" y="0"/>
                  </a:cubicBezTo>
                  <a:lnTo>
                    <a:pt x="39" y="0"/>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 name="Freeform 48"/>
            <p:cNvSpPr>
              <a:spLocks noChangeAspect="1"/>
            </p:cNvSpPr>
            <p:nvPr/>
          </p:nvSpPr>
          <p:spPr bwMode="auto">
            <a:xfrm>
              <a:off x="1735" y="595"/>
              <a:ext cx="35" cy="35"/>
            </a:xfrm>
            <a:custGeom>
              <a:avLst/>
              <a:gdLst>
                <a:gd name="T0" fmla="*/ 23 w 27"/>
                <a:gd name="T1" fmla="*/ 63 h 26"/>
                <a:gd name="T2" fmla="*/ 0 w 27"/>
                <a:gd name="T3" fmla="*/ 40 h 26"/>
                <a:gd name="T4" fmla="*/ 35 w 27"/>
                <a:gd name="T5" fmla="*/ 0 h 26"/>
                <a:gd name="T6" fmla="*/ 58 w 27"/>
                <a:gd name="T7" fmla="*/ 24 h 26"/>
                <a:gd name="T8" fmla="*/ 23 w 27"/>
                <a:gd name="T9" fmla="*/ 6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 h="26">
                  <a:moveTo>
                    <a:pt x="11" y="26"/>
                  </a:moveTo>
                  <a:cubicBezTo>
                    <a:pt x="4" y="26"/>
                    <a:pt x="0" y="22"/>
                    <a:pt x="0" y="16"/>
                  </a:cubicBezTo>
                  <a:cubicBezTo>
                    <a:pt x="0" y="7"/>
                    <a:pt x="8" y="0"/>
                    <a:pt x="16" y="0"/>
                  </a:cubicBezTo>
                  <a:cubicBezTo>
                    <a:pt x="23" y="0"/>
                    <a:pt x="27" y="4"/>
                    <a:pt x="27" y="10"/>
                  </a:cubicBezTo>
                  <a:cubicBezTo>
                    <a:pt x="27" y="19"/>
                    <a:pt x="19" y="26"/>
                    <a:pt x="11" y="26"/>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 name="Freeform 49"/>
            <p:cNvSpPr>
              <a:spLocks noChangeAspect="1"/>
            </p:cNvSpPr>
            <p:nvPr/>
          </p:nvSpPr>
          <p:spPr bwMode="auto">
            <a:xfrm>
              <a:off x="1773" y="607"/>
              <a:ext cx="83" cy="156"/>
            </a:xfrm>
            <a:custGeom>
              <a:avLst/>
              <a:gdLst>
                <a:gd name="T0" fmla="*/ 149 w 62"/>
                <a:gd name="T1" fmla="*/ 65 h 117"/>
                <a:gd name="T2" fmla="*/ 139 w 62"/>
                <a:gd name="T3" fmla="*/ 107 h 117"/>
                <a:gd name="T4" fmla="*/ 91 w 62"/>
                <a:gd name="T5" fmla="*/ 107 h 117"/>
                <a:gd name="T6" fmla="*/ 70 w 62"/>
                <a:gd name="T7" fmla="*/ 204 h 117"/>
                <a:gd name="T8" fmla="*/ 70 w 62"/>
                <a:gd name="T9" fmla="*/ 220 h 117"/>
                <a:gd name="T10" fmla="*/ 91 w 62"/>
                <a:gd name="T11" fmla="*/ 236 h 117"/>
                <a:gd name="T12" fmla="*/ 133 w 62"/>
                <a:gd name="T13" fmla="*/ 228 h 117"/>
                <a:gd name="T14" fmla="*/ 126 w 62"/>
                <a:gd name="T15" fmla="*/ 263 h 117"/>
                <a:gd name="T16" fmla="*/ 70 w 62"/>
                <a:gd name="T17" fmla="*/ 277 h 117"/>
                <a:gd name="T18" fmla="*/ 9 w 62"/>
                <a:gd name="T19" fmla="*/ 228 h 117"/>
                <a:gd name="T20" fmla="*/ 15 w 62"/>
                <a:gd name="T21" fmla="*/ 201 h 117"/>
                <a:gd name="T22" fmla="*/ 33 w 62"/>
                <a:gd name="T23" fmla="*/ 107 h 117"/>
                <a:gd name="T24" fmla="*/ 0 w 62"/>
                <a:gd name="T25" fmla="*/ 107 h 117"/>
                <a:gd name="T26" fmla="*/ 9 w 62"/>
                <a:gd name="T27" fmla="*/ 65 h 117"/>
                <a:gd name="T28" fmla="*/ 43 w 62"/>
                <a:gd name="T29" fmla="*/ 65 h 117"/>
                <a:gd name="T30" fmla="*/ 52 w 62"/>
                <a:gd name="T31" fmla="*/ 15 h 117"/>
                <a:gd name="T32" fmla="*/ 115 w 62"/>
                <a:gd name="T33" fmla="*/ 0 h 117"/>
                <a:gd name="T34" fmla="*/ 100 w 62"/>
                <a:gd name="T35" fmla="*/ 65 h 117"/>
                <a:gd name="T36" fmla="*/ 149 w 62"/>
                <a:gd name="T37" fmla="*/ 65 h 1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 h="117">
                  <a:moveTo>
                    <a:pt x="62" y="28"/>
                  </a:moveTo>
                  <a:cubicBezTo>
                    <a:pt x="58" y="45"/>
                    <a:pt x="58" y="45"/>
                    <a:pt x="58" y="45"/>
                  </a:cubicBezTo>
                  <a:cubicBezTo>
                    <a:pt x="38" y="45"/>
                    <a:pt x="38" y="45"/>
                    <a:pt x="38" y="45"/>
                  </a:cubicBezTo>
                  <a:cubicBezTo>
                    <a:pt x="29" y="86"/>
                    <a:pt x="29" y="86"/>
                    <a:pt x="29" y="86"/>
                  </a:cubicBezTo>
                  <a:cubicBezTo>
                    <a:pt x="29" y="89"/>
                    <a:pt x="29" y="91"/>
                    <a:pt x="29" y="93"/>
                  </a:cubicBezTo>
                  <a:cubicBezTo>
                    <a:pt x="29" y="98"/>
                    <a:pt x="32" y="100"/>
                    <a:pt x="38" y="100"/>
                  </a:cubicBezTo>
                  <a:cubicBezTo>
                    <a:pt x="43" y="100"/>
                    <a:pt x="50" y="98"/>
                    <a:pt x="55" y="96"/>
                  </a:cubicBezTo>
                  <a:cubicBezTo>
                    <a:pt x="52" y="111"/>
                    <a:pt x="52" y="111"/>
                    <a:pt x="52" y="111"/>
                  </a:cubicBezTo>
                  <a:cubicBezTo>
                    <a:pt x="46" y="115"/>
                    <a:pt x="37" y="117"/>
                    <a:pt x="29" y="117"/>
                  </a:cubicBezTo>
                  <a:cubicBezTo>
                    <a:pt x="15" y="117"/>
                    <a:pt x="4" y="110"/>
                    <a:pt x="4" y="96"/>
                  </a:cubicBezTo>
                  <a:cubicBezTo>
                    <a:pt x="4" y="93"/>
                    <a:pt x="5" y="88"/>
                    <a:pt x="6" y="85"/>
                  </a:cubicBezTo>
                  <a:cubicBezTo>
                    <a:pt x="14" y="45"/>
                    <a:pt x="14" y="45"/>
                    <a:pt x="14" y="45"/>
                  </a:cubicBezTo>
                  <a:cubicBezTo>
                    <a:pt x="0" y="45"/>
                    <a:pt x="0" y="45"/>
                    <a:pt x="0" y="45"/>
                  </a:cubicBezTo>
                  <a:cubicBezTo>
                    <a:pt x="4" y="28"/>
                    <a:pt x="4" y="28"/>
                    <a:pt x="4" y="28"/>
                  </a:cubicBezTo>
                  <a:cubicBezTo>
                    <a:pt x="18" y="28"/>
                    <a:pt x="18" y="28"/>
                    <a:pt x="18" y="28"/>
                  </a:cubicBezTo>
                  <a:cubicBezTo>
                    <a:pt x="22" y="6"/>
                    <a:pt x="22" y="6"/>
                    <a:pt x="22" y="6"/>
                  </a:cubicBezTo>
                  <a:cubicBezTo>
                    <a:pt x="48" y="0"/>
                    <a:pt x="48" y="0"/>
                    <a:pt x="48" y="0"/>
                  </a:cubicBezTo>
                  <a:cubicBezTo>
                    <a:pt x="42" y="28"/>
                    <a:pt x="42" y="28"/>
                    <a:pt x="42" y="28"/>
                  </a:cubicBezTo>
                  <a:lnTo>
                    <a:pt x="62" y="28"/>
                  </a:ln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 name="Freeform 50"/>
            <p:cNvSpPr>
              <a:spLocks noChangeAspect="1"/>
            </p:cNvSpPr>
            <p:nvPr/>
          </p:nvSpPr>
          <p:spPr bwMode="auto">
            <a:xfrm>
              <a:off x="669" y="316"/>
              <a:ext cx="92" cy="371"/>
            </a:xfrm>
            <a:custGeom>
              <a:avLst/>
              <a:gdLst>
                <a:gd name="T0" fmla="*/ 0 w 69"/>
                <a:gd name="T1" fmla="*/ 0 h 279"/>
                <a:gd name="T2" fmla="*/ 0 w 69"/>
                <a:gd name="T3" fmla="*/ 656 h 279"/>
                <a:gd name="T4" fmla="*/ 159 w 69"/>
                <a:gd name="T5" fmla="*/ 456 h 279"/>
                <a:gd name="T6" fmla="*/ 164 w 69"/>
                <a:gd name="T7" fmla="*/ 412 h 279"/>
                <a:gd name="T8" fmla="*/ 164 w 69"/>
                <a:gd name="T9" fmla="*/ 412 h 279"/>
                <a:gd name="T10" fmla="*/ 164 w 69"/>
                <a:gd name="T11" fmla="*/ 0 h 279"/>
                <a:gd name="T12" fmla="*/ 0 w 69"/>
                <a:gd name="T13" fmla="*/ 0 h 2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279">
                  <a:moveTo>
                    <a:pt x="0" y="0"/>
                  </a:moveTo>
                  <a:cubicBezTo>
                    <a:pt x="0" y="279"/>
                    <a:pt x="0" y="279"/>
                    <a:pt x="0" y="279"/>
                  </a:cubicBezTo>
                  <a:cubicBezTo>
                    <a:pt x="34" y="263"/>
                    <a:pt x="59" y="232"/>
                    <a:pt x="67" y="194"/>
                  </a:cubicBezTo>
                  <a:cubicBezTo>
                    <a:pt x="68" y="188"/>
                    <a:pt x="69" y="182"/>
                    <a:pt x="69" y="175"/>
                  </a:cubicBezTo>
                  <a:cubicBezTo>
                    <a:pt x="69" y="175"/>
                    <a:pt x="69" y="175"/>
                    <a:pt x="69" y="175"/>
                  </a:cubicBezTo>
                  <a:cubicBezTo>
                    <a:pt x="69" y="0"/>
                    <a:pt x="69" y="0"/>
                    <a:pt x="69" y="0"/>
                  </a:cubicBezTo>
                  <a:lnTo>
                    <a:pt x="0" y="0"/>
                  </a:ln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 name="Freeform 51"/>
            <p:cNvSpPr>
              <a:spLocks noChangeAspect="1"/>
            </p:cNvSpPr>
            <p:nvPr/>
          </p:nvSpPr>
          <p:spPr bwMode="auto">
            <a:xfrm>
              <a:off x="406" y="316"/>
              <a:ext cx="92" cy="371"/>
            </a:xfrm>
            <a:custGeom>
              <a:avLst/>
              <a:gdLst>
                <a:gd name="T0" fmla="*/ 164 w 69"/>
                <a:gd name="T1" fmla="*/ 656 h 279"/>
                <a:gd name="T2" fmla="*/ 164 w 69"/>
                <a:gd name="T3" fmla="*/ 0 h 279"/>
                <a:gd name="T4" fmla="*/ 0 w 69"/>
                <a:gd name="T5" fmla="*/ 0 h 279"/>
                <a:gd name="T6" fmla="*/ 0 w 69"/>
                <a:gd name="T7" fmla="*/ 402 h 279"/>
                <a:gd name="T8" fmla="*/ 0 w 69"/>
                <a:gd name="T9" fmla="*/ 402 h 279"/>
                <a:gd name="T10" fmla="*/ 0 w 69"/>
                <a:gd name="T11" fmla="*/ 402 h 279"/>
                <a:gd name="T12" fmla="*/ 0 w 69"/>
                <a:gd name="T13" fmla="*/ 414 h 279"/>
                <a:gd name="T14" fmla="*/ 0 w 69"/>
                <a:gd name="T15" fmla="*/ 414 h 279"/>
                <a:gd name="T16" fmla="*/ 164 w 69"/>
                <a:gd name="T17" fmla="*/ 656 h 2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 h="279">
                  <a:moveTo>
                    <a:pt x="69" y="279"/>
                  </a:moveTo>
                  <a:cubicBezTo>
                    <a:pt x="69" y="0"/>
                    <a:pt x="69" y="0"/>
                    <a:pt x="69" y="0"/>
                  </a:cubicBezTo>
                  <a:cubicBezTo>
                    <a:pt x="0" y="0"/>
                    <a:pt x="0" y="0"/>
                    <a:pt x="0" y="0"/>
                  </a:cubicBezTo>
                  <a:cubicBezTo>
                    <a:pt x="0" y="171"/>
                    <a:pt x="0" y="171"/>
                    <a:pt x="0" y="171"/>
                  </a:cubicBezTo>
                  <a:cubicBezTo>
                    <a:pt x="0" y="171"/>
                    <a:pt x="0" y="171"/>
                    <a:pt x="0" y="171"/>
                  </a:cubicBezTo>
                  <a:cubicBezTo>
                    <a:pt x="0" y="171"/>
                    <a:pt x="0" y="171"/>
                    <a:pt x="0" y="171"/>
                  </a:cubicBezTo>
                  <a:cubicBezTo>
                    <a:pt x="0" y="176"/>
                    <a:pt x="0" y="176"/>
                    <a:pt x="0" y="176"/>
                  </a:cubicBezTo>
                  <a:cubicBezTo>
                    <a:pt x="0" y="176"/>
                    <a:pt x="0" y="176"/>
                    <a:pt x="0" y="176"/>
                  </a:cubicBezTo>
                  <a:cubicBezTo>
                    <a:pt x="2" y="221"/>
                    <a:pt x="29" y="261"/>
                    <a:pt x="69" y="279"/>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 name="Freeform 52"/>
            <p:cNvSpPr>
              <a:spLocks noChangeAspect="1"/>
            </p:cNvSpPr>
            <p:nvPr/>
          </p:nvSpPr>
          <p:spPr bwMode="auto">
            <a:xfrm>
              <a:off x="939" y="339"/>
              <a:ext cx="257" cy="132"/>
            </a:xfrm>
            <a:custGeom>
              <a:avLst/>
              <a:gdLst>
                <a:gd name="T0" fmla="*/ 210 w 193"/>
                <a:gd name="T1" fmla="*/ 0 h 99"/>
                <a:gd name="T2" fmla="*/ 0 w 193"/>
                <a:gd name="T3" fmla="*/ 73 h 99"/>
                <a:gd name="T4" fmla="*/ 69 w 193"/>
                <a:gd name="T5" fmla="*/ 69 h 99"/>
                <a:gd name="T6" fmla="*/ 184 w 193"/>
                <a:gd name="T7" fmla="*/ 95 h 99"/>
                <a:gd name="T8" fmla="*/ 342 w 193"/>
                <a:gd name="T9" fmla="*/ 235 h 99"/>
                <a:gd name="T10" fmla="*/ 455 w 193"/>
                <a:gd name="T11" fmla="*/ 121 h 99"/>
                <a:gd name="T12" fmla="*/ 411 w 193"/>
                <a:gd name="T13" fmla="*/ 65 h 99"/>
                <a:gd name="T14" fmla="*/ 210 w 193"/>
                <a:gd name="T15" fmla="*/ 0 h 9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3" h="99">
                  <a:moveTo>
                    <a:pt x="89" y="0"/>
                  </a:moveTo>
                  <a:cubicBezTo>
                    <a:pt x="55" y="0"/>
                    <a:pt x="24" y="11"/>
                    <a:pt x="0" y="31"/>
                  </a:cubicBezTo>
                  <a:cubicBezTo>
                    <a:pt x="9" y="30"/>
                    <a:pt x="19" y="29"/>
                    <a:pt x="29" y="29"/>
                  </a:cubicBezTo>
                  <a:cubicBezTo>
                    <a:pt x="44" y="29"/>
                    <a:pt x="61" y="32"/>
                    <a:pt x="78" y="40"/>
                  </a:cubicBezTo>
                  <a:cubicBezTo>
                    <a:pt x="104" y="52"/>
                    <a:pt x="130" y="69"/>
                    <a:pt x="145" y="99"/>
                  </a:cubicBezTo>
                  <a:cubicBezTo>
                    <a:pt x="193" y="51"/>
                    <a:pt x="193" y="51"/>
                    <a:pt x="193" y="51"/>
                  </a:cubicBezTo>
                  <a:cubicBezTo>
                    <a:pt x="187" y="42"/>
                    <a:pt x="181" y="35"/>
                    <a:pt x="174" y="28"/>
                  </a:cubicBezTo>
                  <a:cubicBezTo>
                    <a:pt x="151" y="10"/>
                    <a:pt x="121" y="0"/>
                    <a:pt x="89" y="0"/>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 name="Freeform 53"/>
            <p:cNvSpPr>
              <a:spLocks noChangeAspect="1"/>
            </p:cNvSpPr>
            <p:nvPr/>
          </p:nvSpPr>
          <p:spPr bwMode="auto">
            <a:xfrm>
              <a:off x="938" y="615"/>
              <a:ext cx="253" cy="123"/>
            </a:xfrm>
            <a:custGeom>
              <a:avLst/>
              <a:gdLst>
                <a:gd name="T0" fmla="*/ 72 w 191"/>
                <a:gd name="T1" fmla="*/ 148 h 92"/>
                <a:gd name="T2" fmla="*/ 0 w 191"/>
                <a:gd name="T3" fmla="*/ 142 h 92"/>
                <a:gd name="T4" fmla="*/ 212 w 191"/>
                <a:gd name="T5" fmla="*/ 219 h 92"/>
                <a:gd name="T6" fmla="*/ 393 w 191"/>
                <a:gd name="T7" fmla="*/ 164 h 92"/>
                <a:gd name="T8" fmla="*/ 444 w 191"/>
                <a:gd name="T9" fmla="*/ 106 h 92"/>
                <a:gd name="T10" fmla="*/ 344 w 191"/>
                <a:gd name="T11" fmla="*/ 0 h 92"/>
                <a:gd name="T12" fmla="*/ 72 w 191"/>
                <a:gd name="T13" fmla="*/ 148 h 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1" h="92">
                  <a:moveTo>
                    <a:pt x="31" y="62"/>
                  </a:moveTo>
                  <a:cubicBezTo>
                    <a:pt x="20" y="62"/>
                    <a:pt x="10" y="61"/>
                    <a:pt x="0" y="59"/>
                  </a:cubicBezTo>
                  <a:cubicBezTo>
                    <a:pt x="25" y="80"/>
                    <a:pt x="57" y="92"/>
                    <a:pt x="91" y="92"/>
                  </a:cubicBezTo>
                  <a:cubicBezTo>
                    <a:pt x="120" y="92"/>
                    <a:pt x="146" y="84"/>
                    <a:pt x="169" y="69"/>
                  </a:cubicBezTo>
                  <a:cubicBezTo>
                    <a:pt x="177" y="62"/>
                    <a:pt x="184" y="53"/>
                    <a:pt x="191" y="44"/>
                  </a:cubicBezTo>
                  <a:cubicBezTo>
                    <a:pt x="148" y="0"/>
                    <a:pt x="148" y="0"/>
                    <a:pt x="148" y="0"/>
                  </a:cubicBezTo>
                  <a:cubicBezTo>
                    <a:pt x="121" y="42"/>
                    <a:pt x="64" y="62"/>
                    <a:pt x="31" y="62"/>
                  </a:cubicBezTo>
                  <a:close/>
                </a:path>
              </a:pathLst>
            </a:custGeom>
            <a:solidFill>
              <a:srgbClr val="004C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Freeform 54"/>
            <p:cNvSpPr>
              <a:spLocks noChangeAspect="1"/>
            </p:cNvSpPr>
            <p:nvPr/>
          </p:nvSpPr>
          <p:spPr bwMode="auto">
            <a:xfrm>
              <a:off x="497" y="687"/>
              <a:ext cx="173" cy="77"/>
            </a:xfrm>
            <a:custGeom>
              <a:avLst/>
              <a:gdLst>
                <a:gd name="T0" fmla="*/ 311 w 129"/>
                <a:gd name="T1" fmla="*/ 21 h 58"/>
                <a:gd name="T2" fmla="*/ 311 w 129"/>
                <a:gd name="T3" fmla="*/ 20 h 58"/>
                <a:gd name="T4" fmla="*/ 311 w 129"/>
                <a:gd name="T5" fmla="*/ 15 h 58"/>
                <a:gd name="T6" fmla="*/ 311 w 129"/>
                <a:gd name="T7" fmla="*/ 0 h 58"/>
                <a:gd name="T8" fmla="*/ 154 w 129"/>
                <a:gd name="T9" fmla="*/ 28 h 58"/>
                <a:gd name="T10" fmla="*/ 0 w 129"/>
                <a:gd name="T11" fmla="*/ 0 h 58"/>
                <a:gd name="T12" fmla="*/ 0 w 129"/>
                <a:gd name="T13" fmla="*/ 15 h 58"/>
                <a:gd name="T14" fmla="*/ 0 w 129"/>
                <a:gd name="T15" fmla="*/ 20 h 58"/>
                <a:gd name="T16" fmla="*/ 105 w 129"/>
                <a:gd name="T17" fmla="*/ 134 h 58"/>
                <a:gd name="T18" fmla="*/ 168 w 129"/>
                <a:gd name="T19" fmla="*/ 135 h 58"/>
                <a:gd name="T20" fmla="*/ 211 w 129"/>
                <a:gd name="T21" fmla="*/ 134 h 58"/>
                <a:gd name="T22" fmla="*/ 311 w 129"/>
                <a:gd name="T23" fmla="*/ 21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9" h="58">
                  <a:moveTo>
                    <a:pt x="129" y="9"/>
                  </a:moveTo>
                  <a:cubicBezTo>
                    <a:pt x="129" y="8"/>
                    <a:pt x="129" y="8"/>
                    <a:pt x="129" y="8"/>
                  </a:cubicBezTo>
                  <a:cubicBezTo>
                    <a:pt x="129" y="6"/>
                    <a:pt x="129" y="6"/>
                    <a:pt x="129" y="6"/>
                  </a:cubicBezTo>
                  <a:cubicBezTo>
                    <a:pt x="129" y="0"/>
                    <a:pt x="129" y="0"/>
                    <a:pt x="129" y="0"/>
                  </a:cubicBezTo>
                  <a:cubicBezTo>
                    <a:pt x="109" y="8"/>
                    <a:pt x="87" y="12"/>
                    <a:pt x="64" y="12"/>
                  </a:cubicBezTo>
                  <a:cubicBezTo>
                    <a:pt x="41" y="12"/>
                    <a:pt x="19" y="8"/>
                    <a:pt x="0" y="0"/>
                  </a:cubicBezTo>
                  <a:cubicBezTo>
                    <a:pt x="0" y="6"/>
                    <a:pt x="0" y="6"/>
                    <a:pt x="0" y="6"/>
                  </a:cubicBezTo>
                  <a:cubicBezTo>
                    <a:pt x="0" y="8"/>
                    <a:pt x="0" y="8"/>
                    <a:pt x="0" y="8"/>
                  </a:cubicBezTo>
                  <a:cubicBezTo>
                    <a:pt x="1" y="32"/>
                    <a:pt x="19" y="52"/>
                    <a:pt x="43" y="57"/>
                  </a:cubicBezTo>
                  <a:cubicBezTo>
                    <a:pt x="47" y="57"/>
                    <a:pt x="52" y="58"/>
                    <a:pt x="69" y="58"/>
                  </a:cubicBezTo>
                  <a:cubicBezTo>
                    <a:pt x="75" y="58"/>
                    <a:pt x="81" y="57"/>
                    <a:pt x="87" y="57"/>
                  </a:cubicBezTo>
                  <a:cubicBezTo>
                    <a:pt x="110" y="52"/>
                    <a:pt x="127" y="33"/>
                    <a:pt x="129" y="9"/>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Freeform 55"/>
            <p:cNvSpPr>
              <a:spLocks noChangeAspect="1"/>
            </p:cNvSpPr>
            <p:nvPr/>
          </p:nvSpPr>
          <p:spPr bwMode="auto">
            <a:xfrm>
              <a:off x="795" y="381"/>
              <a:ext cx="144" cy="312"/>
            </a:xfrm>
            <a:custGeom>
              <a:avLst/>
              <a:gdLst>
                <a:gd name="T0" fmla="*/ 120 w 109"/>
                <a:gd name="T1" fmla="*/ 279 h 234"/>
                <a:gd name="T2" fmla="*/ 251 w 109"/>
                <a:gd name="T3" fmla="*/ 0 h 234"/>
                <a:gd name="T4" fmla="*/ 0 w 109"/>
                <a:gd name="T5" fmla="*/ 277 h 234"/>
                <a:gd name="T6" fmla="*/ 246 w 109"/>
                <a:gd name="T7" fmla="*/ 555 h 234"/>
                <a:gd name="T8" fmla="*/ 120 w 109"/>
                <a:gd name="T9" fmla="*/ 279 h 2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 h="234">
                  <a:moveTo>
                    <a:pt x="52" y="118"/>
                  </a:moveTo>
                  <a:cubicBezTo>
                    <a:pt x="52" y="70"/>
                    <a:pt x="74" y="28"/>
                    <a:pt x="109" y="0"/>
                  </a:cubicBezTo>
                  <a:cubicBezTo>
                    <a:pt x="49" y="11"/>
                    <a:pt x="0" y="54"/>
                    <a:pt x="0" y="117"/>
                  </a:cubicBezTo>
                  <a:cubicBezTo>
                    <a:pt x="0" y="180"/>
                    <a:pt x="48" y="223"/>
                    <a:pt x="107" y="234"/>
                  </a:cubicBezTo>
                  <a:cubicBezTo>
                    <a:pt x="74" y="207"/>
                    <a:pt x="52" y="165"/>
                    <a:pt x="52" y="118"/>
                  </a:cubicBezTo>
                  <a:close/>
                </a:path>
              </a:pathLst>
            </a:custGeom>
            <a:solidFill>
              <a:srgbClr val="00A3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Freeform 56"/>
            <p:cNvSpPr>
              <a:spLocks noChangeAspect="1"/>
            </p:cNvSpPr>
            <p:nvPr/>
          </p:nvSpPr>
          <p:spPr bwMode="auto">
            <a:xfrm>
              <a:off x="406" y="549"/>
              <a:ext cx="149" cy="213"/>
            </a:xfrm>
            <a:custGeom>
              <a:avLst/>
              <a:gdLst>
                <a:gd name="T0" fmla="*/ 0 w 112"/>
                <a:gd name="T1" fmla="*/ 105 h 160"/>
                <a:gd name="T2" fmla="*/ 0 w 112"/>
                <a:gd name="T3" fmla="*/ 105 h 160"/>
                <a:gd name="T4" fmla="*/ 0 w 112"/>
                <a:gd name="T5" fmla="*/ 92 h 160"/>
                <a:gd name="T6" fmla="*/ 0 w 112"/>
                <a:gd name="T7" fmla="*/ 92 h 160"/>
                <a:gd name="T8" fmla="*/ 0 w 112"/>
                <a:gd name="T9" fmla="*/ 92 h 160"/>
                <a:gd name="T10" fmla="*/ 0 w 112"/>
                <a:gd name="T11" fmla="*/ 91 h 160"/>
                <a:gd name="T12" fmla="*/ 0 w 112"/>
                <a:gd name="T13" fmla="*/ 91 h 160"/>
                <a:gd name="T14" fmla="*/ 0 w 112"/>
                <a:gd name="T15" fmla="*/ 91 h 160"/>
                <a:gd name="T16" fmla="*/ 0 w 112"/>
                <a:gd name="T17" fmla="*/ 0 h 160"/>
                <a:gd name="T18" fmla="*/ 0 w 112"/>
                <a:gd name="T19" fmla="*/ 0 h 160"/>
                <a:gd name="T20" fmla="*/ 0 w 112"/>
                <a:gd name="T21" fmla="*/ 0 h 160"/>
                <a:gd name="T22" fmla="*/ 162 w 112"/>
                <a:gd name="T23" fmla="*/ 242 h 160"/>
                <a:gd name="T24" fmla="*/ 162 w 112"/>
                <a:gd name="T25" fmla="*/ 257 h 160"/>
                <a:gd name="T26" fmla="*/ 162 w 112"/>
                <a:gd name="T27" fmla="*/ 262 h 160"/>
                <a:gd name="T28" fmla="*/ 263 w 112"/>
                <a:gd name="T29" fmla="*/ 378 h 160"/>
                <a:gd name="T30" fmla="*/ 0 w 112"/>
                <a:gd name="T31" fmla="*/ 105 h 1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2" h="160">
                  <a:moveTo>
                    <a:pt x="0" y="44"/>
                  </a:moveTo>
                  <a:cubicBezTo>
                    <a:pt x="0" y="44"/>
                    <a:pt x="0" y="44"/>
                    <a:pt x="0" y="44"/>
                  </a:cubicBezTo>
                  <a:cubicBezTo>
                    <a:pt x="0" y="39"/>
                    <a:pt x="0" y="39"/>
                    <a:pt x="0" y="39"/>
                  </a:cubicBezTo>
                  <a:cubicBezTo>
                    <a:pt x="0" y="39"/>
                    <a:pt x="0" y="39"/>
                    <a:pt x="0" y="39"/>
                  </a:cubicBezTo>
                  <a:cubicBezTo>
                    <a:pt x="0" y="39"/>
                    <a:pt x="0" y="39"/>
                    <a:pt x="0" y="39"/>
                  </a:cubicBezTo>
                  <a:cubicBezTo>
                    <a:pt x="0" y="38"/>
                    <a:pt x="0" y="38"/>
                    <a:pt x="0" y="38"/>
                  </a:cubicBezTo>
                  <a:cubicBezTo>
                    <a:pt x="0" y="38"/>
                    <a:pt x="0" y="38"/>
                    <a:pt x="0" y="38"/>
                  </a:cubicBezTo>
                  <a:cubicBezTo>
                    <a:pt x="0" y="38"/>
                    <a:pt x="0" y="38"/>
                    <a:pt x="0" y="38"/>
                  </a:cubicBezTo>
                  <a:cubicBezTo>
                    <a:pt x="0" y="0"/>
                    <a:pt x="0" y="0"/>
                    <a:pt x="0" y="0"/>
                  </a:cubicBezTo>
                  <a:cubicBezTo>
                    <a:pt x="0" y="0"/>
                    <a:pt x="0" y="0"/>
                    <a:pt x="0" y="0"/>
                  </a:cubicBezTo>
                  <a:cubicBezTo>
                    <a:pt x="0" y="0"/>
                    <a:pt x="0" y="0"/>
                    <a:pt x="0" y="0"/>
                  </a:cubicBezTo>
                  <a:cubicBezTo>
                    <a:pt x="2" y="45"/>
                    <a:pt x="29" y="85"/>
                    <a:pt x="69" y="103"/>
                  </a:cubicBezTo>
                  <a:cubicBezTo>
                    <a:pt x="69" y="109"/>
                    <a:pt x="69" y="109"/>
                    <a:pt x="69" y="109"/>
                  </a:cubicBezTo>
                  <a:cubicBezTo>
                    <a:pt x="69" y="111"/>
                    <a:pt x="69" y="111"/>
                    <a:pt x="69" y="111"/>
                  </a:cubicBezTo>
                  <a:cubicBezTo>
                    <a:pt x="70" y="135"/>
                    <a:pt x="88" y="155"/>
                    <a:pt x="112" y="160"/>
                  </a:cubicBezTo>
                  <a:cubicBezTo>
                    <a:pt x="51" y="155"/>
                    <a:pt x="3" y="106"/>
                    <a:pt x="0" y="44"/>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 name="Freeform 57"/>
            <p:cNvSpPr>
              <a:spLocks noChangeAspect="1"/>
            </p:cNvSpPr>
            <p:nvPr/>
          </p:nvSpPr>
          <p:spPr bwMode="auto">
            <a:xfrm>
              <a:off x="612" y="549"/>
              <a:ext cx="149" cy="213"/>
            </a:xfrm>
            <a:custGeom>
              <a:avLst/>
              <a:gdLst>
                <a:gd name="T0" fmla="*/ 101 w 112"/>
                <a:gd name="T1" fmla="*/ 242 h 160"/>
                <a:gd name="T2" fmla="*/ 101 w 112"/>
                <a:gd name="T3" fmla="*/ 257 h 160"/>
                <a:gd name="T4" fmla="*/ 101 w 112"/>
                <a:gd name="T5" fmla="*/ 262 h 160"/>
                <a:gd name="T6" fmla="*/ 0 w 112"/>
                <a:gd name="T7" fmla="*/ 378 h 160"/>
                <a:gd name="T8" fmla="*/ 263 w 112"/>
                <a:gd name="T9" fmla="*/ 105 h 160"/>
                <a:gd name="T10" fmla="*/ 263 w 112"/>
                <a:gd name="T11" fmla="*/ 105 h 160"/>
                <a:gd name="T12" fmla="*/ 263 w 112"/>
                <a:gd name="T13" fmla="*/ 0 h 160"/>
                <a:gd name="T14" fmla="*/ 263 w 112"/>
                <a:gd name="T15" fmla="*/ 0 h 160"/>
                <a:gd name="T16" fmla="*/ 263 w 112"/>
                <a:gd name="T17" fmla="*/ 0 h 160"/>
                <a:gd name="T18" fmla="*/ 101 w 112"/>
                <a:gd name="T19" fmla="*/ 242 h 1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 h="160">
                  <a:moveTo>
                    <a:pt x="43" y="103"/>
                  </a:moveTo>
                  <a:cubicBezTo>
                    <a:pt x="43" y="109"/>
                    <a:pt x="43" y="109"/>
                    <a:pt x="43" y="109"/>
                  </a:cubicBezTo>
                  <a:cubicBezTo>
                    <a:pt x="43" y="111"/>
                    <a:pt x="43" y="111"/>
                    <a:pt x="43" y="111"/>
                  </a:cubicBezTo>
                  <a:cubicBezTo>
                    <a:pt x="42" y="135"/>
                    <a:pt x="24" y="155"/>
                    <a:pt x="0" y="160"/>
                  </a:cubicBezTo>
                  <a:cubicBezTo>
                    <a:pt x="61" y="155"/>
                    <a:pt x="109" y="106"/>
                    <a:pt x="112" y="44"/>
                  </a:cubicBezTo>
                  <a:cubicBezTo>
                    <a:pt x="112" y="44"/>
                    <a:pt x="112" y="44"/>
                    <a:pt x="112" y="44"/>
                  </a:cubicBezTo>
                  <a:cubicBezTo>
                    <a:pt x="112" y="0"/>
                    <a:pt x="112" y="0"/>
                    <a:pt x="112" y="0"/>
                  </a:cubicBezTo>
                  <a:cubicBezTo>
                    <a:pt x="112" y="0"/>
                    <a:pt x="112" y="0"/>
                    <a:pt x="112" y="0"/>
                  </a:cubicBezTo>
                  <a:cubicBezTo>
                    <a:pt x="112" y="0"/>
                    <a:pt x="112" y="0"/>
                    <a:pt x="112" y="0"/>
                  </a:cubicBezTo>
                  <a:cubicBezTo>
                    <a:pt x="110" y="45"/>
                    <a:pt x="82" y="85"/>
                    <a:pt x="43" y="103"/>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 name="Freeform 58"/>
            <p:cNvSpPr>
              <a:spLocks noChangeAspect="1"/>
            </p:cNvSpPr>
            <p:nvPr/>
          </p:nvSpPr>
          <p:spPr bwMode="auto">
            <a:xfrm>
              <a:off x="795" y="311"/>
              <a:ext cx="377" cy="226"/>
            </a:xfrm>
            <a:custGeom>
              <a:avLst/>
              <a:gdLst>
                <a:gd name="T0" fmla="*/ 388 w 284"/>
                <a:gd name="T1" fmla="*/ 0 h 170"/>
                <a:gd name="T2" fmla="*/ 392 w 284"/>
                <a:gd name="T3" fmla="*/ 0 h 170"/>
                <a:gd name="T4" fmla="*/ 644 w 284"/>
                <a:gd name="T5" fmla="*/ 98 h 170"/>
                <a:gd name="T6" fmla="*/ 650 w 284"/>
                <a:gd name="T7" fmla="*/ 102 h 170"/>
                <a:gd name="T8" fmla="*/ 650 w 284"/>
                <a:gd name="T9" fmla="*/ 102 h 170"/>
                <a:gd name="T10" fmla="*/ 664 w 284"/>
                <a:gd name="T11" fmla="*/ 117 h 170"/>
                <a:gd name="T12" fmla="*/ 463 w 284"/>
                <a:gd name="T13" fmla="*/ 52 h 170"/>
                <a:gd name="T14" fmla="*/ 255 w 284"/>
                <a:gd name="T15" fmla="*/ 124 h 170"/>
                <a:gd name="T16" fmla="*/ 0 w 284"/>
                <a:gd name="T17" fmla="*/ 399 h 170"/>
                <a:gd name="T18" fmla="*/ 0 w 284"/>
                <a:gd name="T19" fmla="*/ 399 h 170"/>
                <a:gd name="T20" fmla="*/ 0 w 284"/>
                <a:gd name="T21" fmla="*/ 399 h 170"/>
                <a:gd name="T22" fmla="*/ 0 w 284"/>
                <a:gd name="T23" fmla="*/ 399 h 170"/>
                <a:gd name="T24" fmla="*/ 388 w 284"/>
                <a:gd name="T25" fmla="*/ 0 h 1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4" h="170">
                  <a:moveTo>
                    <a:pt x="166" y="0"/>
                  </a:moveTo>
                  <a:cubicBezTo>
                    <a:pt x="166" y="0"/>
                    <a:pt x="167" y="0"/>
                    <a:pt x="167" y="0"/>
                  </a:cubicBezTo>
                  <a:cubicBezTo>
                    <a:pt x="196" y="0"/>
                    <a:pt x="241" y="12"/>
                    <a:pt x="275" y="42"/>
                  </a:cubicBezTo>
                  <a:cubicBezTo>
                    <a:pt x="276" y="43"/>
                    <a:pt x="277" y="43"/>
                    <a:pt x="278" y="44"/>
                  </a:cubicBezTo>
                  <a:cubicBezTo>
                    <a:pt x="278" y="44"/>
                    <a:pt x="278" y="44"/>
                    <a:pt x="278" y="44"/>
                  </a:cubicBezTo>
                  <a:cubicBezTo>
                    <a:pt x="280" y="46"/>
                    <a:pt x="282" y="48"/>
                    <a:pt x="284" y="50"/>
                  </a:cubicBezTo>
                  <a:cubicBezTo>
                    <a:pt x="260" y="32"/>
                    <a:pt x="230" y="22"/>
                    <a:pt x="198" y="22"/>
                  </a:cubicBezTo>
                  <a:cubicBezTo>
                    <a:pt x="164" y="22"/>
                    <a:pt x="133" y="33"/>
                    <a:pt x="109" y="53"/>
                  </a:cubicBezTo>
                  <a:cubicBezTo>
                    <a:pt x="49" y="64"/>
                    <a:pt x="0" y="107"/>
                    <a:pt x="0" y="170"/>
                  </a:cubicBezTo>
                  <a:cubicBezTo>
                    <a:pt x="0" y="170"/>
                    <a:pt x="0" y="170"/>
                    <a:pt x="0" y="170"/>
                  </a:cubicBezTo>
                  <a:cubicBezTo>
                    <a:pt x="0" y="170"/>
                    <a:pt x="0" y="170"/>
                    <a:pt x="0" y="170"/>
                  </a:cubicBezTo>
                  <a:cubicBezTo>
                    <a:pt x="0" y="170"/>
                    <a:pt x="0" y="170"/>
                    <a:pt x="0" y="170"/>
                  </a:cubicBezTo>
                  <a:cubicBezTo>
                    <a:pt x="0" y="76"/>
                    <a:pt x="74" y="0"/>
                    <a:pt x="166" y="0"/>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8" name="Freeform 59"/>
            <p:cNvSpPr>
              <a:spLocks noChangeAspect="1"/>
            </p:cNvSpPr>
            <p:nvPr/>
          </p:nvSpPr>
          <p:spPr bwMode="auto">
            <a:xfrm>
              <a:off x="795" y="537"/>
              <a:ext cx="367" cy="226"/>
            </a:xfrm>
            <a:custGeom>
              <a:avLst/>
              <a:gdLst>
                <a:gd name="T0" fmla="*/ 251 w 276"/>
                <a:gd name="T1" fmla="*/ 275 h 170"/>
                <a:gd name="T2" fmla="*/ 0 w 276"/>
                <a:gd name="T3" fmla="*/ 0 h 170"/>
                <a:gd name="T4" fmla="*/ 0 w 276"/>
                <a:gd name="T5" fmla="*/ 1 h 170"/>
                <a:gd name="T6" fmla="*/ 0 w 276"/>
                <a:gd name="T7" fmla="*/ 0 h 170"/>
                <a:gd name="T8" fmla="*/ 391 w 276"/>
                <a:gd name="T9" fmla="*/ 399 h 170"/>
                <a:gd name="T10" fmla="*/ 395 w 276"/>
                <a:gd name="T11" fmla="*/ 399 h 170"/>
                <a:gd name="T12" fmla="*/ 649 w 276"/>
                <a:gd name="T13" fmla="*/ 299 h 170"/>
                <a:gd name="T14" fmla="*/ 465 w 276"/>
                <a:gd name="T15" fmla="*/ 352 h 170"/>
                <a:gd name="T16" fmla="*/ 251 w 276"/>
                <a:gd name="T17" fmla="*/ 275 h 1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6" h="170">
                  <a:moveTo>
                    <a:pt x="107" y="117"/>
                  </a:moveTo>
                  <a:cubicBezTo>
                    <a:pt x="48" y="106"/>
                    <a:pt x="0" y="63"/>
                    <a:pt x="0" y="0"/>
                  </a:cubicBezTo>
                  <a:cubicBezTo>
                    <a:pt x="0" y="0"/>
                    <a:pt x="0" y="0"/>
                    <a:pt x="0" y="1"/>
                  </a:cubicBezTo>
                  <a:cubicBezTo>
                    <a:pt x="0" y="0"/>
                    <a:pt x="0" y="0"/>
                    <a:pt x="0" y="0"/>
                  </a:cubicBezTo>
                  <a:cubicBezTo>
                    <a:pt x="0" y="94"/>
                    <a:pt x="74" y="170"/>
                    <a:pt x="166" y="170"/>
                  </a:cubicBezTo>
                  <a:cubicBezTo>
                    <a:pt x="167" y="170"/>
                    <a:pt x="167" y="170"/>
                    <a:pt x="168" y="170"/>
                  </a:cubicBezTo>
                  <a:cubicBezTo>
                    <a:pt x="198" y="170"/>
                    <a:pt x="241" y="159"/>
                    <a:pt x="276" y="127"/>
                  </a:cubicBezTo>
                  <a:cubicBezTo>
                    <a:pt x="253" y="142"/>
                    <a:pt x="227" y="150"/>
                    <a:pt x="198" y="150"/>
                  </a:cubicBezTo>
                  <a:cubicBezTo>
                    <a:pt x="164" y="150"/>
                    <a:pt x="132" y="138"/>
                    <a:pt x="107" y="117"/>
                  </a:cubicBezTo>
                  <a:close/>
                </a:path>
              </a:pathLst>
            </a:custGeom>
            <a:solidFill>
              <a:srgbClr val="002F6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72707" name="Title Placeholder 1"/>
          <p:cNvSpPr>
            <a:spLocks noGrp="1"/>
          </p:cNvSpPr>
          <p:nvPr>
            <p:ph type="ctrTitle"/>
          </p:nvPr>
        </p:nvSpPr>
        <p:spPr>
          <a:xfrm>
            <a:off x="406400" y="2444750"/>
            <a:ext cx="4973638" cy="1768475"/>
          </a:xfrm>
        </p:spPr>
        <p:txBody>
          <a:bodyPr lIns="0" tIns="0" rIns="0" bIns="0"/>
          <a:lstStyle>
            <a:lvl1pPr>
              <a:defRPr sz="3600" smtClean="0">
                <a:latin typeface="Arial" charset="0"/>
              </a:defRPr>
            </a:lvl1pPr>
          </a:lstStyle>
          <a:p>
            <a:pPr lvl="0"/>
            <a:r>
              <a:rPr lang="en-GB" noProof="0"/>
              <a:t>Click to edit Master title style</a:t>
            </a:r>
          </a:p>
        </p:txBody>
      </p:sp>
      <p:sp>
        <p:nvSpPr>
          <p:cNvPr id="72708" name="Text Placeholder 2"/>
          <p:cNvSpPr>
            <a:spLocks noGrp="1"/>
          </p:cNvSpPr>
          <p:nvPr>
            <p:ph type="subTitle" idx="1"/>
          </p:nvPr>
        </p:nvSpPr>
        <p:spPr>
          <a:xfrm>
            <a:off x="457200" y="5194300"/>
            <a:ext cx="3924300" cy="1087438"/>
          </a:xfrm>
        </p:spPr>
        <p:txBody>
          <a:bodyPr lIns="0" tIns="0" rIns="0" bIns="0"/>
          <a:lstStyle>
            <a:lvl1pPr marL="0" indent="0">
              <a:buFont typeface="Arial" charset="0"/>
              <a:buNone/>
              <a:defRPr sz="1600" b="1" smtClean="0">
                <a:latin typeface="Arial" charset="0"/>
              </a:defRPr>
            </a:lvl1pPr>
          </a:lstStyle>
          <a:p>
            <a:pPr lvl="0"/>
            <a:r>
              <a:rPr lang="en-GB" noProof="0"/>
              <a:t>Click to edit Master subtitle style</a:t>
            </a:r>
          </a:p>
        </p:txBody>
      </p:sp>
    </p:spTree>
    <p:extLst>
      <p:ext uri="{BB962C8B-B14F-4D97-AF65-F5344CB8AC3E}">
        <p14:creationId xmlns:p14="http://schemas.microsoft.com/office/powerpoint/2010/main" val="346880427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WHITE">
    <p:spTree>
      <p:nvGrpSpPr>
        <p:cNvPr id="1" name=""/>
        <p:cNvGrpSpPr/>
        <p:nvPr/>
      </p:nvGrpSpPr>
      <p:grpSpPr>
        <a:xfrm>
          <a:off x="0" y="0"/>
          <a:ext cx="0" cy="0"/>
          <a:chOff x="0" y="0"/>
          <a:chExt cx="0" cy="0"/>
        </a:xfrm>
      </p:grpSpPr>
      <p:sp>
        <p:nvSpPr>
          <p:cNvPr id="4" name="Slide Number Placeholder 5"/>
          <p:cNvSpPr txBox="1">
            <a:spLocks/>
          </p:cNvSpPr>
          <p:nvPr/>
        </p:nvSpPr>
        <p:spPr bwMode="auto">
          <a:xfrm>
            <a:off x="214313" y="6518275"/>
            <a:ext cx="5080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C0B5"/>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10000"/>
              </a:lnSpc>
              <a:spcBef>
                <a:spcPct val="50000"/>
              </a:spcBef>
              <a:spcAft>
                <a:spcPct val="0"/>
              </a:spcAft>
              <a:buClr>
                <a:srgbClr val="000000"/>
              </a:buClr>
              <a:buSzTx/>
              <a:buFontTx/>
              <a:buNone/>
              <a:tabLst/>
              <a:defRPr/>
            </a:pPr>
            <a:fld id="{355A0304-B2C0-4918-88EA-5F41DF527564}" type="slidenum">
              <a:rPr kumimoji="0" lang="en-GB" altLang="en-US" sz="1000" b="0" i="0" u="none" strike="noStrike" kern="1200" cap="none" spc="0" normalizeH="0" baseline="0" noProof="0" smtClean="0">
                <a:ln>
                  <a:noFill/>
                </a:ln>
                <a:solidFill>
                  <a:srgbClr val="005F9E"/>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10000"/>
                </a:lnSpc>
                <a:spcBef>
                  <a:spcPct val="50000"/>
                </a:spcBef>
                <a:spcAft>
                  <a:spcPct val="0"/>
                </a:spcAft>
                <a:buClr>
                  <a:srgbClr val="000000"/>
                </a:buClr>
                <a:buSzTx/>
                <a:buFontTx/>
                <a:buNone/>
                <a:tabLst/>
                <a:defRPr/>
              </a:pPr>
              <a:t>‹#›</a:t>
            </a:fld>
            <a:endParaRPr kumimoji="0" lang="en-GB" altLang="en-US" sz="1000" b="0" i="0" u="none" strike="noStrike" kern="1200" cap="none" spc="0" normalizeH="0" baseline="0" noProof="0">
              <a:ln>
                <a:noFill/>
              </a:ln>
              <a:solidFill>
                <a:srgbClr val="005F9E"/>
              </a:solidFill>
              <a:effectLst/>
              <a:uLnTx/>
              <a:uFillTx/>
              <a:latin typeface="Arial" panose="020B0604020202020204" pitchFamily="34" charset="0"/>
              <a:ea typeface="+mn-ea"/>
              <a:cs typeface="Arial" panose="020B0604020202020204" pitchFamily="34" charset="0"/>
            </a:endParaRPr>
          </a:p>
        </p:txBody>
      </p:sp>
      <p:grpSp>
        <p:nvGrpSpPr>
          <p:cNvPr id="5" name="Group 11"/>
          <p:cNvGrpSpPr>
            <a:grpSpLocks/>
          </p:cNvGrpSpPr>
          <p:nvPr/>
        </p:nvGrpSpPr>
        <p:grpSpPr bwMode="auto">
          <a:xfrm>
            <a:off x="-60325" y="0"/>
            <a:ext cx="1722438" cy="6858000"/>
            <a:chOff x="1348" y="1080"/>
            <a:chExt cx="1121" cy="4320"/>
          </a:xfrm>
        </p:grpSpPr>
        <p:sp>
          <p:nvSpPr>
            <p:cNvPr id="6" name="Freeform 12"/>
            <p:cNvSpPr>
              <a:spLocks/>
            </p:cNvSpPr>
            <p:nvPr/>
          </p:nvSpPr>
          <p:spPr bwMode="auto">
            <a:xfrm flipH="1">
              <a:off x="1424" y="2329"/>
              <a:ext cx="133" cy="1396"/>
            </a:xfrm>
            <a:custGeom>
              <a:avLst/>
              <a:gdLst>
                <a:gd name="T0" fmla="*/ 0 w 132"/>
                <a:gd name="T1" fmla="*/ 1522 h 985"/>
                <a:gd name="T2" fmla="*/ 74 w 132"/>
                <a:gd name="T3" fmla="*/ 2802 h 985"/>
                <a:gd name="T4" fmla="*/ 74 w 132"/>
                <a:gd name="T5" fmla="*/ 2803 h 985"/>
                <a:gd name="T6" fmla="*/ 77 w 132"/>
                <a:gd name="T7" fmla="*/ 2659 h 985"/>
                <a:gd name="T8" fmla="*/ 135 w 132"/>
                <a:gd name="T9" fmla="*/ 6 h 985"/>
                <a:gd name="T10" fmla="*/ 135 w 132"/>
                <a:gd name="T11" fmla="*/ 0 h 985"/>
                <a:gd name="T12" fmla="*/ 0 w 132"/>
                <a:gd name="T13" fmla="*/ 1522 h 9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985">
                  <a:moveTo>
                    <a:pt x="0" y="535"/>
                  </a:moveTo>
                  <a:cubicBezTo>
                    <a:pt x="0" y="535"/>
                    <a:pt x="62" y="793"/>
                    <a:pt x="71" y="984"/>
                  </a:cubicBezTo>
                  <a:cubicBezTo>
                    <a:pt x="71" y="985"/>
                    <a:pt x="71" y="985"/>
                    <a:pt x="71" y="985"/>
                  </a:cubicBezTo>
                  <a:cubicBezTo>
                    <a:pt x="72" y="972"/>
                    <a:pt x="73" y="955"/>
                    <a:pt x="74" y="934"/>
                  </a:cubicBezTo>
                  <a:cubicBezTo>
                    <a:pt x="78" y="854"/>
                    <a:pt x="132" y="2"/>
                    <a:pt x="132" y="2"/>
                  </a:cubicBezTo>
                  <a:cubicBezTo>
                    <a:pt x="132" y="0"/>
                    <a:pt x="132" y="0"/>
                    <a:pt x="132" y="0"/>
                  </a:cubicBezTo>
                  <a:cubicBezTo>
                    <a:pt x="111" y="173"/>
                    <a:pt x="70" y="353"/>
                    <a:pt x="0" y="535"/>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13"/>
            <p:cNvSpPr>
              <a:spLocks/>
            </p:cNvSpPr>
            <p:nvPr/>
          </p:nvSpPr>
          <p:spPr bwMode="auto">
            <a:xfrm>
              <a:off x="1348" y="1080"/>
              <a:ext cx="460" cy="2009"/>
            </a:xfrm>
            <a:custGeom>
              <a:avLst/>
              <a:gdLst>
                <a:gd name="T0" fmla="*/ 208 w 460"/>
                <a:gd name="T1" fmla="*/ 2006 h 2009"/>
                <a:gd name="T2" fmla="*/ 209 w 460"/>
                <a:gd name="T3" fmla="*/ 2009 h 2009"/>
                <a:gd name="T4" fmla="*/ 358 w 460"/>
                <a:gd name="T5" fmla="*/ 0 h 2009"/>
                <a:gd name="T6" fmla="*/ 114 w 460"/>
                <a:gd name="T7" fmla="*/ 0 h 2009"/>
                <a:gd name="T8" fmla="*/ 208 w 460"/>
                <a:gd name="T9" fmla="*/ 2006 h 20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0" h="2009">
                  <a:moveTo>
                    <a:pt x="208" y="2006"/>
                  </a:moveTo>
                  <a:cubicBezTo>
                    <a:pt x="209" y="2009"/>
                    <a:pt x="209" y="2009"/>
                    <a:pt x="209" y="2009"/>
                  </a:cubicBezTo>
                  <a:cubicBezTo>
                    <a:pt x="209" y="2009"/>
                    <a:pt x="460" y="908"/>
                    <a:pt x="358" y="0"/>
                  </a:cubicBezTo>
                  <a:cubicBezTo>
                    <a:pt x="114" y="1"/>
                    <a:pt x="114" y="0"/>
                    <a:pt x="114" y="0"/>
                  </a:cubicBezTo>
                  <a:cubicBezTo>
                    <a:pt x="44" y="518"/>
                    <a:pt x="0" y="1255"/>
                    <a:pt x="208" y="2006"/>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4"/>
            <p:cNvSpPr>
              <a:spLocks/>
            </p:cNvSpPr>
            <p:nvPr/>
          </p:nvSpPr>
          <p:spPr bwMode="auto">
            <a:xfrm flipH="1">
              <a:off x="1474" y="3086"/>
              <a:ext cx="995" cy="2314"/>
            </a:xfrm>
            <a:custGeom>
              <a:avLst/>
              <a:gdLst>
                <a:gd name="T0" fmla="*/ 926 w 987"/>
                <a:gd name="T1" fmla="*/ 0 h 1632"/>
                <a:gd name="T2" fmla="*/ 1001 w 987"/>
                <a:gd name="T3" fmla="*/ 1506 h 1632"/>
                <a:gd name="T4" fmla="*/ 1000 w 987"/>
                <a:gd name="T5" fmla="*/ 1507 h 1632"/>
                <a:gd name="T6" fmla="*/ 827 w 987"/>
                <a:gd name="T7" fmla="*/ 3112 h 1632"/>
                <a:gd name="T8" fmla="*/ 495 w 987"/>
                <a:gd name="T9" fmla="*/ 4652 h 1632"/>
                <a:gd name="T10" fmla="*/ 0 w 987"/>
                <a:gd name="T11" fmla="*/ 4652 h 1632"/>
                <a:gd name="T12" fmla="*/ 913 w 987"/>
                <a:gd name="T13" fmla="*/ 95 h 1632"/>
                <a:gd name="T14" fmla="*/ 926 w 987"/>
                <a:gd name="T15" fmla="*/ 0 h 16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87" h="1632">
                  <a:moveTo>
                    <a:pt x="905" y="0"/>
                  </a:moveTo>
                  <a:cubicBezTo>
                    <a:pt x="905" y="0"/>
                    <a:pt x="987" y="340"/>
                    <a:pt x="977" y="528"/>
                  </a:cubicBezTo>
                  <a:cubicBezTo>
                    <a:pt x="976" y="529"/>
                    <a:pt x="976" y="529"/>
                    <a:pt x="976" y="529"/>
                  </a:cubicBezTo>
                  <a:cubicBezTo>
                    <a:pt x="976" y="529"/>
                    <a:pt x="962" y="825"/>
                    <a:pt x="806" y="1092"/>
                  </a:cubicBezTo>
                  <a:cubicBezTo>
                    <a:pt x="695" y="1281"/>
                    <a:pt x="556" y="1512"/>
                    <a:pt x="483" y="1632"/>
                  </a:cubicBezTo>
                  <a:cubicBezTo>
                    <a:pt x="0" y="1632"/>
                    <a:pt x="0" y="1632"/>
                    <a:pt x="0" y="1632"/>
                  </a:cubicBezTo>
                  <a:cubicBezTo>
                    <a:pt x="187" y="1320"/>
                    <a:pt x="700" y="527"/>
                    <a:pt x="892" y="33"/>
                  </a:cubicBezTo>
                  <a:lnTo>
                    <a:pt x="905" y="0"/>
                  </a:lnTo>
                  <a:close/>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 name="Title 1"/>
          <p:cNvSpPr>
            <a:spLocks noGrp="1"/>
          </p:cNvSpPr>
          <p:nvPr>
            <p:ph type="ctrTitle"/>
          </p:nvPr>
        </p:nvSpPr>
        <p:spPr>
          <a:xfrm>
            <a:off x="452912" y="1146815"/>
            <a:ext cx="7428345" cy="2293071"/>
          </a:xfrm>
        </p:spPr>
        <p:txBody>
          <a:bodyPr>
            <a:noAutofit/>
          </a:bodyPr>
          <a:lstStyle>
            <a:lvl1pPr>
              <a:defRPr sz="5400">
                <a:solidFill>
                  <a:srgbClr val="005F9E"/>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463798" y="3537856"/>
            <a:ext cx="6400800" cy="1752600"/>
          </a:xfrm>
        </p:spPr>
        <p:txBody>
          <a:bodyPr rtlCol="0">
            <a:noAutofit/>
          </a:bodyPr>
          <a:lstStyle>
            <a:lvl1pPr marL="0" indent="0" algn="l" defTabSz="457200" rtl="0" eaLnBrk="1" latinLnBrk="0" hangingPunct="1">
              <a:spcBef>
                <a:spcPct val="0"/>
              </a:spcBef>
              <a:buNone/>
              <a:defRPr lang="en-US" sz="1800" kern="1200" dirty="0">
                <a:solidFill>
                  <a:schemeClr val="tx1"/>
                </a:solidFill>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dirty="0"/>
              <a:t>Click to edit Master subtitle style</a:t>
            </a:r>
            <a:endParaRPr lang="en-US" dirty="0"/>
          </a:p>
        </p:txBody>
      </p:sp>
    </p:spTree>
    <p:extLst>
      <p:ext uri="{BB962C8B-B14F-4D97-AF65-F5344CB8AC3E}">
        <p14:creationId xmlns:p14="http://schemas.microsoft.com/office/powerpoint/2010/main" val="34309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Slide - image 4, 1 line heading">
    <p:spTree>
      <p:nvGrpSpPr>
        <p:cNvPr id="1" name=""/>
        <p:cNvGrpSpPr/>
        <p:nvPr/>
      </p:nvGrpSpPr>
      <p:grpSpPr>
        <a:xfrm>
          <a:off x="0" y="0"/>
          <a:ext cx="0" cy="0"/>
          <a:chOff x="0" y="0"/>
          <a:chExt cx="0" cy="0"/>
        </a:xfrm>
      </p:grpSpPr>
      <p:pic>
        <p:nvPicPr>
          <p:cNvPr id="4" name="Picture 3" descr="Image of man opening sliding door to industrial unit" title="Image of man opening sliding door to industrial unit"/>
          <p:cNvPicPr>
            <a:picLocks noChangeAspect="1"/>
          </p:cNvPicPr>
          <p:nvPr userDrawn="1"/>
        </p:nvPicPr>
        <p:blipFill>
          <a:blip r:embed="rId2"/>
          <a:stretch>
            <a:fillRect/>
          </a:stretch>
        </p:blipFill>
        <p:spPr>
          <a:xfrm>
            <a:off x="0" y="0"/>
            <a:ext cx="9144000" cy="2743200"/>
          </a:xfrm>
          <a:prstGeom prst="rect">
            <a:avLst/>
          </a:prstGeom>
        </p:spPr>
      </p:pic>
      <p:pic>
        <p:nvPicPr>
          <p:cNvPr id="5" name="Picture 4" descr="Department for Work and Pensions logo" title="DWP logo"/>
          <p:cNvPicPr>
            <a:picLocks noChangeAspect="1"/>
          </p:cNvPicPr>
          <p:nvPr userDrawn="1"/>
        </p:nvPicPr>
        <p:blipFill>
          <a:blip r:embed="rId3"/>
          <a:stretch>
            <a:fillRect/>
          </a:stretch>
        </p:blipFill>
        <p:spPr>
          <a:xfrm>
            <a:off x="349250" y="360363"/>
            <a:ext cx="952500" cy="1060450"/>
          </a:xfrm>
          <a:prstGeom prst="rect">
            <a:avLst/>
          </a:prstGeom>
        </p:spPr>
      </p:pic>
      <p:pic>
        <p:nvPicPr>
          <p:cNvPr id="6" name="Picture 5" descr="Universal Credit Opening Up Work logo" title="UC Opening Up Work logo"/>
          <p:cNvPicPr>
            <a:picLocks noChangeAspect="1"/>
          </p:cNvPicPr>
          <p:nvPr userDrawn="1"/>
        </p:nvPicPr>
        <p:blipFill>
          <a:blip r:embed="rId4"/>
          <a:stretch>
            <a:fillRect/>
          </a:stretch>
        </p:blipFill>
        <p:spPr>
          <a:xfrm>
            <a:off x="7613650" y="5416550"/>
            <a:ext cx="1530350" cy="1084263"/>
          </a:xfrm>
          <a:prstGeom prst="rect">
            <a:avLst/>
          </a:prstGeom>
        </p:spPr>
      </p:pic>
      <p:sp>
        <p:nvSpPr>
          <p:cNvPr id="8" name="Title 1"/>
          <p:cNvSpPr>
            <a:spLocks noGrp="1"/>
          </p:cNvSpPr>
          <p:nvPr>
            <p:ph type="body" sz="quarter" idx="13"/>
          </p:nvPr>
        </p:nvSpPr>
        <p:spPr>
          <a:xfrm>
            <a:off x="0" y="2933428"/>
            <a:ext cx="5340966" cy="476669"/>
          </a:xfrm>
          <a:solidFill>
            <a:schemeClr val="tx2"/>
          </a:solidFill>
        </p:spPr>
        <p:txBody>
          <a:bodyPr wrap="none" lIns="450000" rIns="180000" anchor="ctr">
            <a:spAutoFit/>
          </a:bodyPr>
          <a:lstStyle>
            <a:lvl1pPr marL="0" indent="0">
              <a:buNone/>
              <a:defRPr sz="2775">
                <a:solidFill>
                  <a:schemeClr val="bg1"/>
                </a:solidFill>
              </a:defRPr>
            </a:lvl1pPr>
          </a:lstStyle>
          <a:p>
            <a:pPr lvl="0"/>
            <a:r>
              <a:rPr lang="en-GB"/>
              <a:t>Click to edit Master text styles</a:t>
            </a:r>
          </a:p>
        </p:txBody>
      </p:sp>
      <p:sp>
        <p:nvSpPr>
          <p:cNvPr id="18" name="Title 4"/>
          <p:cNvSpPr>
            <a:spLocks noGrp="1"/>
          </p:cNvSpPr>
          <p:nvPr>
            <p:ph type="body" sz="quarter" idx="16"/>
          </p:nvPr>
        </p:nvSpPr>
        <p:spPr>
          <a:xfrm>
            <a:off x="0" y="3751352"/>
            <a:ext cx="7333116" cy="310470"/>
          </a:xfrm>
          <a:noFill/>
        </p:spPr>
        <p:txBody>
          <a:bodyPr lIns="450000" rIns="180000">
            <a:spAutoFit/>
          </a:bodyPr>
          <a:lstStyle>
            <a:lvl1pPr marL="0" indent="0">
              <a:buNone/>
              <a:defRPr sz="1575">
                <a:solidFill>
                  <a:schemeClr val="tx2"/>
                </a:solidFill>
              </a:defRPr>
            </a:lvl1pPr>
          </a:lstStyle>
          <a:p>
            <a:pPr lvl="0"/>
            <a:r>
              <a:rPr lang="en-GB"/>
              <a:t>Click to edit Master text styles</a:t>
            </a:r>
          </a:p>
        </p:txBody>
      </p:sp>
    </p:spTree>
    <p:extLst>
      <p:ext uri="{BB962C8B-B14F-4D97-AF65-F5344CB8AC3E}">
        <p14:creationId xmlns:p14="http://schemas.microsoft.com/office/powerpoint/2010/main" val="2619089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483A9-FFA8-42F0-ABEB-A5CAB80B4B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DA5287-C9D5-46F1-80D3-58FD7C0CCE5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EFCAF-1194-48F3-80C6-D1F98A483F8C}"/>
              </a:ext>
            </a:extLst>
          </p:cNvPr>
          <p:cNvSpPr>
            <a:spLocks noGrp="1"/>
          </p:cNvSpPr>
          <p:nvPr>
            <p:ph type="dt" sz="half" idx="10"/>
          </p:nvPr>
        </p:nvSpPr>
        <p:spPr/>
        <p:txBody>
          <a:bodyPr/>
          <a:lstStyle/>
          <a:p>
            <a:fld id="{631D8BBF-2656-4EE1-8163-598A7559BB11}" type="datetimeFigureOut">
              <a:rPr lang="en-GB" smtClean="0"/>
              <a:t>29/04/2022</a:t>
            </a:fld>
            <a:endParaRPr lang="en-GB"/>
          </a:p>
        </p:txBody>
      </p:sp>
      <p:sp>
        <p:nvSpPr>
          <p:cNvPr id="5" name="Footer Placeholder 4">
            <a:extLst>
              <a:ext uri="{FF2B5EF4-FFF2-40B4-BE49-F238E27FC236}">
                <a16:creationId xmlns:a16="http://schemas.microsoft.com/office/drawing/2014/main" id="{DFD42EA4-01DA-48AA-91C4-629AB38A2B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4D386F-7C78-41A7-84B8-C4978D1B043F}"/>
              </a:ext>
            </a:extLst>
          </p:cNvPr>
          <p:cNvSpPr>
            <a:spLocks noGrp="1"/>
          </p:cNvSpPr>
          <p:nvPr>
            <p:ph type="sldNum" sz="quarter" idx="12"/>
          </p:nvPr>
        </p:nvSpPr>
        <p:spPr/>
        <p:txBody>
          <a:bodyPr/>
          <a:lstStyle/>
          <a:p>
            <a:fld id="{249635F4-0BEC-4142-80CD-0083D8F82C36}" type="slidenum">
              <a:rPr lang="en-GB" smtClean="0"/>
              <a:t>‹#›</a:t>
            </a:fld>
            <a:endParaRPr lang="en-GB"/>
          </a:p>
        </p:txBody>
      </p:sp>
    </p:spTree>
    <p:extLst>
      <p:ext uri="{BB962C8B-B14F-4D97-AF65-F5344CB8AC3E}">
        <p14:creationId xmlns:p14="http://schemas.microsoft.com/office/powerpoint/2010/main" val="1585411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963613" y="392113"/>
            <a:ext cx="7710487"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1027" name="Text Placeholder 2"/>
          <p:cNvSpPr>
            <a:spLocks noGrp="1"/>
          </p:cNvSpPr>
          <p:nvPr>
            <p:ph type="body" idx="1"/>
          </p:nvPr>
        </p:nvSpPr>
        <p:spPr bwMode="auto">
          <a:xfrm>
            <a:off x="1003300" y="1439863"/>
            <a:ext cx="76708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Tree>
    <p:extLst>
      <p:ext uri="{BB962C8B-B14F-4D97-AF65-F5344CB8AC3E}">
        <p14:creationId xmlns:p14="http://schemas.microsoft.com/office/powerpoint/2010/main" val="489729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l" defTabSz="457200" rtl="0" eaLnBrk="0" fontAlgn="base" hangingPunct="0">
        <a:spcBef>
          <a:spcPct val="0"/>
        </a:spcBef>
        <a:spcAft>
          <a:spcPct val="0"/>
        </a:spcAft>
        <a:defRPr sz="2400" b="1" kern="1200">
          <a:solidFill>
            <a:srgbClr val="005F9E"/>
          </a:solidFill>
          <a:latin typeface="Arial" panose="020B0604020202020204" pitchFamily="34" charset="0"/>
          <a:ea typeface="+mj-ea"/>
          <a:cs typeface="+mj-cs"/>
        </a:defRPr>
      </a:lvl1pPr>
      <a:lvl2pPr algn="l" defTabSz="457200" rtl="0" eaLnBrk="0" fontAlgn="base" hangingPunct="0">
        <a:spcBef>
          <a:spcPct val="0"/>
        </a:spcBef>
        <a:spcAft>
          <a:spcPct val="0"/>
        </a:spcAft>
        <a:defRPr sz="2400" b="1">
          <a:solidFill>
            <a:srgbClr val="005F9E"/>
          </a:solidFill>
          <a:latin typeface="Arial" charset="0"/>
        </a:defRPr>
      </a:lvl2pPr>
      <a:lvl3pPr algn="l" defTabSz="457200" rtl="0" eaLnBrk="0" fontAlgn="base" hangingPunct="0">
        <a:spcBef>
          <a:spcPct val="0"/>
        </a:spcBef>
        <a:spcAft>
          <a:spcPct val="0"/>
        </a:spcAft>
        <a:defRPr sz="2400" b="1">
          <a:solidFill>
            <a:srgbClr val="005F9E"/>
          </a:solidFill>
          <a:latin typeface="Arial" charset="0"/>
        </a:defRPr>
      </a:lvl3pPr>
      <a:lvl4pPr algn="l" defTabSz="457200" rtl="0" eaLnBrk="0" fontAlgn="base" hangingPunct="0">
        <a:spcBef>
          <a:spcPct val="0"/>
        </a:spcBef>
        <a:spcAft>
          <a:spcPct val="0"/>
        </a:spcAft>
        <a:defRPr sz="2400" b="1">
          <a:solidFill>
            <a:srgbClr val="005F9E"/>
          </a:solidFill>
          <a:latin typeface="Arial" charset="0"/>
        </a:defRPr>
      </a:lvl4pPr>
      <a:lvl5pPr algn="l" defTabSz="457200" rtl="0" eaLnBrk="0" fontAlgn="base" hangingPunct="0">
        <a:spcBef>
          <a:spcPct val="0"/>
        </a:spcBef>
        <a:spcAft>
          <a:spcPct val="0"/>
        </a:spcAft>
        <a:defRPr sz="2400" b="1">
          <a:solidFill>
            <a:srgbClr val="005F9E"/>
          </a:solidFill>
          <a:latin typeface="Arial" charset="0"/>
        </a:defRPr>
      </a:lvl5pPr>
      <a:lvl6pPr marL="457200" algn="l" defTabSz="457200" rtl="0" fontAlgn="base">
        <a:spcBef>
          <a:spcPct val="0"/>
        </a:spcBef>
        <a:spcAft>
          <a:spcPct val="0"/>
        </a:spcAft>
        <a:defRPr sz="2400" b="1">
          <a:solidFill>
            <a:srgbClr val="005F9E"/>
          </a:solidFill>
          <a:latin typeface="Arial" charset="0"/>
        </a:defRPr>
      </a:lvl6pPr>
      <a:lvl7pPr marL="914400" algn="l" defTabSz="457200" rtl="0" fontAlgn="base">
        <a:spcBef>
          <a:spcPct val="0"/>
        </a:spcBef>
        <a:spcAft>
          <a:spcPct val="0"/>
        </a:spcAft>
        <a:defRPr sz="2400" b="1">
          <a:solidFill>
            <a:srgbClr val="005F9E"/>
          </a:solidFill>
          <a:latin typeface="Arial" charset="0"/>
        </a:defRPr>
      </a:lvl7pPr>
      <a:lvl8pPr marL="1371600" algn="l" defTabSz="457200" rtl="0" fontAlgn="base">
        <a:spcBef>
          <a:spcPct val="0"/>
        </a:spcBef>
        <a:spcAft>
          <a:spcPct val="0"/>
        </a:spcAft>
        <a:defRPr sz="2400" b="1">
          <a:solidFill>
            <a:srgbClr val="005F9E"/>
          </a:solidFill>
          <a:latin typeface="Arial" charset="0"/>
        </a:defRPr>
      </a:lvl8pPr>
      <a:lvl9pPr marL="1828800" algn="l" defTabSz="457200" rtl="0" fontAlgn="base">
        <a:spcBef>
          <a:spcPct val="0"/>
        </a:spcBef>
        <a:spcAft>
          <a:spcPct val="0"/>
        </a:spcAft>
        <a:defRPr sz="2400" b="1">
          <a:solidFill>
            <a:srgbClr val="005F9E"/>
          </a:solidFill>
          <a:latin typeface="Arial" charset="0"/>
        </a:defRPr>
      </a:lvl9pPr>
    </p:titleStyle>
    <p:bodyStyle>
      <a:lvl1pPr marL="271463" indent="-271463" algn="l" defTabSz="457200" rtl="0" eaLnBrk="0" fontAlgn="base" hangingPunct="0">
        <a:spcBef>
          <a:spcPct val="20000"/>
        </a:spcBef>
        <a:spcAft>
          <a:spcPct val="0"/>
        </a:spcAft>
        <a:buClr>
          <a:srgbClr val="005F9E"/>
        </a:buClr>
        <a:buFont typeface="Arial" panose="020B0604020202020204" pitchFamily="34" charset="0"/>
        <a:buChar char="•"/>
        <a:defRPr kern="1200">
          <a:solidFill>
            <a:schemeClr val="tx1"/>
          </a:solidFill>
          <a:latin typeface="Arial" panose="020B0604020202020204" pitchFamily="34" charset="0"/>
          <a:ea typeface="+mn-ea"/>
          <a:cs typeface="+mn-cs"/>
        </a:defRPr>
      </a:lvl1pPr>
      <a:lvl2pPr marL="628650" indent="-285750" algn="l" defTabSz="457200" rtl="0" eaLnBrk="0" fontAlgn="base" hangingPunct="0">
        <a:spcBef>
          <a:spcPct val="20000"/>
        </a:spcBef>
        <a:spcAft>
          <a:spcPct val="0"/>
        </a:spcAft>
        <a:buClr>
          <a:srgbClr val="005F9E"/>
        </a:buClr>
        <a:buFont typeface="Arial" panose="020B0604020202020204" pitchFamily="34" charset="0"/>
        <a:buChar char="–"/>
        <a:defRPr kern="1200">
          <a:solidFill>
            <a:schemeClr val="tx1"/>
          </a:solidFill>
          <a:latin typeface="Arial" panose="020B0604020202020204" pitchFamily="34" charset="0"/>
          <a:ea typeface="+mn-ea"/>
          <a:cs typeface="+mn-cs"/>
        </a:defRPr>
      </a:lvl2pPr>
      <a:lvl3pPr marL="895350" indent="-228600" algn="l" defTabSz="457200" rtl="0" eaLnBrk="0" fontAlgn="base" hangingPunct="0">
        <a:spcBef>
          <a:spcPct val="20000"/>
        </a:spcBef>
        <a:spcAft>
          <a:spcPct val="0"/>
        </a:spcAft>
        <a:buClr>
          <a:srgbClr val="005F9E"/>
        </a:buClr>
        <a:buFont typeface="Arial" panose="020B0604020202020204" pitchFamily="34" charset="0"/>
        <a:buChar char="•"/>
        <a:defRPr sz="1600" kern="1200">
          <a:solidFill>
            <a:schemeClr val="tx1"/>
          </a:solidFill>
          <a:latin typeface="Arial" panose="020B0604020202020204" pitchFamily="34" charset="0"/>
          <a:ea typeface="+mn-ea"/>
          <a:cs typeface="+mn-cs"/>
        </a:defRPr>
      </a:lvl3pPr>
      <a:lvl4pPr marL="1162050" indent="-228600" algn="l" defTabSz="457200" rtl="0" eaLnBrk="0" fontAlgn="base" hangingPunct="0">
        <a:spcBef>
          <a:spcPct val="20000"/>
        </a:spcBef>
        <a:spcAft>
          <a:spcPct val="0"/>
        </a:spcAft>
        <a:buClr>
          <a:srgbClr val="005F9E"/>
        </a:buClr>
        <a:buFont typeface="Arial" panose="020B0604020202020204" pitchFamily="34" charset="0"/>
        <a:buChar char="–"/>
        <a:defRPr sz="1400" kern="1200">
          <a:solidFill>
            <a:schemeClr val="tx1"/>
          </a:solidFill>
          <a:latin typeface="Arial" panose="020B0604020202020204" pitchFamily="34" charset="0"/>
          <a:ea typeface="+mn-ea"/>
          <a:cs typeface="+mn-cs"/>
        </a:defRPr>
      </a:lvl4pPr>
      <a:lvl5pPr marL="1438275" indent="-228600" algn="l" defTabSz="457200" rtl="0" eaLnBrk="0" fontAlgn="base" hangingPunct="0">
        <a:spcBef>
          <a:spcPct val="20000"/>
        </a:spcBef>
        <a:spcAft>
          <a:spcPct val="0"/>
        </a:spcAft>
        <a:buClr>
          <a:srgbClr val="005F9E"/>
        </a:buClr>
        <a:buFont typeface="Arial" panose="020B0604020202020204" pitchFamily="34" charset="0"/>
        <a:buChar char="»"/>
        <a:defRPr sz="1200" kern="1200">
          <a:solidFill>
            <a:schemeClr val="tx1"/>
          </a:solidFill>
          <a:latin typeface="Arial" panose="020B060402020202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v.uk/work-health-programm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55576" y="426306"/>
            <a:ext cx="7710487" cy="806450"/>
          </a:xfrm>
        </p:spPr>
        <p:txBody>
          <a:bodyPr/>
          <a:lstStyle/>
          <a:p>
            <a:pPr algn="ctr"/>
            <a:r>
              <a:rPr lang="en-GB" dirty="0"/>
              <a:t>Armed Forces Champion Role in the DWP </a:t>
            </a:r>
            <a:br>
              <a:rPr lang="en-GB" dirty="0"/>
            </a:br>
            <a:endParaRPr lang="en-GB" dirty="0"/>
          </a:p>
        </p:txBody>
      </p:sp>
      <p:sp>
        <p:nvSpPr>
          <p:cNvPr id="3" name="TextBox 2"/>
          <p:cNvSpPr txBox="1"/>
          <p:nvPr/>
        </p:nvSpPr>
        <p:spPr>
          <a:xfrm>
            <a:off x="107504" y="4581128"/>
            <a:ext cx="8892480" cy="5201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2780" b="1" dirty="0"/>
              <a:t> Armed Forces Champion Team</a:t>
            </a:r>
          </a:p>
        </p:txBody>
      </p:sp>
      <p:pic>
        <p:nvPicPr>
          <p:cNvPr id="2" name="Picture 1"/>
          <p:cNvPicPr>
            <a:picLocks noChangeAspect="1"/>
          </p:cNvPicPr>
          <p:nvPr/>
        </p:nvPicPr>
        <p:blipFill>
          <a:blip r:embed="rId3"/>
          <a:stretch>
            <a:fillRect/>
          </a:stretch>
        </p:blipFill>
        <p:spPr>
          <a:xfrm>
            <a:off x="1748755" y="1202269"/>
            <a:ext cx="5724128" cy="3219822"/>
          </a:xfrm>
          <a:prstGeom prst="rect">
            <a:avLst/>
          </a:prstGeom>
        </p:spPr>
      </p:pic>
      <p:sp>
        <p:nvSpPr>
          <p:cNvPr id="6" name="TextBox 5">
            <a:extLst>
              <a:ext uri="{FF2B5EF4-FFF2-40B4-BE49-F238E27FC236}">
                <a16:creationId xmlns:a16="http://schemas.microsoft.com/office/drawing/2014/main" id="{E6DD8744-2A9F-4ADF-861B-7D57D86A1AD7}"/>
              </a:ext>
            </a:extLst>
          </p:cNvPr>
          <p:cNvSpPr txBox="1"/>
          <p:nvPr/>
        </p:nvSpPr>
        <p:spPr>
          <a:xfrm>
            <a:off x="4067944" y="6247028"/>
            <a:ext cx="5559549" cy="369332"/>
          </a:xfrm>
          <a:prstGeom prst="rect">
            <a:avLst/>
          </a:prstGeom>
          <a:noFill/>
        </p:spPr>
        <p:txBody>
          <a:bodyPr wrap="square">
            <a:spAutoFit/>
          </a:bodyPr>
          <a:lstStyle/>
          <a:p>
            <a:r>
              <a:rPr lang="en-GB" dirty="0"/>
              <a:t>Presented by Dotun Lawal &amp; Charleigh Rivers</a:t>
            </a:r>
          </a:p>
        </p:txBody>
      </p:sp>
      <p:pic>
        <p:nvPicPr>
          <p:cNvPr id="7" name="Picture 4" descr="dwp - X-Forces Enterprise">
            <a:extLst>
              <a:ext uri="{FF2B5EF4-FFF2-40B4-BE49-F238E27FC236}">
                <a16:creationId xmlns:a16="http://schemas.microsoft.com/office/drawing/2014/main" id="{4CE07115-3CEC-45C8-8CA4-84D20DA919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0" y="5442623"/>
            <a:ext cx="2745585" cy="1173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8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146815"/>
            <a:ext cx="6405601" cy="2293071"/>
          </a:xfrm>
        </p:spPr>
        <p:txBody>
          <a:bodyPr/>
          <a:lstStyle/>
          <a:p>
            <a:r>
              <a:rPr lang="en-GB" sz="4000" dirty="0"/>
              <a:t>Armed Forces Champion</a:t>
            </a:r>
            <a:br>
              <a:rPr lang="en-GB" sz="4000" dirty="0"/>
            </a:br>
            <a:endParaRPr lang="en-GB" sz="4000" dirty="0"/>
          </a:p>
        </p:txBody>
      </p:sp>
      <p:sp>
        <p:nvSpPr>
          <p:cNvPr id="3" name="Subtitle 2"/>
          <p:cNvSpPr>
            <a:spLocks noGrp="1"/>
          </p:cNvSpPr>
          <p:nvPr>
            <p:ph type="subTitle" idx="1"/>
          </p:nvPr>
        </p:nvSpPr>
        <p:spPr>
          <a:xfrm>
            <a:off x="1403648" y="2276872"/>
            <a:ext cx="6696744" cy="3240360"/>
          </a:xfrm>
        </p:spPr>
        <p:txBody>
          <a:bodyPr/>
          <a:lstStyle/>
          <a:p>
            <a:r>
              <a:rPr lang="en-GB" sz="2400" dirty="0"/>
              <a:t>The Armed Forces Champion provides Jobcentre Plus support to:</a:t>
            </a:r>
          </a:p>
          <a:p>
            <a:endParaRPr lang="en-GB" sz="2400" dirty="0"/>
          </a:p>
          <a:p>
            <a:pPr marL="342900" indent="-342900">
              <a:buFont typeface="Wingdings" panose="05000000000000000000" pitchFamily="2" charset="2"/>
              <a:buChar char="Ø"/>
            </a:pPr>
            <a:r>
              <a:rPr lang="en-GB" sz="2400" dirty="0"/>
              <a:t>Veterans (Service Leavers)</a:t>
            </a:r>
          </a:p>
          <a:p>
            <a:pPr marL="342900" indent="-342900">
              <a:buFont typeface="Wingdings" panose="05000000000000000000" pitchFamily="2" charset="2"/>
              <a:buChar char="Ø"/>
            </a:pPr>
            <a:r>
              <a:rPr lang="en-GB" sz="2400" dirty="0"/>
              <a:t>Serving personnel</a:t>
            </a:r>
          </a:p>
          <a:p>
            <a:pPr marL="342900" indent="-342900">
              <a:buFont typeface="Wingdings" panose="05000000000000000000" pitchFamily="2" charset="2"/>
              <a:buChar char="Ø"/>
            </a:pPr>
            <a:r>
              <a:rPr lang="en-GB" sz="2400"/>
              <a:t>Reservists</a:t>
            </a:r>
            <a:endParaRPr lang="en-GB" sz="2400" dirty="0"/>
          </a:p>
          <a:p>
            <a:pPr marL="342900" indent="-342900">
              <a:buFont typeface="Wingdings" panose="05000000000000000000" pitchFamily="2" charset="2"/>
              <a:buChar char="Ø"/>
            </a:pPr>
            <a:r>
              <a:rPr lang="en-GB" sz="2400" dirty="0"/>
              <a:t>Spouses and civil partners of serving and ex-service personnel</a:t>
            </a:r>
          </a:p>
          <a:p>
            <a:endParaRPr lang="en-GB" dirty="0"/>
          </a:p>
        </p:txBody>
      </p:sp>
    </p:spTree>
    <p:extLst>
      <p:ext uri="{BB962C8B-B14F-4D97-AF65-F5344CB8AC3E}">
        <p14:creationId xmlns:p14="http://schemas.microsoft.com/office/powerpoint/2010/main" val="171638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43608" y="1340768"/>
            <a:ext cx="7992888" cy="6264696"/>
          </a:xfrm>
        </p:spPr>
        <p:txBody>
          <a:bodyPr/>
          <a:lstStyle/>
          <a:p>
            <a:endParaRPr lang="en-GB" dirty="0"/>
          </a:p>
          <a:p>
            <a:endParaRPr lang="en-GB" dirty="0"/>
          </a:p>
          <a:p>
            <a:pPr marL="285750" indent="-285750">
              <a:buFont typeface="Wingdings" panose="05000000000000000000" pitchFamily="2" charset="2"/>
              <a:buChar char="Ø"/>
            </a:pPr>
            <a:r>
              <a:rPr lang="en-GB" sz="2000" dirty="0"/>
              <a:t>We are the link between the Jobcentre Plus and the Armed Forces Community</a:t>
            </a:r>
          </a:p>
          <a:p>
            <a:pPr marL="285750" indent="-285750">
              <a:buFont typeface="Wingdings" panose="05000000000000000000" pitchFamily="2" charset="2"/>
              <a:buChar char="Ø"/>
            </a:pPr>
            <a:endParaRPr lang="en-GB" sz="2000" dirty="0"/>
          </a:p>
          <a:p>
            <a:endParaRPr lang="en-GB" sz="2000" dirty="0"/>
          </a:p>
          <a:p>
            <a:pPr marL="285750" indent="-285750">
              <a:buFont typeface="Wingdings" panose="05000000000000000000" pitchFamily="2" charset="2"/>
              <a:buChar char="Ø"/>
            </a:pPr>
            <a:r>
              <a:rPr lang="en-GB" sz="2000" dirty="0"/>
              <a:t>Regularly present to Jobcentre Plus colleagues about Armed Forces initiatives and sending out a monthly newsletter</a:t>
            </a:r>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endParaRPr lang="en-GB" sz="2000" dirty="0"/>
          </a:p>
          <a:p>
            <a:pPr marL="285750" indent="-285750">
              <a:buFont typeface="Wingdings" panose="05000000000000000000" pitchFamily="2" charset="2"/>
              <a:buChar char="Ø"/>
            </a:pPr>
            <a:r>
              <a:rPr lang="en-GB" sz="2000" dirty="0"/>
              <a:t>Focus specifically on the Jobcentre Plus support available to the Armed Forces Community and where necessary and appropriate, the champions will work to put support in place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solidFill>
                <a:schemeClr val="bg1"/>
              </a:solidFill>
            </a:endParaRPr>
          </a:p>
          <a:p>
            <a:pPr algn="ctr"/>
            <a:r>
              <a:rPr lang="en-GB" sz="1600" dirty="0"/>
              <a:t>    </a:t>
            </a:r>
            <a:endParaRPr lang="en-GB" dirty="0"/>
          </a:p>
        </p:txBody>
      </p:sp>
      <p:sp>
        <p:nvSpPr>
          <p:cNvPr id="4" name="TextBox 3">
            <a:extLst>
              <a:ext uri="{FF2B5EF4-FFF2-40B4-BE49-F238E27FC236}">
                <a16:creationId xmlns:a16="http://schemas.microsoft.com/office/drawing/2014/main" id="{7CA4692B-1DF5-4314-B3BE-75D4DBEA5FD7}"/>
              </a:ext>
            </a:extLst>
          </p:cNvPr>
          <p:cNvSpPr txBox="1"/>
          <p:nvPr/>
        </p:nvSpPr>
        <p:spPr>
          <a:xfrm>
            <a:off x="2754052" y="560293"/>
            <a:ext cx="4572000" cy="984885"/>
          </a:xfrm>
          <a:prstGeom prst="rect">
            <a:avLst/>
          </a:prstGeom>
          <a:noFill/>
        </p:spPr>
        <p:txBody>
          <a:bodyPr wrap="square">
            <a:spAutoFit/>
          </a:bodyPr>
          <a:lstStyle/>
          <a:p>
            <a:r>
              <a:rPr kumimoji="0" lang="en-GB" sz="4000" b="1" i="0" u="none" strike="noStrike" kern="1200" cap="none" spc="0" normalizeH="0" baseline="0" noProof="0" dirty="0">
                <a:ln>
                  <a:noFill/>
                </a:ln>
                <a:solidFill>
                  <a:srgbClr val="005F9E"/>
                </a:solidFill>
                <a:effectLst/>
                <a:uLnTx/>
                <a:uFillTx/>
                <a:latin typeface="Arial" panose="020B0604020202020204" pitchFamily="34" charset="0"/>
                <a:ea typeface="+mj-ea"/>
                <a:cs typeface="+mj-cs"/>
              </a:rPr>
              <a:t>What do we do?</a:t>
            </a:r>
            <a:br>
              <a:rPr kumimoji="0" lang="en-GB" sz="4000" b="1" i="0" u="none" strike="noStrike" kern="1200" cap="none" spc="0" normalizeH="0" baseline="0" noProof="0" dirty="0">
                <a:ln>
                  <a:noFill/>
                </a:ln>
                <a:solidFill>
                  <a:srgbClr val="005F9E"/>
                </a:solidFill>
                <a:effectLst/>
                <a:uLnTx/>
                <a:uFillTx/>
                <a:latin typeface="Arial" panose="020B0604020202020204" pitchFamily="34" charset="0"/>
                <a:ea typeface="+mj-ea"/>
                <a:cs typeface="+mj-cs"/>
              </a:rPr>
            </a:br>
            <a:endParaRPr lang="en-GB" dirty="0"/>
          </a:p>
        </p:txBody>
      </p:sp>
    </p:spTree>
    <p:extLst>
      <p:ext uri="{BB962C8B-B14F-4D97-AF65-F5344CB8AC3E}">
        <p14:creationId xmlns:p14="http://schemas.microsoft.com/office/powerpoint/2010/main" val="3518375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ED5B079-D0AA-47ED-B1DB-2485B5A36CB2}"/>
              </a:ext>
            </a:extLst>
          </p:cNvPr>
          <p:cNvSpPr txBox="1"/>
          <p:nvPr/>
        </p:nvSpPr>
        <p:spPr>
          <a:xfrm>
            <a:off x="467542" y="188640"/>
            <a:ext cx="8489315" cy="1938992"/>
          </a:xfrm>
          <a:prstGeom prst="rect">
            <a:avLst/>
          </a:prstGeom>
          <a:noFill/>
        </p:spPr>
        <p:txBody>
          <a:bodyPr wrap="square">
            <a:spAutoFit/>
          </a:bodyPr>
          <a:lstStyle/>
          <a:p>
            <a:pPr algn="ctr"/>
            <a:r>
              <a:rPr kumimoji="0" lang="en-GB" sz="4000" b="1" i="0" u="none" strike="noStrike" kern="1200" cap="none" spc="0" normalizeH="0" baseline="0" noProof="0" dirty="0">
                <a:ln>
                  <a:noFill/>
                </a:ln>
                <a:solidFill>
                  <a:srgbClr val="005F9E"/>
                </a:solidFill>
                <a:effectLst/>
                <a:uLnTx/>
                <a:uFillTx/>
                <a:latin typeface="Arial" panose="020B0604020202020204" pitchFamily="34" charset="0"/>
                <a:ea typeface="+mn-ea"/>
                <a:cs typeface="+mn-cs"/>
              </a:rPr>
              <a:t>How do we know who served in the Armed Forces?</a:t>
            </a:r>
          </a:p>
          <a:p>
            <a:pPr algn="ctr"/>
            <a:endParaRPr lang="en-GB" sz="4000" b="1" dirty="0">
              <a:solidFill>
                <a:srgbClr val="005F9E"/>
              </a:solidFill>
              <a:latin typeface="Arial" panose="020B0604020202020204" pitchFamily="34" charset="0"/>
            </a:endParaRPr>
          </a:p>
        </p:txBody>
      </p:sp>
      <p:sp>
        <p:nvSpPr>
          <p:cNvPr id="9" name="TextBox 8">
            <a:extLst>
              <a:ext uri="{FF2B5EF4-FFF2-40B4-BE49-F238E27FC236}">
                <a16:creationId xmlns:a16="http://schemas.microsoft.com/office/drawing/2014/main" id="{02353C9B-B280-4381-9E1C-7EEF75997244}"/>
              </a:ext>
            </a:extLst>
          </p:cNvPr>
          <p:cNvSpPr txBox="1"/>
          <p:nvPr/>
        </p:nvSpPr>
        <p:spPr>
          <a:xfrm>
            <a:off x="2051720" y="2204864"/>
            <a:ext cx="5561915" cy="2862322"/>
          </a:xfrm>
          <a:prstGeom prst="rect">
            <a:avLst/>
          </a:prstGeom>
          <a:noFill/>
        </p:spPr>
        <p:txBody>
          <a:bodyPr wrap="square">
            <a:spAutoFit/>
          </a:bodyPr>
          <a:lstStyle/>
          <a:p>
            <a:pPr algn="ctr"/>
            <a:r>
              <a:rPr lang="en-GB" sz="2800" b="1" i="1" dirty="0"/>
              <a:t>Have you ever served in the UK </a:t>
            </a:r>
          </a:p>
          <a:p>
            <a:pPr algn="ctr"/>
            <a:r>
              <a:rPr lang="en-GB" sz="2800" b="1" i="1" dirty="0"/>
              <a:t>Armed Forces?</a:t>
            </a:r>
            <a:r>
              <a:rPr lang="en-GB" sz="2800" i="1" dirty="0"/>
              <a:t> </a:t>
            </a:r>
          </a:p>
          <a:p>
            <a:pPr algn="ctr"/>
            <a:endParaRPr lang="en-GB" sz="2800" i="1" dirty="0"/>
          </a:p>
          <a:p>
            <a:pPr marL="285750" indent="-285750">
              <a:buFont typeface="Wingdings" panose="05000000000000000000" pitchFamily="2" charset="2"/>
              <a:buChar char="q"/>
            </a:pPr>
            <a:r>
              <a:rPr lang="en-GB" sz="2400" i="1" dirty="0"/>
              <a:t>Yes – Currently Serving</a:t>
            </a:r>
          </a:p>
          <a:p>
            <a:pPr marL="285750" indent="-285750">
              <a:buFont typeface="Wingdings" panose="05000000000000000000" pitchFamily="2" charset="2"/>
              <a:buChar char="q"/>
            </a:pPr>
            <a:r>
              <a:rPr lang="en-GB" sz="2400" i="1" dirty="0"/>
              <a:t>Yes – I have served in the past</a:t>
            </a:r>
          </a:p>
          <a:p>
            <a:pPr marL="285750" indent="-285750">
              <a:buFont typeface="Wingdings" panose="05000000000000000000" pitchFamily="2" charset="2"/>
              <a:buChar char="q"/>
            </a:pPr>
            <a:r>
              <a:rPr lang="en-GB" sz="2400" i="1" dirty="0"/>
              <a:t>No</a:t>
            </a:r>
          </a:p>
          <a:p>
            <a:pPr marL="285750" indent="-285750">
              <a:buFont typeface="Wingdings" panose="05000000000000000000" pitchFamily="2" charset="2"/>
              <a:buChar char="q"/>
            </a:pPr>
            <a:r>
              <a:rPr lang="en-GB" sz="2400" i="1" dirty="0"/>
              <a:t>Prefer not to say </a:t>
            </a:r>
          </a:p>
        </p:txBody>
      </p:sp>
    </p:spTree>
    <p:extLst>
      <p:ext uri="{BB962C8B-B14F-4D97-AF65-F5344CB8AC3E}">
        <p14:creationId xmlns:p14="http://schemas.microsoft.com/office/powerpoint/2010/main" val="303579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548680"/>
            <a:ext cx="6549617" cy="986041"/>
          </a:xfrm>
        </p:spPr>
        <p:txBody>
          <a:bodyPr/>
          <a:lstStyle/>
          <a:p>
            <a:pPr algn="ctr"/>
            <a:r>
              <a:rPr lang="en-GB" sz="3200" dirty="0"/>
              <a:t>Jobcentre Plus and the Work and Health Programme</a:t>
            </a:r>
            <a:br>
              <a:rPr lang="en-GB" sz="3200" dirty="0"/>
            </a:br>
            <a:endParaRPr lang="en-GB" sz="3200" dirty="0"/>
          </a:p>
        </p:txBody>
      </p:sp>
      <p:sp>
        <p:nvSpPr>
          <p:cNvPr id="4" name="Rectangle 1"/>
          <p:cNvSpPr>
            <a:spLocks noGrp="1" noChangeArrowheads="1"/>
          </p:cNvSpPr>
          <p:nvPr>
            <p:ph type="subTitle" idx="1"/>
          </p:nvPr>
        </p:nvSpPr>
        <p:spPr bwMode="auto">
          <a:xfrm>
            <a:off x="1187624" y="1926704"/>
            <a:ext cx="748883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914400" eaLnBrk="0" hangingPunct="0">
              <a:buClrTx/>
            </a:pPr>
            <a:endParaRPr lang="en-US" altLang="en-US" sz="2000" dirty="0">
              <a:latin typeface="Arial" panose="020B0604020202020204" pitchFamily="34" charset="0"/>
            </a:endParaRPr>
          </a:p>
          <a:p>
            <a:pPr algn="ctr" defTabSz="914400" eaLnBrk="0" hangingPunct="0">
              <a:buClrTx/>
            </a:pPr>
            <a:r>
              <a:rPr lang="en-US" altLang="en-US" sz="2000" dirty="0">
                <a:latin typeface="Arial" panose="020B0604020202020204" pitchFamily="34" charset="0"/>
              </a:rPr>
              <a:t>Early voluntary entry to the </a:t>
            </a:r>
            <a:r>
              <a:rPr lang="en-GB" sz="2000" dirty="0">
                <a:hlinkClick r:id="rId3"/>
              </a:rPr>
              <a:t>Work and Health Programme</a:t>
            </a:r>
            <a:r>
              <a:rPr lang="en-GB" sz="2000" dirty="0"/>
              <a:t> </a:t>
            </a:r>
          </a:p>
          <a:p>
            <a:pPr algn="ctr" defTabSz="914400" eaLnBrk="0" hangingPunct="0">
              <a:buClrTx/>
            </a:pPr>
            <a:r>
              <a:rPr lang="en-US" altLang="en-US" sz="2000" dirty="0">
                <a:latin typeface="Arial" panose="020B0604020202020204" pitchFamily="34" charset="0"/>
              </a:rPr>
              <a:t>is available to:</a:t>
            </a:r>
          </a:p>
          <a:p>
            <a:pPr algn="ctr" defTabSz="914400" eaLnBrk="0" hangingPunct="0">
              <a:buClrTx/>
            </a:pPr>
            <a:endParaRPr lang="en-US" altLang="en-US" sz="2000" dirty="0">
              <a:latin typeface="Arial" panose="020B0604020202020204" pitchFamily="34" charset="0"/>
            </a:endParaRPr>
          </a:p>
          <a:p>
            <a:pPr marL="342900" lvl="0" indent="-342900" defTabSz="914400" eaLnBrk="0" hangingPunct="0">
              <a:lnSpc>
                <a:spcPct val="200000"/>
              </a:lnSpc>
              <a:buClrTx/>
              <a:buFont typeface="Wingdings" panose="05000000000000000000" pitchFamily="2" charset="2"/>
              <a:buChar char="Ø"/>
            </a:pPr>
            <a:r>
              <a:rPr lang="en-US" altLang="en-US" sz="2000" dirty="0">
                <a:latin typeface="Arial" panose="020B0604020202020204" pitchFamily="34" charset="0"/>
              </a:rPr>
              <a:t> Service leavers/ Veterans</a:t>
            </a:r>
          </a:p>
          <a:p>
            <a:pPr marL="342900" lvl="0" indent="-342900" defTabSz="914400" eaLnBrk="0" hangingPunct="0">
              <a:lnSpc>
                <a:spcPct val="200000"/>
              </a:lnSpc>
              <a:buClrTx/>
              <a:buFont typeface="Wingdings" panose="05000000000000000000" pitchFamily="2" charset="2"/>
              <a:buChar char="Ø"/>
            </a:pPr>
            <a:r>
              <a:rPr lang="en-US" altLang="en-US" sz="2000" dirty="0">
                <a:latin typeface="Arial" panose="020B0604020202020204" pitchFamily="34" charset="0"/>
              </a:rPr>
              <a:t> Reservists</a:t>
            </a:r>
          </a:p>
          <a:p>
            <a:pPr marL="342900" lvl="0" indent="-342900" defTabSz="914400" eaLnBrk="0" hangingPunct="0">
              <a:lnSpc>
                <a:spcPct val="200000"/>
              </a:lnSpc>
              <a:buClrTx/>
              <a:buFont typeface="Wingdings" panose="05000000000000000000" pitchFamily="2" charset="2"/>
              <a:buChar char="Ø"/>
            </a:pPr>
            <a:r>
              <a:rPr lang="en-US" altLang="en-US" sz="2000" dirty="0">
                <a:latin typeface="Arial" panose="020B0604020202020204" pitchFamily="34" charset="0"/>
              </a:rPr>
              <a:t> Partners of veterans (where appropriate)</a:t>
            </a:r>
          </a:p>
          <a:p>
            <a:pPr marL="342900" lvl="0" indent="-342900" defTabSz="914400" eaLnBrk="0" hangingPunct="0">
              <a:lnSpc>
                <a:spcPct val="200000"/>
              </a:lnSpc>
              <a:buClrTx/>
              <a:buFont typeface="Wingdings" panose="05000000000000000000" pitchFamily="2" charset="2"/>
              <a:buChar char="Ø"/>
            </a:pPr>
            <a:r>
              <a:rPr lang="en-US" altLang="en-US" sz="2000" dirty="0">
                <a:latin typeface="Arial" panose="020B0604020202020204" pitchFamily="34" charset="0"/>
              </a:rPr>
              <a:t> Partners of serving members (where appropriate)</a:t>
            </a:r>
          </a:p>
          <a:p>
            <a:pPr lvl="0" defTabSz="914400" eaLnBrk="0" hangingPunct="0">
              <a:buClrTx/>
            </a:pPr>
            <a:endParaRPr lang="en-US" altLang="en-US" sz="20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1245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57827" y="188640"/>
            <a:ext cx="7848872" cy="2293071"/>
          </a:xfrm>
        </p:spPr>
        <p:txBody>
          <a:bodyPr/>
          <a:lstStyle/>
          <a:p>
            <a:pPr algn="ctr"/>
            <a:r>
              <a:rPr lang="en-GB" sz="3200" dirty="0"/>
              <a:t>An insight into some of the activities of the London and Essex team so far…</a:t>
            </a:r>
          </a:p>
        </p:txBody>
      </p:sp>
      <p:sp>
        <p:nvSpPr>
          <p:cNvPr id="3" name="Subtitle 2"/>
          <p:cNvSpPr>
            <a:spLocks noGrp="1"/>
          </p:cNvSpPr>
          <p:nvPr>
            <p:ph type="subTitle" idx="1"/>
          </p:nvPr>
        </p:nvSpPr>
        <p:spPr>
          <a:xfrm>
            <a:off x="1187624" y="1335175"/>
            <a:ext cx="7848872" cy="4824536"/>
          </a:xfrm>
        </p:spPr>
        <p:txBody>
          <a:bodyPr/>
          <a:lstStyle/>
          <a:p>
            <a:pPr marL="342900" indent="-342900">
              <a:buFont typeface="Wingdings" panose="05000000000000000000" pitchFamily="2" charset="2"/>
              <a:buChar char="Ø"/>
            </a:pPr>
            <a:r>
              <a:rPr lang="en-GB" b="1" dirty="0"/>
              <a:t>MCTC Colchester</a:t>
            </a:r>
            <a:r>
              <a:rPr lang="en-GB" dirty="0"/>
              <a:t>: Interventions to assist people being discharged from the Armed Forces following detention there.</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b="1" dirty="0"/>
              <a:t>Housing</a:t>
            </a:r>
            <a:r>
              <a:rPr lang="en-GB" dirty="0"/>
              <a:t>: Working with veteran housing organisations to provide a better understanding of how Universal Credit works, liaising with Local Councils and supporting their tenants.</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b="1" dirty="0"/>
              <a:t>PRC Colchester</a:t>
            </a:r>
            <a:r>
              <a:rPr lang="en-GB" dirty="0"/>
              <a:t>: Presentation for people with health conditions leaving the Army.</a:t>
            </a:r>
          </a:p>
          <a:p>
            <a:pPr marL="342900" indent="-342900">
              <a:buFont typeface="Wingdings" panose="05000000000000000000" pitchFamily="2" charset="2"/>
              <a:buChar char="Ø"/>
            </a:pPr>
            <a:endParaRPr lang="en-GB" dirty="0"/>
          </a:p>
          <a:p>
            <a:pPr marL="342900" indent="-342900">
              <a:buFont typeface="Wingdings" panose="05000000000000000000" pitchFamily="2" charset="2"/>
              <a:buChar char="Ø"/>
            </a:pPr>
            <a:r>
              <a:rPr lang="en-GB" b="1" dirty="0"/>
              <a:t>NHS TILs ( Op Courage) London</a:t>
            </a:r>
            <a:r>
              <a:rPr lang="en-GB" dirty="0"/>
              <a:t>: Case loading of vulnerable customers from OP Courage. </a:t>
            </a:r>
          </a:p>
          <a:p>
            <a:endParaRPr lang="en-GB" dirty="0"/>
          </a:p>
          <a:p>
            <a:pPr marL="342900" indent="-342900">
              <a:buFont typeface="Wingdings" panose="05000000000000000000" pitchFamily="2" charset="2"/>
              <a:buChar char="Ø"/>
            </a:pPr>
            <a:r>
              <a:rPr lang="en-GB" b="1" dirty="0"/>
              <a:t>Upskilling sessions: </a:t>
            </a:r>
            <a:r>
              <a:rPr lang="en-GB" dirty="0"/>
              <a:t>We have provided multiple upskilling sessions for our Armed Forces Stakeholders on different DWP benefits.</a:t>
            </a:r>
            <a:endParaRPr lang="en-GB" b="1" dirty="0"/>
          </a:p>
          <a:p>
            <a:pPr marL="342900" indent="-342900">
              <a:buFont typeface="Wingdings" panose="05000000000000000000" pitchFamily="2" charset="2"/>
              <a:buChar char="Ø"/>
            </a:pPr>
            <a:endParaRPr lang="en-GB" b="1" dirty="0"/>
          </a:p>
          <a:p>
            <a:pPr marL="285750" indent="-285750">
              <a:buFont typeface="Wingdings" panose="05000000000000000000" pitchFamily="2" charset="2"/>
              <a:buChar char="Ø"/>
            </a:pPr>
            <a:r>
              <a:rPr lang="en-GB" b="1" dirty="0"/>
              <a:t>Poppy Factory &amp; Walking With the Wounded</a:t>
            </a:r>
            <a:r>
              <a:rPr lang="en-GB" dirty="0"/>
              <a:t>: Collaboratively working with the London and Essex Employment Advisors to provide support for additional training of customers. </a:t>
            </a:r>
          </a:p>
          <a:p>
            <a:endParaRPr lang="en-GB" b="1" dirty="0"/>
          </a:p>
        </p:txBody>
      </p:sp>
    </p:spTree>
    <p:extLst>
      <p:ext uri="{BB962C8B-B14F-4D97-AF65-F5344CB8AC3E}">
        <p14:creationId xmlns:p14="http://schemas.microsoft.com/office/powerpoint/2010/main" val="3830546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17867" y="548681"/>
            <a:ext cx="7428345" cy="504056"/>
          </a:xfrm>
        </p:spPr>
        <p:txBody>
          <a:bodyPr/>
          <a:lstStyle/>
          <a:p>
            <a:pPr algn="ctr"/>
            <a:r>
              <a:rPr lang="en-GB" sz="2800" dirty="0"/>
              <a:t>Future Activities planned</a:t>
            </a:r>
            <a:br>
              <a:rPr lang="en-GB" sz="2800" dirty="0"/>
            </a:br>
            <a:r>
              <a:rPr lang="en-GB" sz="2800" dirty="0"/>
              <a:t> </a:t>
            </a:r>
          </a:p>
        </p:txBody>
      </p:sp>
      <p:sp>
        <p:nvSpPr>
          <p:cNvPr id="3" name="Subtitle 2"/>
          <p:cNvSpPr>
            <a:spLocks noGrp="1"/>
          </p:cNvSpPr>
          <p:nvPr>
            <p:ph type="subTitle" idx="1"/>
          </p:nvPr>
        </p:nvSpPr>
        <p:spPr>
          <a:xfrm>
            <a:off x="1363687" y="1695215"/>
            <a:ext cx="6336704" cy="4824536"/>
          </a:xfrm>
        </p:spPr>
        <p:txBody>
          <a:bodyPr/>
          <a:lstStyle/>
          <a:p>
            <a:endParaRPr lang="en-GB" dirty="0"/>
          </a:p>
          <a:p>
            <a:endParaRPr lang="en-GB" dirty="0"/>
          </a:p>
        </p:txBody>
      </p:sp>
      <p:sp>
        <p:nvSpPr>
          <p:cNvPr id="7" name="TextBox 6">
            <a:extLst>
              <a:ext uri="{FF2B5EF4-FFF2-40B4-BE49-F238E27FC236}">
                <a16:creationId xmlns:a16="http://schemas.microsoft.com/office/drawing/2014/main" id="{FCAEB3FC-606C-455C-9B4A-07590E9D8B28}"/>
              </a:ext>
            </a:extLst>
          </p:cNvPr>
          <p:cNvSpPr txBox="1"/>
          <p:nvPr/>
        </p:nvSpPr>
        <p:spPr>
          <a:xfrm>
            <a:off x="1216184" y="1695215"/>
            <a:ext cx="7428345" cy="2862322"/>
          </a:xfrm>
          <a:prstGeom prst="rect">
            <a:avLst/>
          </a:prstGeom>
          <a:noFill/>
        </p:spPr>
        <p:txBody>
          <a:bodyPr wrap="square">
            <a:spAutoFit/>
          </a:bodyPr>
          <a:lstStyle/>
          <a:p>
            <a:pPr marL="342900" marR="0" lvl="0" indent="-342900" algn="l" defTabSz="457200" rtl="0" eaLnBrk="1" fontAlgn="base" latinLnBrk="0" hangingPunct="1">
              <a:lnSpc>
                <a:spcPct val="100000"/>
              </a:lnSpc>
              <a:spcBef>
                <a:spcPct val="0"/>
              </a:spcBef>
              <a:spcAft>
                <a:spcPct val="0"/>
              </a:spcAft>
              <a:buClr>
                <a:srgbClr val="005F9E"/>
              </a:buClr>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black"/>
                </a:solidFill>
                <a:effectLst/>
                <a:uLnTx/>
                <a:uFillTx/>
                <a:latin typeface="+mj-lt"/>
                <a:ea typeface="+mj-ea"/>
                <a:cs typeface="+mj-cs"/>
              </a:rPr>
              <a:t>Criminal Justice </a:t>
            </a:r>
            <a:r>
              <a:rPr kumimoji="0" lang="en-GB" sz="1800" b="1" i="0" u="none" strike="noStrike" kern="1200" cap="none" spc="0" normalizeH="0" baseline="0" noProof="0" dirty="0" err="1">
                <a:ln>
                  <a:noFill/>
                </a:ln>
                <a:solidFill>
                  <a:prstClr val="black"/>
                </a:solidFill>
                <a:effectLst/>
                <a:uLnTx/>
                <a:uFillTx/>
                <a:latin typeface="+mj-lt"/>
                <a:ea typeface="+mj-ea"/>
                <a:cs typeface="+mj-cs"/>
              </a:rPr>
              <a:t>Syste</a:t>
            </a:r>
            <a:r>
              <a:rPr lang="en-GB" b="1" dirty="0">
                <a:solidFill>
                  <a:prstClr val="black"/>
                </a:solidFill>
                <a:latin typeface="+mj-lt"/>
                <a:ea typeface="+mj-ea"/>
                <a:cs typeface="+mj-cs"/>
              </a:rPr>
              <a:t>m</a:t>
            </a:r>
            <a:r>
              <a:rPr kumimoji="0" lang="en-GB" sz="1800" b="0" i="0" u="none" strike="noStrike" kern="1200" cap="none" spc="0" normalizeH="0" baseline="0" noProof="0" dirty="0">
                <a:ln>
                  <a:noFill/>
                </a:ln>
                <a:solidFill>
                  <a:prstClr val="black"/>
                </a:solidFill>
                <a:effectLst/>
                <a:uLnTx/>
                <a:uFillTx/>
                <a:latin typeface="+mj-lt"/>
                <a:ea typeface="+mj-ea"/>
                <a:cs typeface="+mj-cs"/>
              </a:rPr>
              <a:t>: Working with our Prison Work Coaches to develop a support plan before a claimant leaves prison. </a:t>
            </a:r>
          </a:p>
          <a:p>
            <a:pPr marL="342900" marR="0" lvl="0" indent="-342900" algn="l" defTabSz="457200" rtl="0" eaLnBrk="1" fontAlgn="base" latinLnBrk="0" hangingPunct="1">
              <a:lnSpc>
                <a:spcPct val="100000"/>
              </a:lnSpc>
              <a:spcBef>
                <a:spcPct val="0"/>
              </a:spcBef>
              <a:spcAft>
                <a:spcPct val="0"/>
              </a:spcAft>
              <a:buClr>
                <a:srgbClr val="005F9E"/>
              </a:buClr>
              <a:buSzTx/>
              <a:buFont typeface="Wingdings" panose="05000000000000000000" pitchFamily="2" charset="2"/>
              <a:buChar char="Ø"/>
              <a:tabLst/>
              <a:defRPr/>
            </a:pPr>
            <a:endParaRPr lang="en-GB" dirty="0">
              <a:solidFill>
                <a:prstClr val="black"/>
              </a:solidFill>
              <a:latin typeface="+mj-lt"/>
              <a:ea typeface="+mj-ea"/>
              <a:cs typeface="+mj-cs"/>
            </a:endParaRPr>
          </a:p>
          <a:p>
            <a:pPr marL="342900" marR="0" lvl="0" indent="-342900" algn="l" defTabSz="457200" rtl="0" eaLnBrk="1" fontAlgn="base" latinLnBrk="0" hangingPunct="1">
              <a:lnSpc>
                <a:spcPct val="100000"/>
              </a:lnSpc>
              <a:spcBef>
                <a:spcPct val="0"/>
              </a:spcBef>
              <a:spcAft>
                <a:spcPct val="0"/>
              </a:spcAft>
              <a:buClr>
                <a:srgbClr val="005F9E"/>
              </a:buClr>
              <a:buSzTx/>
              <a:buFont typeface="Wingdings" panose="05000000000000000000" pitchFamily="2" charset="2"/>
              <a:buChar char="Ø"/>
              <a:tabLst/>
              <a:defRPr/>
            </a:pPr>
            <a:r>
              <a:rPr lang="en-GB" b="1" dirty="0">
                <a:solidFill>
                  <a:prstClr val="black"/>
                </a:solidFill>
                <a:latin typeface="+mj-lt"/>
                <a:ea typeface="+mj-ea"/>
                <a:cs typeface="+mj-cs"/>
              </a:rPr>
              <a:t>Jobs Fairs: </a:t>
            </a:r>
            <a:r>
              <a:rPr lang="en-GB" dirty="0">
                <a:solidFill>
                  <a:prstClr val="black"/>
                </a:solidFill>
                <a:latin typeface="+mj-lt"/>
                <a:ea typeface="+mj-ea"/>
                <a:cs typeface="+mj-cs"/>
              </a:rPr>
              <a:t>In May, our team will be hosting our first job fair in Central London. The Armed Forces Champions across the country have regularly been hosting these with great success. </a:t>
            </a:r>
          </a:p>
          <a:p>
            <a:pPr marL="342900" marR="0" lvl="0" indent="-342900" algn="l" defTabSz="457200" rtl="0" eaLnBrk="1" fontAlgn="base" latinLnBrk="0" hangingPunct="1">
              <a:lnSpc>
                <a:spcPct val="100000"/>
              </a:lnSpc>
              <a:spcBef>
                <a:spcPct val="0"/>
              </a:spcBef>
              <a:spcAft>
                <a:spcPct val="0"/>
              </a:spcAft>
              <a:buClr>
                <a:srgbClr val="005F9E"/>
              </a:buClr>
              <a:buSzTx/>
              <a:buFont typeface="Wingdings" panose="05000000000000000000" pitchFamily="2" charset="2"/>
              <a:buChar char="Ø"/>
              <a:tabLst/>
              <a:defRPr/>
            </a:pPr>
            <a:endParaRPr kumimoji="0" lang="en-GB" sz="1800" b="1" i="0" u="none" strike="noStrike" kern="1200" cap="none" spc="0" normalizeH="0" baseline="0" noProof="0" dirty="0">
              <a:ln>
                <a:noFill/>
              </a:ln>
              <a:solidFill>
                <a:prstClr val="black"/>
              </a:solidFill>
              <a:effectLst/>
              <a:uLnTx/>
              <a:uFillTx/>
              <a:latin typeface="+mj-lt"/>
              <a:ea typeface="+mj-ea"/>
              <a:cs typeface="+mj-cs"/>
            </a:endParaRPr>
          </a:p>
          <a:p>
            <a:pPr marL="342900" marR="0" lvl="0" indent="-342900" algn="l" defTabSz="457200" rtl="0" eaLnBrk="1" fontAlgn="base" latinLnBrk="0" hangingPunct="1">
              <a:lnSpc>
                <a:spcPct val="100000"/>
              </a:lnSpc>
              <a:spcBef>
                <a:spcPct val="0"/>
              </a:spcBef>
              <a:spcAft>
                <a:spcPct val="0"/>
              </a:spcAft>
              <a:buClr>
                <a:srgbClr val="005F9E"/>
              </a:buClr>
              <a:buSzTx/>
              <a:buFont typeface="Wingdings" panose="05000000000000000000" pitchFamily="2" charset="2"/>
              <a:buChar char="Ø"/>
              <a:tabLst/>
              <a:defRPr/>
            </a:pPr>
            <a:r>
              <a:rPr kumimoji="0" lang="en-GB" sz="1800" b="1" i="0" u="none" strike="noStrike" kern="1200" cap="none" spc="0" normalizeH="0" baseline="0" noProof="0" dirty="0">
                <a:ln>
                  <a:noFill/>
                </a:ln>
                <a:solidFill>
                  <a:prstClr val="black"/>
                </a:solidFill>
                <a:effectLst/>
                <a:uLnTx/>
                <a:uFillTx/>
                <a:latin typeface="+mj-lt"/>
                <a:ea typeface="+mj-ea"/>
                <a:cs typeface="+mj-cs"/>
              </a:rPr>
              <a:t>Armed Forces Recruitment: </a:t>
            </a:r>
            <a:r>
              <a:rPr kumimoji="0" lang="en-GB" sz="1800" i="0" u="none" strike="noStrike" kern="1200" cap="none" spc="0" normalizeH="0" baseline="0" noProof="0" dirty="0">
                <a:ln>
                  <a:noFill/>
                </a:ln>
                <a:solidFill>
                  <a:prstClr val="black"/>
                </a:solidFill>
                <a:effectLst/>
                <a:uLnTx/>
                <a:uFillTx/>
                <a:latin typeface="+mj-lt"/>
                <a:ea typeface="+mj-ea"/>
                <a:cs typeface="+mj-cs"/>
              </a:rPr>
              <a:t>Working with the Royal Logistics Corps Reserves about recruitment. </a:t>
            </a:r>
            <a:r>
              <a:rPr lang="en-GB" dirty="0">
                <a:solidFill>
                  <a:prstClr val="black"/>
                </a:solidFill>
                <a:latin typeface="+mj-lt"/>
                <a:ea typeface="+mj-ea"/>
                <a:cs typeface="+mj-cs"/>
              </a:rPr>
              <a:t>In May, we have planned an open evening in South London for a number of roles. </a:t>
            </a:r>
            <a:endParaRPr kumimoji="0" lang="en-GB" sz="1800" b="1" i="0" u="none" strike="noStrike" kern="1200" cap="none" spc="0" normalizeH="0" baseline="0" noProof="0" dirty="0">
              <a:ln>
                <a:noFill/>
              </a:ln>
              <a:solidFill>
                <a:prstClr val="black"/>
              </a:solidFill>
              <a:effectLst/>
              <a:uLnTx/>
              <a:uFillTx/>
              <a:latin typeface="+mj-lt"/>
              <a:ea typeface="+mj-ea"/>
              <a:cs typeface="+mj-cs"/>
            </a:endParaRPr>
          </a:p>
        </p:txBody>
      </p:sp>
    </p:spTree>
    <p:extLst>
      <p:ext uri="{BB962C8B-B14F-4D97-AF65-F5344CB8AC3E}">
        <p14:creationId xmlns:p14="http://schemas.microsoft.com/office/powerpoint/2010/main" val="19096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46815"/>
            <a:ext cx="6909657" cy="1130057"/>
          </a:xfrm>
        </p:spPr>
        <p:txBody>
          <a:bodyPr/>
          <a:lstStyle/>
          <a:p>
            <a:pPr algn="ctr"/>
            <a:r>
              <a:rPr lang="en-GB" sz="4400" dirty="0"/>
              <a:t>Op Courage NHS</a:t>
            </a:r>
          </a:p>
        </p:txBody>
      </p:sp>
      <p:sp>
        <p:nvSpPr>
          <p:cNvPr id="3" name="Subtitle 2"/>
          <p:cNvSpPr>
            <a:spLocks noGrp="1"/>
          </p:cNvSpPr>
          <p:nvPr>
            <p:ph type="subTitle" idx="1"/>
          </p:nvPr>
        </p:nvSpPr>
        <p:spPr>
          <a:xfrm>
            <a:off x="1187624" y="2420888"/>
            <a:ext cx="7200800" cy="3600400"/>
          </a:xfrm>
        </p:spPr>
        <p:txBody>
          <a:bodyPr/>
          <a:lstStyle/>
          <a:p>
            <a:r>
              <a:rPr lang="en-GB" i="1" dirty="0"/>
              <a:t>However, with a number of highly professional schemes from the DWP, we have been able to place some of our most challenged clients into meaningful activities leading to work reduced PTSD symptoms. Equally having a network of Armed forces champions across the country has also enabled the safe transition of veterans to various parts of the country outside our catchment area. </a:t>
            </a:r>
          </a:p>
          <a:p>
            <a:endParaRPr lang="en-GB" dirty="0"/>
          </a:p>
          <a:p>
            <a:r>
              <a:rPr lang="en-GB" dirty="0"/>
              <a:t>Richard Chalmers Peer Support Lead</a:t>
            </a:r>
          </a:p>
          <a:p>
            <a:endParaRPr lang="en-GB" dirty="0"/>
          </a:p>
          <a:p>
            <a:r>
              <a:rPr lang="en-GB" dirty="0"/>
              <a:t>NHS Veterans Mental Health and Wellbeing Service</a:t>
            </a:r>
          </a:p>
        </p:txBody>
      </p:sp>
    </p:spTree>
    <p:extLst>
      <p:ext uri="{BB962C8B-B14F-4D97-AF65-F5344CB8AC3E}">
        <p14:creationId xmlns:p14="http://schemas.microsoft.com/office/powerpoint/2010/main" val="158074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3068960"/>
            <a:ext cx="6621625" cy="144016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GB" dirty="0"/>
              <a:t>Any Questions?</a:t>
            </a:r>
          </a:p>
        </p:txBody>
      </p:sp>
    </p:spTree>
    <p:extLst>
      <p:ext uri="{BB962C8B-B14F-4D97-AF65-F5344CB8AC3E}">
        <p14:creationId xmlns:p14="http://schemas.microsoft.com/office/powerpoint/2010/main" val="3869190770"/>
      </p:ext>
    </p:extLst>
  </p:cSld>
  <p:clrMapOvr>
    <a:masterClrMapping/>
  </p:clrMapOvr>
</p:sld>
</file>

<file path=ppt/theme/theme1.xml><?xml version="1.0" encoding="utf-8"?>
<a:theme xmlns:a="http://schemas.openxmlformats.org/drawingml/2006/main" name="1_UC SLIDES SCREEN E">
  <a:themeElements>
    <a:clrScheme name="DW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513184"/>
      </a:accent4>
      <a:accent5>
        <a:srgbClr val="00C0B5"/>
      </a:accent5>
      <a:accent6>
        <a:srgbClr val="F79646"/>
      </a:accent6>
      <a:hlink>
        <a:srgbClr val="0000FF"/>
      </a:hlink>
      <a:folHlink>
        <a:srgbClr val="800080"/>
      </a:folHlink>
    </a:clrScheme>
    <a:fontScheme name="1_UC SLIDES SCREEN 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solidFill>
            <a:schemeClr val="accent4"/>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a:solidFill>
            <a:schemeClr val="accent4"/>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2B2BEE29FF546B13634652A43F49E" ma:contentTypeVersion="13" ma:contentTypeDescription="Create a new document." ma:contentTypeScope="" ma:versionID="07190295e933c0f027eff226c30ea738">
  <xsd:schema xmlns:xsd="http://www.w3.org/2001/XMLSchema" xmlns:xs="http://www.w3.org/2001/XMLSchema" xmlns:p="http://schemas.microsoft.com/office/2006/metadata/properties" xmlns:ns1="http://schemas.microsoft.com/sharepoint/v3" xmlns:ns3="6c496b3a-88f0-4581-ae47-51460a1e2fc3" xmlns:ns4="a97663e4-cc58-4ce9-8186-e94bbf919928" targetNamespace="http://schemas.microsoft.com/office/2006/metadata/properties" ma:root="true" ma:fieldsID="59bcca251bfd40860a92a71416256451" ns1:_="" ns3:_="" ns4:_="">
    <xsd:import namespace="http://schemas.microsoft.com/sharepoint/v3"/>
    <xsd:import namespace="6c496b3a-88f0-4581-ae47-51460a1e2fc3"/>
    <xsd:import namespace="a97663e4-cc58-4ce9-8186-e94bbf91992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c496b3a-88f0-4581-ae47-51460a1e2fc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7663e4-cc58-4ce9-8186-e94bbf91992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7B4FC96A-FA29-4410-9A89-2B0B18C38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c496b3a-88f0-4581-ae47-51460a1e2fc3"/>
    <ds:schemaRef ds:uri="a97663e4-cc58-4ce9-8186-e94bbf9199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ADA720-C0BA-406F-B3F2-EBDD711A5BA0}">
  <ds:schemaRefs>
    <ds:schemaRef ds:uri="http://schemas.microsoft.com/sharepoint/v3/contenttype/forms"/>
  </ds:schemaRefs>
</ds:datastoreItem>
</file>

<file path=customXml/itemProps3.xml><?xml version="1.0" encoding="utf-8"?>
<ds:datastoreItem xmlns:ds="http://schemas.openxmlformats.org/officeDocument/2006/customXml" ds:itemID="{8C63B50E-5141-4772-BF24-55C476B90916}">
  <ds:schemaRefs>
    <ds:schemaRef ds:uri="http://purl.org/dc/elements/1.1/"/>
    <ds:schemaRef ds:uri="a97663e4-cc58-4ce9-8186-e94bbf919928"/>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http://www.w3.org/XML/1998/namespace"/>
    <ds:schemaRef ds:uri="http://schemas.microsoft.com/office/2006/metadata/properties"/>
    <ds:schemaRef ds:uri="6c496b3a-88f0-4581-ae47-51460a1e2fc3"/>
    <ds:schemaRef ds:uri="http://schemas.microsoft.com/sharepoint/v3"/>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3314</TotalTime>
  <Words>1519</Words>
  <Application>Microsoft Office PowerPoint</Application>
  <PresentationFormat>On-screen Show (4:3)</PresentationFormat>
  <Paragraphs>107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GDS Transport</vt:lpstr>
      <vt:lpstr>Wingdings</vt:lpstr>
      <vt:lpstr>1_UC SLIDES SCREEN E</vt:lpstr>
      <vt:lpstr>Armed Forces Champion Role in the DWP  </vt:lpstr>
      <vt:lpstr>Armed Forces Champion </vt:lpstr>
      <vt:lpstr>PowerPoint Presentation</vt:lpstr>
      <vt:lpstr>PowerPoint Presentation</vt:lpstr>
      <vt:lpstr>Jobcentre Plus and the Work and Health Programme </vt:lpstr>
      <vt:lpstr>An insight into some of the activities of the London and Essex team so far…</vt:lpstr>
      <vt:lpstr>Future Activities planned  </vt:lpstr>
      <vt:lpstr>Op Courage NHS</vt:lpstr>
      <vt:lpstr>Any Questions?</vt:lpstr>
    </vt:vector>
  </TitlesOfParts>
  <Company>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Sally JCP DWHI DISTRICT EMPLOYER &amp; PARTNERSHIP TEAM</dc:creator>
  <cp:lastModifiedBy>Rivers Charleigh DWP Armed Forces Champion West London</cp:lastModifiedBy>
  <cp:revision>179</cp:revision>
  <cp:lastPrinted>2020-01-16T11:00:51Z</cp:lastPrinted>
  <dcterms:created xsi:type="dcterms:W3CDTF">2020-01-09T08:16:16Z</dcterms:created>
  <dcterms:modified xsi:type="dcterms:W3CDTF">2022-04-29T13:35:46Z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0x010100BAD2B2BEE29FF546B13634652A43F49E</vt:lpwstr>
  </property>
</Properties>
</file>