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3"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2C9"/>
    <a:srgbClr val="510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D77BF-474B-4BA1-85FD-51E41691D372}" v="272" dt="2022-05-04T09:27:45.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0552" autoAdjust="0"/>
  </p:normalViewPr>
  <p:slideViewPr>
    <p:cSldViewPr snapToGrid="0">
      <p:cViewPr varScale="1">
        <p:scale>
          <a:sx n="50" d="100"/>
          <a:sy n="50" d="100"/>
        </p:scale>
        <p:origin x="5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Lazar" userId="c1c2ec47-e6a7-447d-af0d-4eb647c66def" providerId="ADAL" clId="{FE3D77BF-474B-4BA1-85FD-51E41691D372}"/>
    <pc:docChg chg="undo custSel addSld modSld">
      <pc:chgData name="Genevieve Lazar" userId="c1c2ec47-e6a7-447d-af0d-4eb647c66def" providerId="ADAL" clId="{FE3D77BF-474B-4BA1-85FD-51E41691D372}" dt="2022-05-04T09:41:04.983" v="847" actId="20577"/>
      <pc:docMkLst>
        <pc:docMk/>
      </pc:docMkLst>
      <pc:sldChg chg="addSp modSp">
        <pc:chgData name="Genevieve Lazar" userId="c1c2ec47-e6a7-447d-af0d-4eb647c66def" providerId="ADAL" clId="{FE3D77BF-474B-4BA1-85FD-51E41691D372}" dt="2022-05-04T09:14:01.282" v="340" actId="164"/>
        <pc:sldMkLst>
          <pc:docMk/>
          <pc:sldMk cId="131743859" sldId="256"/>
        </pc:sldMkLst>
        <pc:spChg chg="mod">
          <ac:chgData name="Genevieve Lazar" userId="c1c2ec47-e6a7-447d-af0d-4eb647c66def" providerId="ADAL" clId="{FE3D77BF-474B-4BA1-85FD-51E41691D372}" dt="2022-05-04T09:14:01.282" v="340" actId="164"/>
          <ac:spMkLst>
            <pc:docMk/>
            <pc:sldMk cId="131743859" sldId="256"/>
            <ac:spMk id="6" creationId="{7F94855D-6AD3-4E59-90EE-FA2C2A2BFF63}"/>
          </ac:spMkLst>
        </pc:spChg>
        <pc:grpChg chg="add mod">
          <ac:chgData name="Genevieve Lazar" userId="c1c2ec47-e6a7-447d-af0d-4eb647c66def" providerId="ADAL" clId="{FE3D77BF-474B-4BA1-85FD-51E41691D372}" dt="2022-05-04T09:14:01.282" v="340" actId="164"/>
          <ac:grpSpMkLst>
            <pc:docMk/>
            <pc:sldMk cId="131743859" sldId="256"/>
            <ac:grpSpMk id="3" creationId="{61EE2F4A-E51B-45A9-868C-8CD347437840}"/>
          </ac:grpSpMkLst>
        </pc:grpChg>
        <pc:picChg chg="mod">
          <ac:chgData name="Genevieve Lazar" userId="c1c2ec47-e6a7-447d-af0d-4eb647c66def" providerId="ADAL" clId="{FE3D77BF-474B-4BA1-85FD-51E41691D372}" dt="2022-05-04T09:14:01.282" v="340" actId="164"/>
          <ac:picMkLst>
            <pc:docMk/>
            <pc:sldMk cId="131743859" sldId="256"/>
            <ac:picMk id="8" creationId="{76075441-2084-4535-8FE0-838CB517D16D}"/>
          </ac:picMkLst>
        </pc:picChg>
        <pc:picChg chg="mod">
          <ac:chgData name="Genevieve Lazar" userId="c1c2ec47-e6a7-447d-af0d-4eb647c66def" providerId="ADAL" clId="{FE3D77BF-474B-4BA1-85FD-51E41691D372}" dt="2022-05-04T09:14:01.282" v="340" actId="164"/>
          <ac:picMkLst>
            <pc:docMk/>
            <pc:sldMk cId="131743859" sldId="256"/>
            <ac:picMk id="10" creationId="{6EC7CD9B-C7C4-4802-BD19-2311B396DE03}"/>
          </ac:picMkLst>
        </pc:picChg>
      </pc:sldChg>
      <pc:sldChg chg="addSp delSp modSp mod">
        <pc:chgData name="Genevieve Lazar" userId="c1c2ec47-e6a7-447d-af0d-4eb647c66def" providerId="ADAL" clId="{FE3D77BF-474B-4BA1-85FD-51E41691D372}" dt="2022-05-04T09:41:04.983" v="847" actId="20577"/>
        <pc:sldMkLst>
          <pc:docMk/>
          <pc:sldMk cId="2755982902" sldId="257"/>
        </pc:sldMkLst>
        <pc:spChg chg="mod">
          <ac:chgData name="Genevieve Lazar" userId="c1c2ec47-e6a7-447d-af0d-4eb647c66def" providerId="ADAL" clId="{FE3D77BF-474B-4BA1-85FD-51E41691D372}" dt="2022-05-04T09:40:48.871" v="842" actId="1076"/>
          <ac:spMkLst>
            <pc:docMk/>
            <pc:sldMk cId="2755982902" sldId="257"/>
            <ac:spMk id="7" creationId="{64530C46-A529-43A9-8DEE-C2FF8529B58A}"/>
          </ac:spMkLst>
        </pc:spChg>
        <pc:spChg chg="mod">
          <ac:chgData name="Genevieve Lazar" userId="c1c2ec47-e6a7-447d-af0d-4eb647c66def" providerId="ADAL" clId="{FE3D77BF-474B-4BA1-85FD-51E41691D372}" dt="2022-05-04T09:41:04.983" v="847" actId="20577"/>
          <ac:spMkLst>
            <pc:docMk/>
            <pc:sldMk cId="2755982902" sldId="257"/>
            <ac:spMk id="9" creationId="{434C9310-D98C-4680-BAB3-6D9D74A93031}"/>
          </ac:spMkLst>
        </pc:spChg>
        <pc:spChg chg="mod">
          <ac:chgData name="Genevieve Lazar" userId="c1c2ec47-e6a7-447d-af0d-4eb647c66def" providerId="ADAL" clId="{FE3D77BF-474B-4BA1-85FD-51E41691D372}" dt="2022-05-04T09:40:54.326" v="844" actId="403"/>
          <ac:spMkLst>
            <pc:docMk/>
            <pc:sldMk cId="2755982902" sldId="257"/>
            <ac:spMk id="11" creationId="{DDBB0763-5D5C-4AE1-A87B-836C8028152C}"/>
          </ac:spMkLst>
        </pc:spChg>
        <pc:spChg chg="mod">
          <ac:chgData name="Genevieve Lazar" userId="c1c2ec47-e6a7-447d-af0d-4eb647c66def" providerId="ADAL" clId="{FE3D77BF-474B-4BA1-85FD-51E41691D372}" dt="2022-05-04T09:14:03.939" v="341"/>
          <ac:spMkLst>
            <pc:docMk/>
            <pc:sldMk cId="2755982902" sldId="257"/>
            <ac:spMk id="18" creationId="{C6C36919-339C-4703-B5F0-0ACBD115F6E1}"/>
          </ac:spMkLst>
        </pc:spChg>
        <pc:grpChg chg="add del mod">
          <ac:chgData name="Genevieve Lazar" userId="c1c2ec47-e6a7-447d-af0d-4eb647c66def" providerId="ADAL" clId="{FE3D77BF-474B-4BA1-85FD-51E41691D372}" dt="2022-05-04T09:14:12.032" v="342"/>
          <ac:grpSpMkLst>
            <pc:docMk/>
            <pc:sldMk cId="2755982902" sldId="257"/>
            <ac:grpSpMk id="17" creationId="{CC0D078A-CDCA-4444-975C-1860C567F9F7}"/>
          </ac:grpSpMkLst>
        </pc:grpChg>
        <pc:picChg chg="mod">
          <ac:chgData name="Genevieve Lazar" userId="c1c2ec47-e6a7-447d-af0d-4eb647c66def" providerId="ADAL" clId="{FE3D77BF-474B-4BA1-85FD-51E41691D372}" dt="2022-05-04T09:14:03.939" v="341"/>
          <ac:picMkLst>
            <pc:docMk/>
            <pc:sldMk cId="2755982902" sldId="257"/>
            <ac:picMk id="19" creationId="{3D9A6657-0225-4DD8-A879-3E7FA307E35D}"/>
          </ac:picMkLst>
        </pc:picChg>
        <pc:picChg chg="mod">
          <ac:chgData name="Genevieve Lazar" userId="c1c2ec47-e6a7-447d-af0d-4eb647c66def" providerId="ADAL" clId="{FE3D77BF-474B-4BA1-85FD-51E41691D372}" dt="2022-05-04T09:14:03.939" v="341"/>
          <ac:picMkLst>
            <pc:docMk/>
            <pc:sldMk cId="2755982902" sldId="257"/>
            <ac:picMk id="23" creationId="{93976444-961F-48A6-8875-001E8783FA13}"/>
          </ac:picMkLst>
        </pc:picChg>
      </pc:sldChg>
      <pc:sldChg chg="addSp delSp modSp mod">
        <pc:chgData name="Genevieve Lazar" userId="c1c2ec47-e6a7-447d-af0d-4eb647c66def" providerId="ADAL" clId="{FE3D77BF-474B-4BA1-85FD-51E41691D372}" dt="2022-05-04T09:26:12.090" v="469" actId="207"/>
        <pc:sldMkLst>
          <pc:docMk/>
          <pc:sldMk cId="2711471074" sldId="258"/>
        </pc:sldMkLst>
        <pc:spChg chg="mod">
          <ac:chgData name="Genevieve Lazar" userId="c1c2ec47-e6a7-447d-af0d-4eb647c66def" providerId="ADAL" clId="{FE3D77BF-474B-4BA1-85FD-51E41691D372}" dt="2022-05-04T09:17:41.727" v="354" actId="122"/>
          <ac:spMkLst>
            <pc:docMk/>
            <pc:sldMk cId="2711471074" sldId="258"/>
            <ac:spMk id="3" creationId="{17CE8EDF-6724-42A7-B22D-9DCCA40FAEC9}"/>
          </ac:spMkLst>
        </pc:spChg>
        <pc:spChg chg="mod">
          <ac:chgData name="Genevieve Lazar" userId="c1c2ec47-e6a7-447d-af0d-4eb647c66def" providerId="ADAL" clId="{FE3D77BF-474B-4BA1-85FD-51E41691D372}" dt="2022-05-04T09:25:43.753" v="466" actId="207"/>
          <ac:spMkLst>
            <pc:docMk/>
            <pc:sldMk cId="2711471074" sldId="258"/>
            <ac:spMk id="5" creationId="{D1594A14-3BDC-4D4F-9104-87FB7837E4BF}"/>
          </ac:spMkLst>
        </pc:spChg>
        <pc:spChg chg="mod">
          <ac:chgData name="Genevieve Lazar" userId="c1c2ec47-e6a7-447d-af0d-4eb647c66def" providerId="ADAL" clId="{FE3D77BF-474B-4BA1-85FD-51E41691D372}" dt="2022-05-04T09:20:30.216" v="379" actId="113"/>
          <ac:spMkLst>
            <pc:docMk/>
            <pc:sldMk cId="2711471074" sldId="258"/>
            <ac:spMk id="7" creationId="{47C48ED1-2EB4-4A03-BB5F-9EBCCC262B89}"/>
          </ac:spMkLst>
        </pc:spChg>
        <pc:spChg chg="mod">
          <ac:chgData name="Genevieve Lazar" userId="c1c2ec47-e6a7-447d-af0d-4eb647c66def" providerId="ADAL" clId="{FE3D77BF-474B-4BA1-85FD-51E41691D372}" dt="2022-05-04T09:20:35.285" v="380" actId="113"/>
          <ac:spMkLst>
            <pc:docMk/>
            <pc:sldMk cId="2711471074" sldId="258"/>
            <ac:spMk id="10" creationId="{1BE286F9-42E9-4D52-AEB7-7B619EF97558}"/>
          </ac:spMkLst>
        </pc:spChg>
        <pc:spChg chg="mod">
          <ac:chgData name="Genevieve Lazar" userId="c1c2ec47-e6a7-447d-af0d-4eb647c66def" providerId="ADAL" clId="{FE3D77BF-474B-4BA1-85FD-51E41691D372}" dt="2022-05-04T09:20:45.565" v="381" actId="113"/>
          <ac:spMkLst>
            <pc:docMk/>
            <pc:sldMk cId="2711471074" sldId="258"/>
            <ac:spMk id="11" creationId="{F91AF292-EE10-4C34-A4D4-1218DE1EFD91}"/>
          </ac:spMkLst>
        </pc:spChg>
        <pc:spChg chg="mod">
          <ac:chgData name="Genevieve Lazar" userId="c1c2ec47-e6a7-447d-af0d-4eb647c66def" providerId="ADAL" clId="{FE3D77BF-474B-4BA1-85FD-51E41691D372}" dt="2022-05-04T09:25:32.770" v="465" actId="207"/>
          <ac:spMkLst>
            <pc:docMk/>
            <pc:sldMk cId="2711471074" sldId="258"/>
            <ac:spMk id="20" creationId="{8F8443F7-DEDA-4FE7-8DAD-955533F1B53E}"/>
          </ac:spMkLst>
        </pc:spChg>
        <pc:spChg chg="mod topLvl">
          <ac:chgData name="Genevieve Lazar" userId="c1c2ec47-e6a7-447d-af0d-4eb647c66def" providerId="ADAL" clId="{FE3D77BF-474B-4BA1-85FD-51E41691D372}" dt="2022-05-04T09:26:12.090" v="469" actId="207"/>
          <ac:spMkLst>
            <pc:docMk/>
            <pc:sldMk cId="2711471074" sldId="258"/>
            <ac:spMk id="21" creationId="{0BB642B3-2DB6-4149-95DF-633CF9BFF2D8}"/>
          </ac:spMkLst>
        </pc:spChg>
        <pc:grpChg chg="add del mod">
          <ac:chgData name="Genevieve Lazar" userId="c1c2ec47-e6a7-447d-af0d-4eb647c66def" providerId="ADAL" clId="{FE3D77BF-474B-4BA1-85FD-51E41691D372}" dt="2022-05-04T09:26:01.793" v="468" actId="165"/>
          <ac:grpSpMkLst>
            <pc:docMk/>
            <pc:sldMk cId="2711471074" sldId="258"/>
            <ac:grpSpMk id="2" creationId="{BADB5046-A542-486F-A71C-C1A8A08BC092}"/>
          </ac:grpSpMkLst>
        </pc:grpChg>
        <pc:grpChg chg="add mod">
          <ac:chgData name="Genevieve Lazar" userId="c1c2ec47-e6a7-447d-af0d-4eb647c66def" providerId="ADAL" clId="{FE3D77BF-474B-4BA1-85FD-51E41691D372}" dt="2022-05-04T09:18:20.787" v="362" actId="1076"/>
          <ac:grpSpMkLst>
            <pc:docMk/>
            <pc:sldMk cId="2711471074" sldId="258"/>
            <ac:grpSpMk id="4" creationId="{4CE035D2-FD07-4235-A739-67CBAFC976E6}"/>
          </ac:grpSpMkLst>
        </pc:grpChg>
        <pc:grpChg chg="add mod">
          <ac:chgData name="Genevieve Lazar" userId="c1c2ec47-e6a7-447d-af0d-4eb647c66def" providerId="ADAL" clId="{FE3D77BF-474B-4BA1-85FD-51E41691D372}" dt="2022-05-04T09:25:32.770" v="465" actId="207"/>
          <ac:grpSpMkLst>
            <pc:docMk/>
            <pc:sldMk cId="2711471074" sldId="258"/>
            <ac:grpSpMk id="6" creationId="{36A4AE29-D9F9-4041-8927-748CD36D7A06}"/>
          </ac:grpSpMkLst>
        </pc:grpChg>
        <pc:picChg chg="mod topLvl">
          <ac:chgData name="Genevieve Lazar" userId="c1c2ec47-e6a7-447d-af0d-4eb647c66def" providerId="ADAL" clId="{FE3D77BF-474B-4BA1-85FD-51E41691D372}" dt="2022-05-04T09:26:01.793" v="468" actId="165"/>
          <ac:picMkLst>
            <pc:docMk/>
            <pc:sldMk cId="2711471074" sldId="258"/>
            <ac:picMk id="13" creationId="{7907DD26-48E6-4006-8F9B-B0E806B561BC}"/>
          </ac:picMkLst>
        </pc:picChg>
        <pc:picChg chg="mod">
          <ac:chgData name="Genevieve Lazar" userId="c1c2ec47-e6a7-447d-af0d-4eb647c66def" providerId="ADAL" clId="{FE3D77BF-474B-4BA1-85FD-51E41691D372}" dt="2022-05-04T09:18:11.275" v="360" actId="164"/>
          <ac:picMkLst>
            <pc:docMk/>
            <pc:sldMk cId="2711471074" sldId="258"/>
            <ac:picMk id="15" creationId="{3235BFA1-E77E-4514-A705-BD7D40356D25}"/>
          </ac:picMkLst>
        </pc:picChg>
        <pc:picChg chg="mod">
          <ac:chgData name="Genevieve Lazar" userId="c1c2ec47-e6a7-447d-af0d-4eb647c66def" providerId="ADAL" clId="{FE3D77BF-474B-4BA1-85FD-51E41691D372}" dt="2022-05-04T09:25:51.101" v="467" actId="1076"/>
          <ac:picMkLst>
            <pc:docMk/>
            <pc:sldMk cId="2711471074" sldId="258"/>
            <ac:picMk id="17" creationId="{950D8C22-065D-4BC8-A956-36C53351840B}"/>
          </ac:picMkLst>
        </pc:picChg>
        <pc:cxnChg chg="mod">
          <ac:chgData name="Genevieve Lazar" userId="c1c2ec47-e6a7-447d-af0d-4eb647c66def" providerId="ADAL" clId="{FE3D77BF-474B-4BA1-85FD-51E41691D372}" dt="2022-05-04T09:17:47.386" v="355" actId="1076"/>
          <ac:cxnSpMkLst>
            <pc:docMk/>
            <pc:sldMk cId="2711471074" sldId="258"/>
            <ac:cxnSpMk id="19" creationId="{71FA3C45-9324-488F-9189-7DE4453DF3F3}"/>
          </ac:cxnSpMkLst>
        </pc:cxnChg>
      </pc:sldChg>
      <pc:sldChg chg="addSp delSp modSp mod delDesignElem modNotesTx">
        <pc:chgData name="Genevieve Lazar" userId="c1c2ec47-e6a7-447d-af0d-4eb647c66def" providerId="ADAL" clId="{FE3D77BF-474B-4BA1-85FD-51E41691D372}" dt="2022-05-04T09:33:25.627" v="523"/>
        <pc:sldMkLst>
          <pc:docMk/>
          <pc:sldMk cId="2446355777" sldId="259"/>
        </pc:sldMkLst>
        <pc:spChg chg="mod">
          <ac:chgData name="Genevieve Lazar" userId="c1c2ec47-e6a7-447d-af0d-4eb647c66def" providerId="ADAL" clId="{FE3D77BF-474B-4BA1-85FD-51E41691D372}" dt="2022-05-04T09:22:11.898" v="419" actId="207"/>
          <ac:spMkLst>
            <pc:docMk/>
            <pc:sldMk cId="2446355777" sldId="259"/>
            <ac:spMk id="2" creationId="{99B32C6B-3C5C-41D3-AD06-05512E6CBA33}"/>
          </ac:spMkLst>
        </pc:spChg>
        <pc:spChg chg="mod">
          <ac:chgData name="Genevieve Lazar" userId="c1c2ec47-e6a7-447d-af0d-4eb647c66def" providerId="ADAL" clId="{FE3D77BF-474B-4BA1-85FD-51E41691D372}" dt="2022-05-04T09:26:46.543" v="472" actId="1076"/>
          <ac:spMkLst>
            <pc:docMk/>
            <pc:sldMk cId="2446355777" sldId="259"/>
            <ac:spMk id="3" creationId="{F85B5F24-18F5-49BB-990C-48CE2F84A8A7}"/>
          </ac:spMkLst>
        </pc:spChg>
        <pc:spChg chg="mod">
          <ac:chgData name="Genevieve Lazar" userId="c1c2ec47-e6a7-447d-af0d-4eb647c66def" providerId="ADAL" clId="{FE3D77BF-474B-4BA1-85FD-51E41691D372}" dt="2022-05-04T09:14:14.005" v="343"/>
          <ac:spMkLst>
            <pc:docMk/>
            <pc:sldMk cId="2446355777" sldId="259"/>
            <ac:spMk id="5" creationId="{2F50013F-BF04-499B-A203-452AA69CFB9C}"/>
          </ac:spMkLst>
        </pc:spChg>
        <pc:spChg chg="add del">
          <ac:chgData name="Genevieve Lazar" userId="c1c2ec47-e6a7-447d-af0d-4eb647c66def" providerId="ADAL" clId="{FE3D77BF-474B-4BA1-85FD-51E41691D372}" dt="2022-05-04T09:16:25.958" v="349" actId="26606"/>
          <ac:spMkLst>
            <pc:docMk/>
            <pc:sldMk cId="2446355777" sldId="259"/>
            <ac:spMk id="8" creationId="{7264F718-7FAC-4056-9FA9-A603EC682FE7}"/>
          </ac:spMkLst>
        </pc:spChg>
        <pc:spChg chg="add mod ord">
          <ac:chgData name="Genevieve Lazar" userId="c1c2ec47-e6a7-447d-af0d-4eb647c66def" providerId="ADAL" clId="{FE3D77BF-474B-4BA1-85FD-51E41691D372}" dt="2022-05-04T09:22:05.370" v="418" actId="171"/>
          <ac:spMkLst>
            <pc:docMk/>
            <pc:sldMk cId="2446355777" sldId="259"/>
            <ac:spMk id="9" creationId="{6CF53250-36E6-4CBA-9D95-F3E28ACA5EE1}"/>
          </ac:spMkLst>
        </pc:spChg>
        <pc:spChg chg="add del">
          <ac:chgData name="Genevieve Lazar" userId="c1c2ec47-e6a7-447d-af0d-4eb647c66def" providerId="ADAL" clId="{FE3D77BF-474B-4BA1-85FD-51E41691D372}" dt="2022-05-04T09:16:25.958" v="349" actId="26606"/>
          <ac:spMkLst>
            <pc:docMk/>
            <pc:sldMk cId="2446355777" sldId="259"/>
            <ac:spMk id="10" creationId="{F74639F7-E3C7-4165-A83E-6386A86BA1DA}"/>
          </ac:spMkLst>
        </pc:spChg>
        <pc:spChg chg="add del">
          <ac:chgData name="Genevieve Lazar" userId="c1c2ec47-e6a7-447d-af0d-4eb647c66def" providerId="ADAL" clId="{FE3D77BF-474B-4BA1-85FD-51E41691D372}" dt="2022-05-04T09:23:48.327" v="459" actId="11529"/>
          <ac:spMkLst>
            <pc:docMk/>
            <pc:sldMk cId="2446355777" sldId="259"/>
            <ac:spMk id="11" creationId="{A0A531CB-4955-454D-ABC6-40CDFA2B83C6}"/>
          </ac:spMkLst>
        </pc:spChg>
        <pc:spChg chg="add del">
          <ac:chgData name="Genevieve Lazar" userId="c1c2ec47-e6a7-447d-af0d-4eb647c66def" providerId="ADAL" clId="{FE3D77BF-474B-4BA1-85FD-51E41691D372}" dt="2022-05-04T09:16:25.958" v="349" actId="26606"/>
          <ac:spMkLst>
            <pc:docMk/>
            <pc:sldMk cId="2446355777" sldId="259"/>
            <ac:spMk id="12" creationId="{8B3AF0F1-707A-463E-B5EE-33C63A40CFC9}"/>
          </ac:spMkLst>
        </pc:spChg>
        <pc:spChg chg="add del">
          <ac:chgData name="Genevieve Lazar" userId="c1c2ec47-e6a7-447d-af0d-4eb647c66def" providerId="ADAL" clId="{FE3D77BF-474B-4BA1-85FD-51E41691D372}" dt="2022-05-04T09:24:15.992" v="461" actId="11529"/>
          <ac:spMkLst>
            <pc:docMk/>
            <pc:sldMk cId="2446355777" sldId="259"/>
            <ac:spMk id="13" creationId="{C6ED1655-1ABF-4863-AFBA-AB5D0E8E3DE6}"/>
          </ac:spMkLst>
        </pc:spChg>
        <pc:spChg chg="add del mod ord">
          <ac:chgData name="Genevieve Lazar" userId="c1c2ec47-e6a7-447d-af0d-4eb647c66def" providerId="ADAL" clId="{FE3D77BF-474B-4BA1-85FD-51E41691D372}" dt="2022-05-04T09:26:28.332" v="471" actId="478"/>
          <ac:spMkLst>
            <pc:docMk/>
            <pc:sldMk cId="2446355777" sldId="259"/>
            <ac:spMk id="14" creationId="{FCDA7E5C-9969-4632-B52D-A90A36FEC1DB}"/>
          </ac:spMkLst>
        </pc:spChg>
        <pc:grpChg chg="add del mod">
          <ac:chgData name="Genevieve Lazar" userId="c1c2ec47-e6a7-447d-af0d-4eb647c66def" providerId="ADAL" clId="{FE3D77BF-474B-4BA1-85FD-51E41691D372}" dt="2022-05-04T09:14:16.870" v="344"/>
          <ac:grpSpMkLst>
            <pc:docMk/>
            <pc:sldMk cId="2446355777" sldId="259"/>
            <ac:grpSpMk id="4" creationId="{173DE98A-D4E8-4E08-B279-110F2EE9AE1D}"/>
          </ac:grpSpMkLst>
        </pc:grpChg>
        <pc:picChg chg="mod">
          <ac:chgData name="Genevieve Lazar" userId="c1c2ec47-e6a7-447d-af0d-4eb647c66def" providerId="ADAL" clId="{FE3D77BF-474B-4BA1-85FD-51E41691D372}" dt="2022-05-04T09:14:14.005" v="343"/>
          <ac:picMkLst>
            <pc:docMk/>
            <pc:sldMk cId="2446355777" sldId="259"/>
            <ac:picMk id="6" creationId="{C8A848ED-47E0-4984-B87E-18FCE1464A0F}"/>
          </ac:picMkLst>
        </pc:picChg>
        <pc:picChg chg="mod">
          <ac:chgData name="Genevieve Lazar" userId="c1c2ec47-e6a7-447d-af0d-4eb647c66def" providerId="ADAL" clId="{FE3D77BF-474B-4BA1-85FD-51E41691D372}" dt="2022-05-04T09:14:14.005" v="343"/>
          <ac:picMkLst>
            <pc:docMk/>
            <pc:sldMk cId="2446355777" sldId="259"/>
            <ac:picMk id="7" creationId="{2FA49668-7B28-4E22-A81A-DCD9046FAD67}"/>
          </ac:picMkLst>
        </pc:picChg>
        <pc:cxnChg chg="add mod">
          <ac:chgData name="Genevieve Lazar" userId="c1c2ec47-e6a7-447d-af0d-4eb647c66def" providerId="ADAL" clId="{FE3D77BF-474B-4BA1-85FD-51E41691D372}" dt="2022-05-04T09:27:37.319" v="488" actId="1076"/>
          <ac:cxnSpMkLst>
            <pc:docMk/>
            <pc:sldMk cId="2446355777" sldId="259"/>
            <ac:cxnSpMk id="15" creationId="{D857751B-FAD2-4DB9-ABFF-89A6D6D341D0}"/>
          </ac:cxnSpMkLst>
        </pc:cxnChg>
        <pc:cxnChg chg="add del mod">
          <ac:chgData name="Genevieve Lazar" userId="c1c2ec47-e6a7-447d-af0d-4eb647c66def" providerId="ADAL" clId="{FE3D77BF-474B-4BA1-85FD-51E41691D372}" dt="2022-05-04T09:27:40.724" v="490"/>
          <ac:cxnSpMkLst>
            <pc:docMk/>
            <pc:sldMk cId="2446355777" sldId="259"/>
            <ac:cxnSpMk id="16" creationId="{53F8FADF-BB08-477B-B513-01DB9749D617}"/>
          </ac:cxnSpMkLst>
        </pc:cxnChg>
      </pc:sldChg>
      <pc:sldChg chg="addSp modSp mod modNotesTx">
        <pc:chgData name="Genevieve Lazar" userId="c1c2ec47-e6a7-447d-af0d-4eb647c66def" providerId="ADAL" clId="{FE3D77BF-474B-4BA1-85FD-51E41691D372}" dt="2022-05-04T09:34:41.336" v="525"/>
        <pc:sldMkLst>
          <pc:docMk/>
          <pc:sldMk cId="2209007311" sldId="260"/>
        </pc:sldMkLst>
        <pc:spChg chg="mod">
          <ac:chgData name="Genevieve Lazar" userId="c1c2ec47-e6a7-447d-af0d-4eb647c66def" providerId="ADAL" clId="{FE3D77BF-474B-4BA1-85FD-51E41691D372}" dt="2022-05-04T09:32:24.233" v="520" actId="114"/>
          <ac:spMkLst>
            <pc:docMk/>
            <pc:sldMk cId="2209007311" sldId="260"/>
            <ac:spMk id="2" creationId="{99B32C6B-3C5C-41D3-AD06-05512E6CBA33}"/>
          </ac:spMkLst>
        </pc:spChg>
        <pc:spChg chg="mod">
          <ac:chgData name="Genevieve Lazar" userId="c1c2ec47-e6a7-447d-af0d-4eb647c66def" providerId="ADAL" clId="{FE3D77BF-474B-4BA1-85FD-51E41691D372}" dt="2022-05-04T09:30:44.270" v="502" actId="20577"/>
          <ac:spMkLst>
            <pc:docMk/>
            <pc:sldMk cId="2209007311" sldId="260"/>
            <ac:spMk id="3" creationId="{F85B5F24-18F5-49BB-990C-48CE2F84A8A7}"/>
          </ac:spMkLst>
        </pc:spChg>
        <pc:spChg chg="add mod ord">
          <ac:chgData name="Genevieve Lazar" userId="c1c2ec47-e6a7-447d-af0d-4eb647c66def" providerId="ADAL" clId="{FE3D77BF-474B-4BA1-85FD-51E41691D372}" dt="2022-05-04T09:22:56.879" v="424" actId="167"/>
          <ac:spMkLst>
            <pc:docMk/>
            <pc:sldMk cId="2209007311" sldId="260"/>
            <ac:spMk id="4" creationId="{D3A98291-4DBF-4F07-94DC-0F09E4AFADCB}"/>
          </ac:spMkLst>
        </pc:spChg>
        <pc:cxnChg chg="add mod">
          <ac:chgData name="Genevieve Lazar" userId="c1c2ec47-e6a7-447d-af0d-4eb647c66def" providerId="ADAL" clId="{FE3D77BF-474B-4BA1-85FD-51E41691D372}" dt="2022-05-04T09:27:43.597" v="491"/>
          <ac:cxnSpMkLst>
            <pc:docMk/>
            <pc:sldMk cId="2209007311" sldId="260"/>
            <ac:cxnSpMk id="5" creationId="{BA3EDBFE-37F8-4C49-89AE-3CC4DB0E8E3F}"/>
          </ac:cxnSpMkLst>
        </pc:cxnChg>
      </pc:sldChg>
      <pc:sldChg chg="addSp modSp mod modNotesTx">
        <pc:chgData name="Genevieve Lazar" userId="c1c2ec47-e6a7-447d-af0d-4eb647c66def" providerId="ADAL" clId="{FE3D77BF-474B-4BA1-85FD-51E41691D372}" dt="2022-05-04T09:39:51.194" v="836" actId="20577"/>
        <pc:sldMkLst>
          <pc:docMk/>
          <pc:sldMk cId="185318334" sldId="261"/>
        </pc:sldMkLst>
        <pc:spChg chg="mod">
          <ac:chgData name="Genevieve Lazar" userId="c1c2ec47-e6a7-447d-af0d-4eb647c66def" providerId="ADAL" clId="{FE3D77BF-474B-4BA1-85FD-51E41691D372}" dt="2022-05-04T09:27:03.186" v="486" actId="20577"/>
          <ac:spMkLst>
            <pc:docMk/>
            <pc:sldMk cId="185318334" sldId="261"/>
            <ac:spMk id="2" creationId="{337B8252-8C3A-4BD0-82BA-2AD25B20E729}"/>
          </ac:spMkLst>
        </pc:spChg>
        <pc:picChg chg="add mod">
          <ac:chgData name="Genevieve Lazar" userId="c1c2ec47-e6a7-447d-af0d-4eb647c66def" providerId="ADAL" clId="{FE3D77BF-474B-4BA1-85FD-51E41691D372}" dt="2022-05-04T08:52:19.433" v="87" actId="1076"/>
          <ac:picMkLst>
            <pc:docMk/>
            <pc:sldMk cId="185318334" sldId="261"/>
            <ac:picMk id="4" creationId="{D6799360-8D60-4215-AD0E-01C6E7A705BE}"/>
          </ac:picMkLst>
        </pc:picChg>
        <pc:picChg chg="add mod">
          <ac:chgData name="Genevieve Lazar" userId="c1c2ec47-e6a7-447d-af0d-4eb647c66def" providerId="ADAL" clId="{FE3D77BF-474B-4BA1-85FD-51E41691D372}" dt="2022-05-04T08:52:16.253" v="86" actId="1076"/>
          <ac:picMkLst>
            <pc:docMk/>
            <pc:sldMk cId="185318334" sldId="261"/>
            <ac:picMk id="6" creationId="{1A6B5B25-03CA-4FFD-B770-1BFA117D71D1}"/>
          </ac:picMkLst>
        </pc:picChg>
      </pc:sldChg>
      <pc:sldChg chg="addSp modSp add mod modNotesTx">
        <pc:chgData name="Genevieve Lazar" userId="c1c2ec47-e6a7-447d-af0d-4eb647c66def" providerId="ADAL" clId="{FE3D77BF-474B-4BA1-85FD-51E41691D372}" dt="2022-05-04T09:34:12.805" v="524"/>
        <pc:sldMkLst>
          <pc:docMk/>
          <pc:sldMk cId="4003281787" sldId="263"/>
        </pc:sldMkLst>
        <pc:spChg chg="mod">
          <ac:chgData name="Genevieve Lazar" userId="c1c2ec47-e6a7-447d-af0d-4eb647c66def" providerId="ADAL" clId="{FE3D77BF-474B-4BA1-85FD-51E41691D372}" dt="2022-05-04T09:32:16.923" v="517" actId="114"/>
          <ac:spMkLst>
            <pc:docMk/>
            <pc:sldMk cId="4003281787" sldId="263"/>
            <ac:spMk id="2" creationId="{99B32C6B-3C5C-41D3-AD06-05512E6CBA33}"/>
          </ac:spMkLst>
        </pc:spChg>
        <pc:spChg chg="mod">
          <ac:chgData name="Genevieve Lazar" userId="c1c2ec47-e6a7-447d-af0d-4eb647c66def" providerId="ADAL" clId="{FE3D77BF-474B-4BA1-85FD-51E41691D372}" dt="2022-05-04T09:31:48.177" v="512" actId="20577"/>
          <ac:spMkLst>
            <pc:docMk/>
            <pc:sldMk cId="4003281787" sldId="263"/>
            <ac:spMk id="3" creationId="{F85B5F24-18F5-49BB-990C-48CE2F84A8A7}"/>
          </ac:spMkLst>
        </pc:spChg>
        <pc:spChg chg="add mod ord">
          <ac:chgData name="Genevieve Lazar" userId="c1c2ec47-e6a7-447d-af0d-4eb647c66def" providerId="ADAL" clId="{FE3D77BF-474B-4BA1-85FD-51E41691D372}" dt="2022-05-04T09:23:17.618" v="446" actId="167"/>
          <ac:spMkLst>
            <pc:docMk/>
            <pc:sldMk cId="4003281787" sldId="263"/>
            <ac:spMk id="4" creationId="{C2C42C6B-E067-4EA8-BF23-8F4F0F7D496C}"/>
          </ac:spMkLst>
        </pc:spChg>
        <pc:cxnChg chg="add mod">
          <ac:chgData name="Genevieve Lazar" userId="c1c2ec47-e6a7-447d-af0d-4eb647c66def" providerId="ADAL" clId="{FE3D77BF-474B-4BA1-85FD-51E41691D372}" dt="2022-05-04T09:27:45.179" v="492"/>
          <ac:cxnSpMkLst>
            <pc:docMk/>
            <pc:sldMk cId="4003281787" sldId="263"/>
            <ac:cxnSpMk id="5" creationId="{49AFAB9B-610F-4A46-86B7-79EF0FE2E75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E249F-83EF-449E-A171-4395110521DF}"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D32DC-E7E4-43C7-86D1-C7C64808EA54}" type="slidenum">
              <a:rPr lang="en-GB" smtClean="0"/>
              <a:t>‹#›</a:t>
            </a:fld>
            <a:endParaRPr lang="en-GB"/>
          </a:p>
        </p:txBody>
      </p:sp>
    </p:spTree>
    <p:extLst>
      <p:ext uri="{BB962C8B-B14F-4D97-AF65-F5344CB8AC3E}">
        <p14:creationId xmlns:p14="http://schemas.microsoft.com/office/powerpoint/2010/main" val="29572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22222"/>
                </a:solidFill>
                <a:effectLst/>
              </a:rPr>
              <a:t>Talk through basic About FiMT info, vision, mission, aim, what kind of projects we fund </a:t>
            </a:r>
            <a:r>
              <a:rPr lang="en-US" b="0" i="0" u="none" strike="noStrike" dirty="0" err="1">
                <a:solidFill>
                  <a:srgbClr val="222222"/>
                </a:solidFill>
                <a:effectLst/>
              </a:rPr>
              <a:t>etc</a:t>
            </a:r>
            <a:r>
              <a:rPr lang="en-US" b="0" i="0" u="none" strike="noStrike" dirty="0">
                <a:solidFill>
                  <a:srgbClr val="222222"/>
                </a:solidFill>
                <a:effectLst/>
              </a:rPr>
              <a:t>: Forces in Mind Trust was founded in 2011 with a £35 million endowment from the National Lottery Community Fund to improve transition to civilian life for the 15,000 people who leave service each year. </a:t>
            </a:r>
            <a:r>
              <a:rPr lang="en-US" dirty="0"/>
              <a:t>Could mention here what we do and don’t fund, e.g. don’t fund service delivery, we fund projects with the potential to influence change at a wider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Could also say: This means that we: 1 Fund work that builds collective knowledge of the barriers to successful transition and the evidence of what works to address them 2 Influence stakeholders to help to bring about change on the ground 3 Collaborate to bring about change and provide leadership to do so 4 Fund capacity building for our sector</a:t>
            </a:r>
            <a:endParaRPr lang="en-GB" dirty="0"/>
          </a:p>
          <a:p>
            <a:endParaRPr lang="en-GB" dirty="0"/>
          </a:p>
        </p:txBody>
      </p:sp>
      <p:sp>
        <p:nvSpPr>
          <p:cNvPr id="4" name="Slide Number Placeholder 3"/>
          <p:cNvSpPr>
            <a:spLocks noGrp="1"/>
          </p:cNvSpPr>
          <p:nvPr>
            <p:ph type="sldNum" sz="quarter" idx="5"/>
          </p:nvPr>
        </p:nvSpPr>
        <p:spPr/>
        <p:txBody>
          <a:bodyPr/>
          <a:lstStyle/>
          <a:p>
            <a:fld id="{22AD32DC-E7E4-43C7-86D1-C7C64808EA54}" type="slidenum">
              <a:rPr lang="en-GB" smtClean="0"/>
              <a:t>2</a:t>
            </a:fld>
            <a:endParaRPr lang="en-GB"/>
          </a:p>
        </p:txBody>
      </p:sp>
    </p:spTree>
    <p:extLst>
      <p:ext uri="{BB962C8B-B14F-4D97-AF65-F5344CB8AC3E}">
        <p14:creationId xmlns:p14="http://schemas.microsoft.com/office/powerpoint/2010/main" val="4665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talk a bit here about what we have funded previously, the fact we are 10 years in with another 10 years to go, encourage people to look at the Impact Report to see more about what we have funded </a:t>
            </a:r>
            <a:endParaRPr lang="en-GB" dirty="0"/>
          </a:p>
        </p:txBody>
      </p:sp>
      <p:sp>
        <p:nvSpPr>
          <p:cNvPr id="4" name="Slide Number Placeholder 3"/>
          <p:cNvSpPr>
            <a:spLocks noGrp="1"/>
          </p:cNvSpPr>
          <p:nvPr>
            <p:ph type="sldNum" sz="quarter" idx="5"/>
          </p:nvPr>
        </p:nvSpPr>
        <p:spPr/>
        <p:txBody>
          <a:bodyPr/>
          <a:lstStyle/>
          <a:p>
            <a:fld id="{22AD32DC-E7E4-43C7-86D1-C7C64808EA54}" type="slidenum">
              <a:rPr lang="en-GB" smtClean="0"/>
              <a:t>3</a:t>
            </a:fld>
            <a:endParaRPr lang="en-GB"/>
          </a:p>
        </p:txBody>
      </p:sp>
    </p:spTree>
    <p:extLst>
      <p:ext uri="{BB962C8B-B14F-4D97-AF65-F5344CB8AC3E}">
        <p14:creationId xmlns:p14="http://schemas.microsoft.com/office/powerpoint/2010/main" val="329241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Anecdotal evidence suggested Service leavers faced difficulties navigating the complex benefits system and that Job Centre Plus staff did not understand their specific needs. </a:t>
            </a:r>
          </a:p>
          <a:p>
            <a:r>
              <a:rPr lang="en-US" dirty="0"/>
              <a:t>The research shed light on a previously unknown issue to key stakeholders including the Department for Work and Pensions (DWP), the Ministry of Defence, the House of Commons Work and Pensions Committee and various Ministers</a:t>
            </a:r>
            <a:endParaRPr lang="en-GB" dirty="0"/>
          </a:p>
        </p:txBody>
      </p:sp>
      <p:sp>
        <p:nvSpPr>
          <p:cNvPr id="4" name="Slide Number Placeholder 3"/>
          <p:cNvSpPr>
            <a:spLocks noGrp="1"/>
          </p:cNvSpPr>
          <p:nvPr>
            <p:ph type="sldNum" sz="quarter" idx="5"/>
          </p:nvPr>
        </p:nvSpPr>
        <p:spPr/>
        <p:txBody>
          <a:bodyPr/>
          <a:lstStyle/>
          <a:p>
            <a:fld id="{22AD32DC-E7E4-43C7-86D1-C7C64808EA54}" type="slidenum">
              <a:rPr lang="en-GB" smtClean="0"/>
              <a:t>4</a:t>
            </a:fld>
            <a:endParaRPr lang="en-GB"/>
          </a:p>
        </p:txBody>
      </p:sp>
    </p:spTree>
    <p:extLst>
      <p:ext uri="{BB962C8B-B14F-4D97-AF65-F5344CB8AC3E}">
        <p14:creationId xmlns:p14="http://schemas.microsoft.com/office/powerpoint/2010/main" val="159755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2014, we have worked with the DSC to provide information on and for the sector. To date, this partnership has resulted in 11 reports, providing policymakers, funders and beneficiaries with an unbiased and independently researched source of information. The findings are now available to explore on an accessible, interactive database. </a:t>
            </a:r>
            <a:endParaRPr lang="en-GB" dirty="0"/>
          </a:p>
        </p:txBody>
      </p:sp>
      <p:sp>
        <p:nvSpPr>
          <p:cNvPr id="4" name="Slide Number Placeholder 3"/>
          <p:cNvSpPr>
            <a:spLocks noGrp="1"/>
          </p:cNvSpPr>
          <p:nvPr>
            <p:ph type="sldNum" sz="quarter" idx="5"/>
          </p:nvPr>
        </p:nvSpPr>
        <p:spPr/>
        <p:txBody>
          <a:bodyPr/>
          <a:lstStyle/>
          <a:p>
            <a:fld id="{22AD32DC-E7E4-43C7-86D1-C7C64808EA54}" type="slidenum">
              <a:rPr lang="en-GB" smtClean="0"/>
              <a:t>5</a:t>
            </a:fld>
            <a:endParaRPr lang="en-GB"/>
          </a:p>
        </p:txBody>
      </p:sp>
    </p:spTree>
    <p:extLst>
      <p:ext uri="{BB962C8B-B14F-4D97-AF65-F5344CB8AC3E}">
        <p14:creationId xmlns:p14="http://schemas.microsoft.com/office/powerpoint/2010/main" val="5920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continued to grow our body of evidence on the barriers faced by veterans and their families, it became apparent that there was a need for a research hub to ensure that the research we funded, as well as the wider evidence base, were free and easy to access. This led to our single biggest project to date</a:t>
            </a:r>
            <a:endParaRPr lang="en-GB" dirty="0"/>
          </a:p>
        </p:txBody>
      </p:sp>
      <p:sp>
        <p:nvSpPr>
          <p:cNvPr id="4" name="Slide Number Placeholder 3"/>
          <p:cNvSpPr>
            <a:spLocks noGrp="1"/>
          </p:cNvSpPr>
          <p:nvPr>
            <p:ph type="sldNum" sz="quarter" idx="5"/>
          </p:nvPr>
        </p:nvSpPr>
        <p:spPr/>
        <p:txBody>
          <a:bodyPr/>
          <a:lstStyle/>
          <a:p>
            <a:fld id="{22AD32DC-E7E4-43C7-86D1-C7C64808EA54}" type="slidenum">
              <a:rPr lang="en-GB" smtClean="0"/>
              <a:t>6</a:t>
            </a:fld>
            <a:endParaRPr lang="en-GB"/>
          </a:p>
        </p:txBody>
      </p:sp>
    </p:spTree>
    <p:extLst>
      <p:ext uri="{BB962C8B-B14F-4D97-AF65-F5344CB8AC3E}">
        <p14:creationId xmlns:p14="http://schemas.microsoft.com/office/powerpoint/2010/main" val="402654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talk a bit here about the wider landscape, how we are looking to the future, and how the targets identified in LOS align with the veterans strategy, making it relevant to ASDIC members. Encourage people to read the report and use the toolkit if they haven’t already </a:t>
            </a:r>
            <a:endParaRPr lang="en-GB" dirty="0"/>
          </a:p>
        </p:txBody>
      </p:sp>
      <p:sp>
        <p:nvSpPr>
          <p:cNvPr id="4" name="Slide Number Placeholder 3"/>
          <p:cNvSpPr>
            <a:spLocks noGrp="1"/>
          </p:cNvSpPr>
          <p:nvPr>
            <p:ph type="sldNum" sz="quarter" idx="5"/>
          </p:nvPr>
        </p:nvSpPr>
        <p:spPr/>
        <p:txBody>
          <a:bodyPr/>
          <a:lstStyle/>
          <a:p>
            <a:fld id="{22AD32DC-E7E4-43C7-86D1-C7C64808EA54}" type="slidenum">
              <a:rPr lang="en-GB" smtClean="0"/>
              <a:t>7</a:t>
            </a:fld>
            <a:endParaRPr lang="en-GB"/>
          </a:p>
        </p:txBody>
      </p:sp>
    </p:spTree>
    <p:extLst>
      <p:ext uri="{BB962C8B-B14F-4D97-AF65-F5344CB8AC3E}">
        <p14:creationId xmlns:p14="http://schemas.microsoft.com/office/powerpoint/2010/main" val="413054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DCCE-B35E-426A-8D2B-71C66A771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40A280-519D-4E65-AA8B-88BA679EF6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474600-86D0-4841-9A90-DF8DCB708D31}"/>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5" name="Footer Placeholder 4">
            <a:extLst>
              <a:ext uri="{FF2B5EF4-FFF2-40B4-BE49-F238E27FC236}">
                <a16:creationId xmlns:a16="http://schemas.microsoft.com/office/drawing/2014/main" id="{19FC77B6-ECCE-403B-A1DF-A22A86511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C94E9-A4F1-45AD-860C-70264F9BE63D}"/>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310807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A656-8C05-4B65-93A3-A820AB5881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F7ED1-CEFE-46C0-99D5-9BB3FB326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3276F-76DC-4755-9277-240E3FF3A0CE}"/>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5" name="Footer Placeholder 4">
            <a:extLst>
              <a:ext uri="{FF2B5EF4-FFF2-40B4-BE49-F238E27FC236}">
                <a16:creationId xmlns:a16="http://schemas.microsoft.com/office/drawing/2014/main" id="{8E6376E4-0CD3-4C76-A088-EE7B91046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51515-D5E8-43E2-ABD5-9CBB9F7789B8}"/>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222143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F11AD-C10F-4D12-A43B-5C7A4EAFAC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9F4275-83DC-4F19-9154-A8A774315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2479D-7D25-415D-B128-17FBC442C9E4}"/>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5" name="Footer Placeholder 4">
            <a:extLst>
              <a:ext uri="{FF2B5EF4-FFF2-40B4-BE49-F238E27FC236}">
                <a16:creationId xmlns:a16="http://schemas.microsoft.com/office/drawing/2014/main" id="{34FB7546-4EAE-459E-AF18-9FD4C7C2AC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B1C58-5176-4300-ADFF-BADCACD45773}"/>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410778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1F90-0505-412E-A413-CC101809D0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09434B-FEDB-49B2-934C-533CFC79D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58E4CD-661D-4E24-897D-BC43DD44C7F5}"/>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5" name="Footer Placeholder 4">
            <a:extLst>
              <a:ext uri="{FF2B5EF4-FFF2-40B4-BE49-F238E27FC236}">
                <a16:creationId xmlns:a16="http://schemas.microsoft.com/office/drawing/2014/main" id="{2A350525-4528-406D-A37B-D93FE0E8A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03BE3-6F28-4117-807F-5DAE69C738AA}"/>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334641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C25-5C3A-438C-A8C9-0805797FC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A5D88C-8341-432B-8B0A-315E5BF66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95896-D1E0-4645-B4C0-02A514675274}"/>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5" name="Footer Placeholder 4">
            <a:extLst>
              <a:ext uri="{FF2B5EF4-FFF2-40B4-BE49-F238E27FC236}">
                <a16:creationId xmlns:a16="http://schemas.microsoft.com/office/drawing/2014/main" id="{8AFD32BD-A4CF-4E0A-9253-0B5D0DE73A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1508C-61D7-4864-93D6-827B7A506598}"/>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83890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A209-9A23-471D-898D-C2CE22481C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F6E1EE-4091-485D-A374-000851071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5B157B-B828-41B2-9639-FD7825C42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7B3C24-1863-495A-A46B-28A99C6796AA}"/>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6" name="Footer Placeholder 5">
            <a:extLst>
              <a:ext uri="{FF2B5EF4-FFF2-40B4-BE49-F238E27FC236}">
                <a16:creationId xmlns:a16="http://schemas.microsoft.com/office/drawing/2014/main" id="{7FAAED2A-B8FC-4109-8144-C9ECE1EC31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79C535-E779-4468-AF56-46230B16882A}"/>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146948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6600-6B44-4082-8671-BC32A9AD53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213762-6A44-4D5C-B8C7-59E9AE8F5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73DEE-4B0B-4579-BDE8-733AA93AC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454DC7-B5EA-4E53-A695-FD4A2F65BE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DED0A-2CDE-4924-BDD9-A4918EF307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5519E1-E7C5-434C-9DDA-0117E16C82E2}"/>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8" name="Footer Placeholder 7">
            <a:extLst>
              <a:ext uri="{FF2B5EF4-FFF2-40B4-BE49-F238E27FC236}">
                <a16:creationId xmlns:a16="http://schemas.microsoft.com/office/drawing/2014/main" id="{0ACB71A0-97BE-4B68-B276-18A332B16A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1E5DE7-A1F9-46DB-A38F-032757ECF962}"/>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57158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A20F-7536-4265-82C1-7B9472DEEB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EF3D2C-1996-4DBE-94BA-E6C7A8F62A59}"/>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4" name="Footer Placeholder 3">
            <a:extLst>
              <a:ext uri="{FF2B5EF4-FFF2-40B4-BE49-F238E27FC236}">
                <a16:creationId xmlns:a16="http://schemas.microsoft.com/office/drawing/2014/main" id="{E5661C1A-D698-4F41-8CC8-23780D94A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D38009-1A80-4133-BF54-11201C937C9C}"/>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31607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C73B7-92CE-4859-9F47-E12ADE8439DA}"/>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3" name="Footer Placeholder 2">
            <a:extLst>
              <a:ext uri="{FF2B5EF4-FFF2-40B4-BE49-F238E27FC236}">
                <a16:creationId xmlns:a16="http://schemas.microsoft.com/office/drawing/2014/main" id="{C49C9FCE-A37D-4C5F-A329-F81992DA62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E5AC8B-203E-4596-9258-210A9D8FB0C6}"/>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28225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9B35-BA09-4AD4-AC42-A1A03A690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33487B-61BE-4141-B086-01C523599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428A0F-0797-46F9-9F7B-A4FC06E64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EE263-E7EA-4A7A-AEA9-E3E282131CEC}"/>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6" name="Footer Placeholder 5">
            <a:extLst>
              <a:ext uri="{FF2B5EF4-FFF2-40B4-BE49-F238E27FC236}">
                <a16:creationId xmlns:a16="http://schemas.microsoft.com/office/drawing/2014/main" id="{7A0FBE95-0E20-473E-8271-C20170EDE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23898-A031-4740-B8BC-6BCA1999D4FF}"/>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51070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9AB3-BB7C-4FE8-AE05-0D16659D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E96F1-DEA2-4840-9FCE-0F3C91C7F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2D77E8-0AF8-41CE-820C-EC6D15272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1AF2A-D8B7-4DEA-98AC-937ED37B38F7}"/>
              </a:ext>
            </a:extLst>
          </p:cNvPr>
          <p:cNvSpPr>
            <a:spLocks noGrp="1"/>
          </p:cNvSpPr>
          <p:nvPr>
            <p:ph type="dt" sz="half" idx="10"/>
          </p:nvPr>
        </p:nvSpPr>
        <p:spPr/>
        <p:txBody>
          <a:bodyPr/>
          <a:lstStyle/>
          <a:p>
            <a:fld id="{C0188017-121A-4816-BFE6-64C2536CE08C}" type="datetimeFigureOut">
              <a:rPr lang="en-GB" smtClean="0"/>
              <a:t>04/05/2022</a:t>
            </a:fld>
            <a:endParaRPr lang="en-GB"/>
          </a:p>
        </p:txBody>
      </p:sp>
      <p:sp>
        <p:nvSpPr>
          <p:cNvPr id="6" name="Footer Placeholder 5">
            <a:extLst>
              <a:ext uri="{FF2B5EF4-FFF2-40B4-BE49-F238E27FC236}">
                <a16:creationId xmlns:a16="http://schemas.microsoft.com/office/drawing/2014/main" id="{A89AF847-9068-4B2B-ACD3-F25277F69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57691-3BC2-4015-B2CA-E91A00238270}"/>
              </a:ext>
            </a:extLst>
          </p:cNvPr>
          <p:cNvSpPr>
            <a:spLocks noGrp="1"/>
          </p:cNvSpPr>
          <p:nvPr>
            <p:ph type="sldNum" sz="quarter" idx="12"/>
          </p:nvPr>
        </p:nvSpPr>
        <p:spPr/>
        <p:txBody>
          <a:bodyPr/>
          <a:lstStyle/>
          <a:p>
            <a:fld id="{471D4C39-74DF-468B-AC52-381CD4A3C44F}" type="slidenum">
              <a:rPr lang="en-GB" smtClean="0"/>
              <a:t>‹#›</a:t>
            </a:fld>
            <a:endParaRPr lang="en-GB"/>
          </a:p>
        </p:txBody>
      </p:sp>
    </p:spTree>
    <p:extLst>
      <p:ext uri="{BB962C8B-B14F-4D97-AF65-F5344CB8AC3E}">
        <p14:creationId xmlns:p14="http://schemas.microsoft.com/office/powerpoint/2010/main" val="144675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10F4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EB170-FBAF-4640-88E5-52DA3960C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65DEA1-DE40-491E-8598-F35908CC2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31376-7AF8-40B9-919B-839376652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88017-121A-4816-BFE6-64C2536CE08C}" type="datetimeFigureOut">
              <a:rPr lang="en-GB" smtClean="0"/>
              <a:t>04/05/2022</a:t>
            </a:fld>
            <a:endParaRPr lang="en-GB"/>
          </a:p>
        </p:txBody>
      </p:sp>
      <p:sp>
        <p:nvSpPr>
          <p:cNvPr id="5" name="Footer Placeholder 4">
            <a:extLst>
              <a:ext uri="{FF2B5EF4-FFF2-40B4-BE49-F238E27FC236}">
                <a16:creationId xmlns:a16="http://schemas.microsoft.com/office/drawing/2014/main" id="{08D313AF-E035-4782-BB03-592C7AA98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BB7FCB-2B6F-463C-BA72-761E71AAE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D4C39-74DF-468B-AC52-381CD4A3C44F}" type="slidenum">
              <a:rPr lang="en-GB" smtClean="0"/>
              <a:t>‹#›</a:t>
            </a:fld>
            <a:endParaRPr lang="en-GB"/>
          </a:p>
        </p:txBody>
      </p:sp>
    </p:spTree>
    <p:extLst>
      <p:ext uri="{BB962C8B-B14F-4D97-AF65-F5344CB8AC3E}">
        <p14:creationId xmlns:p14="http://schemas.microsoft.com/office/powerpoint/2010/main" val="145394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5510-4FF2-4EFA-9B18-A13CF318C8D5}"/>
              </a:ext>
            </a:extLst>
          </p:cNvPr>
          <p:cNvSpPr>
            <a:spLocks noGrp="1"/>
          </p:cNvSpPr>
          <p:nvPr>
            <p:ph type="ctrTitle"/>
          </p:nvPr>
        </p:nvSpPr>
        <p:spPr>
          <a:xfrm>
            <a:off x="6962644" y="333501"/>
            <a:ext cx="4210264" cy="1540269"/>
          </a:xfrm>
        </p:spPr>
        <p:txBody>
          <a:bodyPr>
            <a:noAutofit/>
          </a:bodyPr>
          <a:lstStyle/>
          <a:p>
            <a:r>
              <a:rPr lang="en-US" sz="3200" dirty="0">
                <a:solidFill>
                  <a:schemeClr val="bg1"/>
                </a:solidFill>
                <a:latin typeface="+mn-lt"/>
              </a:rPr>
              <a:t>Download the Forces in Mind Trust Impact Report 2011-2021</a:t>
            </a:r>
            <a:endParaRPr lang="en-GB" sz="3200" dirty="0">
              <a:solidFill>
                <a:schemeClr val="bg1"/>
              </a:solidFill>
              <a:latin typeface="+mn-lt"/>
            </a:endParaRPr>
          </a:p>
        </p:txBody>
      </p:sp>
      <p:pic>
        <p:nvPicPr>
          <p:cNvPr id="1026" name="Picture 2">
            <a:extLst>
              <a:ext uri="{FF2B5EF4-FFF2-40B4-BE49-F238E27FC236}">
                <a16:creationId xmlns:a16="http://schemas.microsoft.com/office/drawing/2014/main" id="{EB683BB3-EBBB-4208-8D00-3A26BB8BD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38" y="1999827"/>
            <a:ext cx="25812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grass, outdoor, hillside&#10;&#10;Description automatically generated">
            <a:extLst>
              <a:ext uri="{FF2B5EF4-FFF2-40B4-BE49-F238E27FC236}">
                <a16:creationId xmlns:a16="http://schemas.microsoft.com/office/drawing/2014/main" id="{2E19DE81-38D1-49AF-BC2E-5886DC4D5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04" y="308314"/>
            <a:ext cx="4893924" cy="4893924"/>
          </a:xfrm>
          <a:prstGeom prst="rect">
            <a:avLst/>
          </a:prstGeom>
        </p:spPr>
      </p:pic>
      <p:grpSp>
        <p:nvGrpSpPr>
          <p:cNvPr id="3" name="Group 2">
            <a:extLst>
              <a:ext uri="{FF2B5EF4-FFF2-40B4-BE49-F238E27FC236}">
                <a16:creationId xmlns:a16="http://schemas.microsoft.com/office/drawing/2014/main" id="{61EE2F4A-E51B-45A9-868C-8CD347437840}"/>
              </a:ext>
            </a:extLst>
          </p:cNvPr>
          <p:cNvGrpSpPr/>
          <p:nvPr/>
        </p:nvGrpSpPr>
        <p:grpSpPr>
          <a:xfrm>
            <a:off x="-116958" y="5478684"/>
            <a:ext cx="12308958" cy="1426611"/>
            <a:chOff x="-116958" y="5478684"/>
            <a:chExt cx="12308958" cy="1426611"/>
          </a:xfrm>
        </p:grpSpPr>
        <p:sp>
          <p:nvSpPr>
            <p:cNvPr id="6" name="Rectangle 5">
              <a:extLst>
                <a:ext uri="{FF2B5EF4-FFF2-40B4-BE49-F238E27FC236}">
                  <a16:creationId xmlns:a16="http://schemas.microsoft.com/office/drawing/2014/main" id="{7F94855D-6AD3-4E59-90EE-FA2C2A2BFF63}"/>
                </a:ext>
              </a:extLst>
            </p:cNvPr>
            <p:cNvSpPr/>
            <p:nvPr/>
          </p:nvSpPr>
          <p:spPr>
            <a:xfrm>
              <a:off x="-116958" y="5478684"/>
              <a:ext cx="12308958" cy="1426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company name&#10;&#10;Description automatically generated">
              <a:extLst>
                <a:ext uri="{FF2B5EF4-FFF2-40B4-BE49-F238E27FC236}">
                  <a16:creationId xmlns:a16="http://schemas.microsoft.com/office/drawing/2014/main" id="{76075441-2084-4535-8FE0-838CB517D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8223" y="5609522"/>
              <a:ext cx="2232855" cy="1248478"/>
            </a:xfrm>
            <a:prstGeom prst="rect">
              <a:avLst/>
            </a:prstGeom>
          </p:spPr>
        </p:pic>
        <p:pic>
          <p:nvPicPr>
            <p:cNvPr id="10" name="Picture 9" descr="Logo, company name&#10;&#10;Description automatically generated">
              <a:extLst>
                <a:ext uri="{FF2B5EF4-FFF2-40B4-BE49-F238E27FC236}">
                  <a16:creationId xmlns:a16="http://schemas.microsoft.com/office/drawing/2014/main" id="{6EC7CD9B-C7C4-4802-BD19-2311B396D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0099" y="5642623"/>
              <a:ext cx="2581275" cy="1262672"/>
            </a:xfrm>
            <a:prstGeom prst="rect">
              <a:avLst/>
            </a:prstGeom>
          </p:spPr>
        </p:pic>
      </p:grpSp>
    </p:spTree>
    <p:extLst>
      <p:ext uri="{BB962C8B-B14F-4D97-AF65-F5344CB8AC3E}">
        <p14:creationId xmlns:p14="http://schemas.microsoft.com/office/powerpoint/2010/main" val="13174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9F885-8877-46D3-8AAD-A18192E836CF}"/>
              </a:ext>
            </a:extLst>
          </p:cNvPr>
          <p:cNvSpPr>
            <a:spLocks noGrp="1"/>
          </p:cNvSpPr>
          <p:nvPr>
            <p:ph idx="1"/>
          </p:nvPr>
        </p:nvSpPr>
        <p:spPr>
          <a:xfrm>
            <a:off x="838200" y="453574"/>
            <a:ext cx="10515600" cy="4351338"/>
          </a:xfrm>
        </p:spPr>
        <p:txBody>
          <a:bodyPr/>
          <a:lstStyle/>
          <a:p>
            <a:pPr marL="0" indent="0">
              <a:buNone/>
            </a:pPr>
            <a:r>
              <a:rPr lang="en-US" b="1" dirty="0"/>
              <a:t>OUR VISION</a:t>
            </a:r>
          </a:p>
          <a:p>
            <a:pPr marL="0" indent="0">
              <a:buNone/>
            </a:pPr>
            <a:r>
              <a:rPr lang="en-US" sz="2000" dirty="0"/>
              <a:t>is for all ex-Service personnel and their families to lead fulfilled civilian lives</a:t>
            </a:r>
          </a:p>
          <a:p>
            <a:pPr marL="0" indent="0">
              <a:buNone/>
            </a:pPr>
            <a:r>
              <a:rPr lang="en-US" b="1" dirty="0"/>
              <a:t>OUR MISSION</a:t>
            </a:r>
          </a:p>
          <a:p>
            <a:pPr marL="0" indent="0">
              <a:buNone/>
            </a:pPr>
            <a:r>
              <a:rPr lang="en-US" sz="2000" dirty="0"/>
              <a:t>is to enable successful and sustainable transition to civilian life </a:t>
            </a:r>
          </a:p>
          <a:p>
            <a:pPr marL="0" indent="0">
              <a:buNone/>
            </a:pPr>
            <a:endParaRPr lang="en-US" sz="2000" dirty="0"/>
          </a:p>
          <a:p>
            <a:pPr marL="0" indent="0">
              <a:buNone/>
            </a:pPr>
            <a:r>
              <a:rPr lang="en-US" sz="2000" dirty="0"/>
              <a:t>We deliver our mission by working collaboratively with others to:</a:t>
            </a:r>
            <a:endParaRPr lang="en-GB" sz="2000" dirty="0"/>
          </a:p>
        </p:txBody>
      </p:sp>
      <p:sp>
        <p:nvSpPr>
          <p:cNvPr id="7" name="TextBox 6">
            <a:extLst>
              <a:ext uri="{FF2B5EF4-FFF2-40B4-BE49-F238E27FC236}">
                <a16:creationId xmlns:a16="http://schemas.microsoft.com/office/drawing/2014/main" id="{64530C46-A529-43A9-8DEE-C2FF8529B58A}"/>
              </a:ext>
            </a:extLst>
          </p:cNvPr>
          <p:cNvSpPr txBox="1"/>
          <p:nvPr/>
        </p:nvSpPr>
        <p:spPr>
          <a:xfrm>
            <a:off x="1025560" y="5174512"/>
            <a:ext cx="3020625" cy="1200329"/>
          </a:xfrm>
          <a:prstGeom prst="rect">
            <a:avLst/>
          </a:prstGeom>
          <a:noFill/>
        </p:spPr>
        <p:txBody>
          <a:bodyPr wrap="square">
            <a:spAutoFit/>
          </a:bodyPr>
          <a:lstStyle/>
          <a:p>
            <a:pPr algn="ctr"/>
            <a:r>
              <a:rPr lang="en-US" sz="2400" b="1" i="0" u="none" strike="noStrike" dirty="0">
                <a:solidFill>
                  <a:srgbClr val="222222"/>
                </a:solidFill>
                <a:effectLst/>
              </a:rPr>
              <a:t>Identify the barriers to successful transition</a:t>
            </a:r>
            <a:endParaRPr lang="en-GB" sz="2400" dirty="0"/>
          </a:p>
        </p:txBody>
      </p:sp>
      <p:sp>
        <p:nvSpPr>
          <p:cNvPr id="9" name="TextBox 8">
            <a:extLst>
              <a:ext uri="{FF2B5EF4-FFF2-40B4-BE49-F238E27FC236}">
                <a16:creationId xmlns:a16="http://schemas.microsoft.com/office/drawing/2014/main" id="{434C9310-D98C-4680-BAB3-6D9D74A93031}"/>
              </a:ext>
            </a:extLst>
          </p:cNvPr>
          <p:cNvSpPr txBox="1"/>
          <p:nvPr/>
        </p:nvSpPr>
        <p:spPr>
          <a:xfrm>
            <a:off x="7440848" y="5174512"/>
            <a:ext cx="3020625" cy="1569660"/>
          </a:xfrm>
          <a:prstGeom prst="rect">
            <a:avLst/>
          </a:prstGeom>
          <a:noFill/>
        </p:spPr>
        <p:txBody>
          <a:bodyPr wrap="square">
            <a:spAutoFit/>
          </a:bodyPr>
          <a:lstStyle/>
          <a:p>
            <a:pPr algn="ctr"/>
            <a:r>
              <a:rPr lang="en-US" sz="2400" b="1" i="0" u="none" strike="noStrike" dirty="0">
                <a:solidFill>
                  <a:srgbClr val="222222"/>
                </a:solidFill>
                <a:effectLst/>
              </a:rPr>
              <a:t>Use this evidence to bring about change that has an impact on the ground</a:t>
            </a:r>
            <a:endParaRPr lang="en-GB" sz="2400" dirty="0"/>
          </a:p>
        </p:txBody>
      </p:sp>
      <p:sp>
        <p:nvSpPr>
          <p:cNvPr id="11" name="TextBox 10">
            <a:extLst>
              <a:ext uri="{FF2B5EF4-FFF2-40B4-BE49-F238E27FC236}">
                <a16:creationId xmlns:a16="http://schemas.microsoft.com/office/drawing/2014/main" id="{DDBB0763-5D5C-4AE1-A87B-836C8028152C}"/>
              </a:ext>
            </a:extLst>
          </p:cNvPr>
          <p:cNvSpPr txBox="1"/>
          <p:nvPr/>
        </p:nvSpPr>
        <p:spPr>
          <a:xfrm>
            <a:off x="4369194" y="5174512"/>
            <a:ext cx="2824809" cy="1200329"/>
          </a:xfrm>
          <a:prstGeom prst="rect">
            <a:avLst/>
          </a:prstGeom>
          <a:noFill/>
        </p:spPr>
        <p:txBody>
          <a:bodyPr wrap="square">
            <a:spAutoFit/>
          </a:bodyPr>
          <a:lstStyle/>
          <a:p>
            <a:pPr algn="ctr"/>
            <a:r>
              <a:rPr lang="en-US" sz="2400" b="1" i="0" u="none" strike="noStrike" dirty="0">
                <a:solidFill>
                  <a:srgbClr val="222222"/>
                </a:solidFill>
                <a:effectLst/>
              </a:rPr>
              <a:t>Find out what works to address these barriers</a:t>
            </a:r>
            <a:endParaRPr lang="en-GB" sz="2400" dirty="0"/>
          </a:p>
        </p:txBody>
      </p:sp>
      <p:grpSp>
        <p:nvGrpSpPr>
          <p:cNvPr id="29" name="Group 28">
            <a:extLst>
              <a:ext uri="{FF2B5EF4-FFF2-40B4-BE49-F238E27FC236}">
                <a16:creationId xmlns:a16="http://schemas.microsoft.com/office/drawing/2014/main" id="{55DA0541-A939-4377-AB4C-CC5A7C094EE4}"/>
              </a:ext>
            </a:extLst>
          </p:cNvPr>
          <p:cNvGrpSpPr/>
          <p:nvPr/>
        </p:nvGrpSpPr>
        <p:grpSpPr>
          <a:xfrm>
            <a:off x="1736476" y="3291093"/>
            <a:ext cx="1577440" cy="1641893"/>
            <a:chOff x="1725572" y="3455496"/>
            <a:chExt cx="1577440" cy="1641893"/>
          </a:xfrm>
        </p:grpSpPr>
        <p:sp>
          <p:nvSpPr>
            <p:cNvPr id="20" name="Oval 19">
              <a:extLst>
                <a:ext uri="{FF2B5EF4-FFF2-40B4-BE49-F238E27FC236}">
                  <a16:creationId xmlns:a16="http://schemas.microsoft.com/office/drawing/2014/main" id="{17C0EDEC-A7A0-4AF3-A1CF-F01EE6479856}"/>
                </a:ext>
              </a:extLst>
            </p:cNvPr>
            <p:cNvSpPr/>
            <p:nvPr/>
          </p:nvSpPr>
          <p:spPr>
            <a:xfrm>
              <a:off x="1746927" y="3532350"/>
              <a:ext cx="1556085" cy="1565039"/>
            </a:xfrm>
            <a:prstGeom prst="ellipse">
              <a:avLst/>
            </a:prstGeom>
            <a:solidFill>
              <a:srgbClr val="510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Icon&#10;&#10;Description automatically generated">
              <a:extLst>
                <a:ext uri="{FF2B5EF4-FFF2-40B4-BE49-F238E27FC236}">
                  <a16:creationId xmlns:a16="http://schemas.microsoft.com/office/drawing/2014/main" id="{F7AF1481-54D6-4F18-8895-8F146F16C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72" y="3455496"/>
              <a:ext cx="1565039" cy="1565039"/>
            </a:xfrm>
            <a:prstGeom prst="rect">
              <a:avLst/>
            </a:prstGeom>
          </p:spPr>
        </p:pic>
      </p:grpSp>
      <p:grpSp>
        <p:nvGrpSpPr>
          <p:cNvPr id="30" name="Group 29">
            <a:extLst>
              <a:ext uri="{FF2B5EF4-FFF2-40B4-BE49-F238E27FC236}">
                <a16:creationId xmlns:a16="http://schemas.microsoft.com/office/drawing/2014/main" id="{05FB516D-68D1-4ECE-A55D-3FD6EAEB41F6}"/>
              </a:ext>
            </a:extLst>
          </p:cNvPr>
          <p:cNvGrpSpPr/>
          <p:nvPr/>
        </p:nvGrpSpPr>
        <p:grpSpPr>
          <a:xfrm>
            <a:off x="4954108" y="3291091"/>
            <a:ext cx="1610011" cy="1641895"/>
            <a:chOff x="4981073" y="3239873"/>
            <a:chExt cx="1610011" cy="1641895"/>
          </a:xfrm>
        </p:grpSpPr>
        <p:sp>
          <p:nvSpPr>
            <p:cNvPr id="21" name="Oval 20">
              <a:extLst>
                <a:ext uri="{FF2B5EF4-FFF2-40B4-BE49-F238E27FC236}">
                  <a16:creationId xmlns:a16="http://schemas.microsoft.com/office/drawing/2014/main" id="{84AD7671-E3FA-4585-991E-2C618B97F031}"/>
                </a:ext>
              </a:extLst>
            </p:cNvPr>
            <p:cNvSpPr/>
            <p:nvPr/>
          </p:nvSpPr>
          <p:spPr>
            <a:xfrm>
              <a:off x="4981073" y="3316729"/>
              <a:ext cx="1556085" cy="1565039"/>
            </a:xfrm>
            <a:prstGeom prst="ellipse">
              <a:avLst/>
            </a:prstGeom>
            <a:solidFill>
              <a:srgbClr val="510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Icon&#10;&#10;Description automatically generated">
              <a:extLst>
                <a:ext uri="{FF2B5EF4-FFF2-40B4-BE49-F238E27FC236}">
                  <a16:creationId xmlns:a16="http://schemas.microsoft.com/office/drawing/2014/main" id="{CA4A4915-1580-4BB0-A447-A2E18439E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045" y="3239873"/>
              <a:ext cx="1565039" cy="1565039"/>
            </a:xfrm>
            <a:prstGeom prst="rect">
              <a:avLst/>
            </a:prstGeom>
          </p:spPr>
        </p:pic>
      </p:grpSp>
      <p:grpSp>
        <p:nvGrpSpPr>
          <p:cNvPr id="31" name="Group 30">
            <a:extLst>
              <a:ext uri="{FF2B5EF4-FFF2-40B4-BE49-F238E27FC236}">
                <a16:creationId xmlns:a16="http://schemas.microsoft.com/office/drawing/2014/main" id="{6937FC9F-A662-405E-AB4B-7C30B7783BAA}"/>
              </a:ext>
            </a:extLst>
          </p:cNvPr>
          <p:cNvGrpSpPr/>
          <p:nvPr/>
        </p:nvGrpSpPr>
        <p:grpSpPr>
          <a:xfrm>
            <a:off x="8173119" y="3342335"/>
            <a:ext cx="1556085" cy="1565039"/>
            <a:chOff x="8369922" y="3316726"/>
            <a:chExt cx="1556085" cy="1565039"/>
          </a:xfrm>
        </p:grpSpPr>
        <p:sp>
          <p:nvSpPr>
            <p:cNvPr id="22" name="Oval 21">
              <a:extLst>
                <a:ext uri="{FF2B5EF4-FFF2-40B4-BE49-F238E27FC236}">
                  <a16:creationId xmlns:a16="http://schemas.microsoft.com/office/drawing/2014/main" id="{81AE5886-0C3A-4563-A382-380D8A00FFDB}"/>
                </a:ext>
              </a:extLst>
            </p:cNvPr>
            <p:cNvSpPr/>
            <p:nvPr/>
          </p:nvSpPr>
          <p:spPr>
            <a:xfrm>
              <a:off x="8369922" y="3316726"/>
              <a:ext cx="1556085" cy="1565039"/>
            </a:xfrm>
            <a:prstGeom prst="ellipse">
              <a:avLst/>
            </a:prstGeom>
            <a:solidFill>
              <a:srgbClr val="510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Icon&#10;&#10;Description automatically generated">
              <a:extLst>
                <a:ext uri="{FF2B5EF4-FFF2-40B4-BE49-F238E27FC236}">
                  <a16:creationId xmlns:a16="http://schemas.microsoft.com/office/drawing/2014/main" id="{EA5242BB-5231-4B6A-ADB5-B5E742C40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9922" y="3342338"/>
              <a:ext cx="1491464" cy="1488186"/>
            </a:xfrm>
            <a:prstGeom prst="rect">
              <a:avLst/>
            </a:prstGeom>
          </p:spPr>
        </p:pic>
      </p:grpSp>
      <p:cxnSp>
        <p:nvCxnSpPr>
          <p:cNvPr id="34" name="Straight Connector 33">
            <a:extLst>
              <a:ext uri="{FF2B5EF4-FFF2-40B4-BE49-F238E27FC236}">
                <a16:creationId xmlns:a16="http://schemas.microsoft.com/office/drawing/2014/main" id="{CCF6FFF1-4AD8-40C2-AFE3-C19FB188092A}"/>
              </a:ext>
            </a:extLst>
          </p:cNvPr>
          <p:cNvCxnSpPr>
            <a:cxnSpLocks/>
          </p:cNvCxnSpPr>
          <p:nvPr/>
        </p:nvCxnSpPr>
        <p:spPr>
          <a:xfrm>
            <a:off x="931855" y="2451017"/>
            <a:ext cx="9979300" cy="0"/>
          </a:xfrm>
          <a:prstGeom prst="line">
            <a:avLst/>
          </a:prstGeom>
          <a:ln>
            <a:solidFill>
              <a:srgbClr val="510F4A"/>
            </a:solidFill>
          </a:ln>
        </p:spPr>
        <p:style>
          <a:lnRef idx="3">
            <a:schemeClr val="dk1"/>
          </a:lnRef>
          <a:fillRef idx="0">
            <a:schemeClr val="dk1"/>
          </a:fillRef>
          <a:effectRef idx="2">
            <a:schemeClr val="dk1"/>
          </a:effectRef>
          <a:fontRef idx="minor">
            <a:schemeClr val="tx1"/>
          </a:fontRef>
        </p:style>
      </p:cxnSp>
      <p:pic>
        <p:nvPicPr>
          <p:cNvPr id="38" name="Picture 37" descr="Logo, company name&#10;&#10;Description automatically generated">
            <a:extLst>
              <a:ext uri="{FF2B5EF4-FFF2-40B4-BE49-F238E27FC236}">
                <a16:creationId xmlns:a16="http://schemas.microsoft.com/office/drawing/2014/main" id="{44ED8C97-3EC2-48EB-9417-391C32D6B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8602" y="234056"/>
            <a:ext cx="2484045" cy="1388928"/>
          </a:xfrm>
          <a:prstGeom prst="rect">
            <a:avLst/>
          </a:prstGeom>
        </p:spPr>
      </p:pic>
    </p:spTree>
    <p:extLst>
      <p:ext uri="{BB962C8B-B14F-4D97-AF65-F5344CB8AC3E}">
        <p14:creationId xmlns:p14="http://schemas.microsoft.com/office/powerpoint/2010/main" val="275598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E8EDF-6724-42A7-B22D-9DCCA40FAEC9}"/>
              </a:ext>
            </a:extLst>
          </p:cNvPr>
          <p:cNvSpPr>
            <a:spLocks noGrp="1"/>
          </p:cNvSpPr>
          <p:nvPr>
            <p:ph idx="1"/>
          </p:nvPr>
        </p:nvSpPr>
        <p:spPr>
          <a:xfrm>
            <a:off x="497305" y="352926"/>
            <a:ext cx="10856495" cy="5824037"/>
          </a:xfrm>
        </p:spPr>
        <p:txBody>
          <a:bodyPr/>
          <a:lstStyle/>
          <a:p>
            <a:pPr marL="0" indent="0" algn="ctr">
              <a:buNone/>
            </a:pPr>
            <a:r>
              <a:rPr lang="en-US" b="1" dirty="0">
                <a:solidFill>
                  <a:schemeClr val="bg1"/>
                </a:solidFill>
              </a:rPr>
              <a:t>Total funding from 2011-2021: £24.3m </a:t>
            </a:r>
          </a:p>
          <a:p>
            <a:pPr marL="0" indent="0">
              <a:buNone/>
            </a:pPr>
            <a:br>
              <a:rPr lang="en-US" sz="2000" dirty="0">
                <a:solidFill>
                  <a:schemeClr val="bg1"/>
                </a:solidFill>
              </a:rPr>
            </a:br>
            <a:r>
              <a:rPr lang="en-US" sz="2000" dirty="0">
                <a:solidFill>
                  <a:schemeClr val="bg1"/>
                </a:solidFill>
              </a:rPr>
              <a:t>Total funding by ways of delivering our mission: </a:t>
            </a:r>
            <a:endParaRPr lang="en-GB" sz="2000" dirty="0">
              <a:solidFill>
                <a:schemeClr val="bg1"/>
              </a:solidFill>
            </a:endParaRPr>
          </a:p>
        </p:txBody>
      </p:sp>
      <p:sp>
        <p:nvSpPr>
          <p:cNvPr id="7" name="TextBox 6">
            <a:extLst>
              <a:ext uri="{FF2B5EF4-FFF2-40B4-BE49-F238E27FC236}">
                <a16:creationId xmlns:a16="http://schemas.microsoft.com/office/drawing/2014/main" id="{47C48ED1-2EB4-4A03-BB5F-9EBCCC262B89}"/>
              </a:ext>
            </a:extLst>
          </p:cNvPr>
          <p:cNvSpPr txBox="1"/>
          <p:nvPr/>
        </p:nvSpPr>
        <p:spPr>
          <a:xfrm>
            <a:off x="1592647" y="5116101"/>
            <a:ext cx="2227088" cy="1292662"/>
          </a:xfrm>
          <a:prstGeom prst="rect">
            <a:avLst/>
          </a:prstGeom>
          <a:noFill/>
        </p:spPr>
        <p:txBody>
          <a:bodyPr wrap="square" rtlCol="0">
            <a:spAutoFit/>
          </a:bodyPr>
          <a:lstStyle/>
          <a:p>
            <a:pPr algn="ctr"/>
            <a:r>
              <a:rPr lang="en-US" sz="2400" b="1" dirty="0">
                <a:solidFill>
                  <a:schemeClr val="bg1"/>
                </a:solidFill>
              </a:rPr>
              <a:t>£11.7m</a:t>
            </a:r>
          </a:p>
          <a:p>
            <a:pPr algn="ctr"/>
            <a:r>
              <a:rPr lang="en-US" b="1" dirty="0">
                <a:solidFill>
                  <a:schemeClr val="bg1"/>
                </a:solidFill>
              </a:rPr>
              <a:t>Identifying the barriers </a:t>
            </a:r>
            <a:r>
              <a:rPr lang="en-US" dirty="0">
                <a:solidFill>
                  <a:schemeClr val="bg1"/>
                </a:solidFill>
              </a:rPr>
              <a:t>to a successful transition</a:t>
            </a:r>
            <a:endParaRPr lang="en-GB" dirty="0">
              <a:solidFill>
                <a:schemeClr val="bg1"/>
              </a:solidFill>
            </a:endParaRPr>
          </a:p>
        </p:txBody>
      </p:sp>
      <p:sp>
        <p:nvSpPr>
          <p:cNvPr id="10" name="TextBox 9">
            <a:extLst>
              <a:ext uri="{FF2B5EF4-FFF2-40B4-BE49-F238E27FC236}">
                <a16:creationId xmlns:a16="http://schemas.microsoft.com/office/drawing/2014/main" id="{1BE286F9-42E9-4D52-AEB7-7B619EF97558}"/>
              </a:ext>
            </a:extLst>
          </p:cNvPr>
          <p:cNvSpPr txBox="1"/>
          <p:nvPr/>
        </p:nvSpPr>
        <p:spPr>
          <a:xfrm>
            <a:off x="4922522" y="5116101"/>
            <a:ext cx="2346951" cy="1292662"/>
          </a:xfrm>
          <a:prstGeom prst="rect">
            <a:avLst/>
          </a:prstGeom>
          <a:noFill/>
        </p:spPr>
        <p:txBody>
          <a:bodyPr wrap="square" rtlCol="0">
            <a:spAutoFit/>
          </a:bodyPr>
          <a:lstStyle/>
          <a:p>
            <a:pPr algn="ctr"/>
            <a:r>
              <a:rPr lang="en-US" sz="2400" b="1" dirty="0">
                <a:solidFill>
                  <a:schemeClr val="bg1"/>
                </a:solidFill>
              </a:rPr>
              <a:t>£9m</a:t>
            </a:r>
          </a:p>
          <a:p>
            <a:pPr algn="ctr"/>
            <a:r>
              <a:rPr lang="en-US" dirty="0">
                <a:solidFill>
                  <a:schemeClr val="bg1"/>
                </a:solidFill>
              </a:rPr>
              <a:t>Finding out </a:t>
            </a:r>
            <a:r>
              <a:rPr lang="en-US" b="1" dirty="0">
                <a:solidFill>
                  <a:schemeClr val="bg1"/>
                </a:solidFill>
              </a:rPr>
              <a:t>what works </a:t>
            </a:r>
            <a:r>
              <a:rPr lang="en-US" dirty="0">
                <a:solidFill>
                  <a:schemeClr val="bg1"/>
                </a:solidFill>
              </a:rPr>
              <a:t>to address these barriers</a:t>
            </a:r>
            <a:endParaRPr lang="en-GB" dirty="0">
              <a:solidFill>
                <a:schemeClr val="bg1"/>
              </a:solidFill>
            </a:endParaRPr>
          </a:p>
        </p:txBody>
      </p:sp>
      <p:sp>
        <p:nvSpPr>
          <p:cNvPr id="11" name="TextBox 10">
            <a:extLst>
              <a:ext uri="{FF2B5EF4-FFF2-40B4-BE49-F238E27FC236}">
                <a16:creationId xmlns:a16="http://schemas.microsoft.com/office/drawing/2014/main" id="{F91AF292-EE10-4C34-A4D4-1218DE1EFD91}"/>
              </a:ext>
            </a:extLst>
          </p:cNvPr>
          <p:cNvSpPr txBox="1"/>
          <p:nvPr/>
        </p:nvSpPr>
        <p:spPr>
          <a:xfrm>
            <a:off x="8317100" y="5123680"/>
            <a:ext cx="2227088" cy="1569660"/>
          </a:xfrm>
          <a:prstGeom prst="rect">
            <a:avLst/>
          </a:prstGeom>
          <a:noFill/>
        </p:spPr>
        <p:txBody>
          <a:bodyPr wrap="square" rtlCol="0">
            <a:spAutoFit/>
          </a:bodyPr>
          <a:lstStyle/>
          <a:p>
            <a:pPr algn="ctr"/>
            <a:r>
              <a:rPr lang="en-US" sz="2400" b="1" dirty="0">
                <a:solidFill>
                  <a:schemeClr val="bg1"/>
                </a:solidFill>
              </a:rPr>
              <a:t>£3.5m</a:t>
            </a:r>
          </a:p>
          <a:p>
            <a:pPr algn="ctr"/>
            <a:r>
              <a:rPr lang="en-US" dirty="0">
                <a:solidFill>
                  <a:schemeClr val="bg1"/>
                </a:solidFill>
              </a:rPr>
              <a:t>Using </a:t>
            </a:r>
            <a:r>
              <a:rPr lang="en-US" b="1" dirty="0">
                <a:solidFill>
                  <a:schemeClr val="bg1"/>
                </a:solidFill>
              </a:rPr>
              <a:t>evidence to bring about change </a:t>
            </a:r>
            <a:r>
              <a:rPr lang="en-US" dirty="0">
                <a:solidFill>
                  <a:schemeClr val="bg1"/>
                </a:solidFill>
              </a:rPr>
              <a:t>that has an impact on the ground</a:t>
            </a:r>
            <a:endParaRPr lang="en-GB" dirty="0">
              <a:solidFill>
                <a:schemeClr val="bg1"/>
              </a:solidFill>
            </a:endParaRPr>
          </a:p>
        </p:txBody>
      </p:sp>
      <p:sp>
        <p:nvSpPr>
          <p:cNvPr id="21" name="Rectangle 20">
            <a:extLst>
              <a:ext uri="{FF2B5EF4-FFF2-40B4-BE49-F238E27FC236}">
                <a16:creationId xmlns:a16="http://schemas.microsoft.com/office/drawing/2014/main" id="{0BB642B3-2DB6-4149-95DF-633CF9BFF2D8}"/>
              </a:ext>
            </a:extLst>
          </p:cNvPr>
          <p:cNvSpPr/>
          <p:nvPr/>
        </p:nvSpPr>
        <p:spPr>
          <a:xfrm>
            <a:off x="8588434" y="3841331"/>
            <a:ext cx="1684421" cy="1104025"/>
          </a:xfrm>
          <a:prstGeom prst="rect">
            <a:avLst/>
          </a:prstGeom>
          <a:solidFill>
            <a:srgbClr val="1282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7907DD26-48E6-4006-8F9B-B0E806B56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640" y="3673609"/>
            <a:ext cx="1444699" cy="1441524"/>
          </a:xfrm>
          <a:prstGeom prst="rect">
            <a:avLst/>
          </a:prstGeom>
        </p:spPr>
      </p:pic>
      <p:grpSp>
        <p:nvGrpSpPr>
          <p:cNvPr id="4" name="Group 3">
            <a:extLst>
              <a:ext uri="{FF2B5EF4-FFF2-40B4-BE49-F238E27FC236}">
                <a16:creationId xmlns:a16="http://schemas.microsoft.com/office/drawing/2014/main" id="{4CE035D2-FD07-4235-A739-67CBAFC976E6}"/>
              </a:ext>
            </a:extLst>
          </p:cNvPr>
          <p:cNvGrpSpPr/>
          <p:nvPr/>
        </p:nvGrpSpPr>
        <p:grpSpPr>
          <a:xfrm>
            <a:off x="5253789" y="2293304"/>
            <a:ext cx="1684421" cy="2652052"/>
            <a:chOff x="4672488" y="2306432"/>
            <a:chExt cx="1684421" cy="2652052"/>
          </a:xfrm>
        </p:grpSpPr>
        <p:sp>
          <p:nvSpPr>
            <p:cNvPr id="5" name="Rectangle 4">
              <a:extLst>
                <a:ext uri="{FF2B5EF4-FFF2-40B4-BE49-F238E27FC236}">
                  <a16:creationId xmlns:a16="http://schemas.microsoft.com/office/drawing/2014/main" id="{D1594A14-3BDC-4D4F-9104-87FB7837E4BF}"/>
                </a:ext>
              </a:extLst>
            </p:cNvPr>
            <p:cNvSpPr/>
            <p:nvPr/>
          </p:nvSpPr>
          <p:spPr>
            <a:xfrm>
              <a:off x="4672488" y="2306432"/>
              <a:ext cx="1684421" cy="2638924"/>
            </a:xfrm>
            <a:prstGeom prst="rect">
              <a:avLst/>
            </a:prstGeom>
            <a:solidFill>
              <a:srgbClr val="1282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Icon&#10;&#10;Description automatically generated">
              <a:extLst>
                <a:ext uri="{FF2B5EF4-FFF2-40B4-BE49-F238E27FC236}">
                  <a16:creationId xmlns:a16="http://schemas.microsoft.com/office/drawing/2014/main" id="{3235BFA1-E77E-4514-A705-BD7D40356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348" y="3513785"/>
              <a:ext cx="1444699" cy="1444699"/>
            </a:xfrm>
            <a:prstGeom prst="rect">
              <a:avLst/>
            </a:prstGeom>
          </p:spPr>
        </p:pic>
      </p:grpSp>
      <p:grpSp>
        <p:nvGrpSpPr>
          <p:cNvPr id="6" name="Group 5">
            <a:extLst>
              <a:ext uri="{FF2B5EF4-FFF2-40B4-BE49-F238E27FC236}">
                <a16:creationId xmlns:a16="http://schemas.microsoft.com/office/drawing/2014/main" id="{36A4AE29-D9F9-4041-8927-748CD36D7A06}"/>
              </a:ext>
            </a:extLst>
          </p:cNvPr>
          <p:cNvGrpSpPr/>
          <p:nvPr/>
        </p:nvGrpSpPr>
        <p:grpSpPr>
          <a:xfrm>
            <a:off x="1799282" y="1541873"/>
            <a:ext cx="1684421" cy="3363133"/>
            <a:chOff x="1251469" y="1582223"/>
            <a:chExt cx="1684421" cy="3363133"/>
          </a:xfrm>
          <a:solidFill>
            <a:srgbClr val="1282C9"/>
          </a:solidFill>
        </p:grpSpPr>
        <p:sp>
          <p:nvSpPr>
            <p:cNvPr id="20" name="Rectangle 19">
              <a:extLst>
                <a:ext uri="{FF2B5EF4-FFF2-40B4-BE49-F238E27FC236}">
                  <a16:creationId xmlns:a16="http://schemas.microsoft.com/office/drawing/2014/main" id="{8F8443F7-DEDA-4FE7-8DAD-955533F1B53E}"/>
                </a:ext>
              </a:extLst>
            </p:cNvPr>
            <p:cNvSpPr/>
            <p:nvPr/>
          </p:nvSpPr>
          <p:spPr>
            <a:xfrm>
              <a:off x="1251469" y="1582223"/>
              <a:ext cx="1684421" cy="336313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Icon&#10;&#10;Description automatically generated">
              <a:extLst>
                <a:ext uri="{FF2B5EF4-FFF2-40B4-BE49-F238E27FC236}">
                  <a16:creationId xmlns:a16="http://schemas.microsoft.com/office/drawing/2014/main" id="{950D8C22-065D-4BC8-A956-36C533518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329" y="3479952"/>
              <a:ext cx="1444699" cy="1444699"/>
            </a:xfrm>
            <a:prstGeom prst="rect">
              <a:avLst/>
            </a:prstGeom>
            <a:grpFill/>
          </p:spPr>
        </p:pic>
      </p:grpSp>
      <p:cxnSp>
        <p:nvCxnSpPr>
          <p:cNvPr id="19" name="Straight Connector 18">
            <a:extLst>
              <a:ext uri="{FF2B5EF4-FFF2-40B4-BE49-F238E27FC236}">
                <a16:creationId xmlns:a16="http://schemas.microsoft.com/office/drawing/2014/main" id="{71FA3C45-9324-488F-9189-7DE4453DF3F3}"/>
              </a:ext>
            </a:extLst>
          </p:cNvPr>
          <p:cNvCxnSpPr/>
          <p:nvPr/>
        </p:nvCxnSpPr>
        <p:spPr>
          <a:xfrm>
            <a:off x="2706191" y="981242"/>
            <a:ext cx="650899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147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F53250-36E6-4CBA-9D95-F3E28ACA5EE1}"/>
              </a:ext>
            </a:extLst>
          </p:cNvPr>
          <p:cNvSpPr/>
          <p:nvPr/>
        </p:nvSpPr>
        <p:spPr>
          <a:xfrm>
            <a:off x="-101600" y="0"/>
            <a:ext cx="12407900" cy="1409700"/>
          </a:xfrm>
          <a:prstGeom prst="rect">
            <a:avLst/>
          </a:prstGeom>
          <a:solidFill>
            <a:srgbClr val="510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9B32C6B-3C5C-41D3-AD06-05512E6CBA33}"/>
              </a:ext>
            </a:extLst>
          </p:cNvPr>
          <p:cNvSpPr txBox="1"/>
          <p:nvPr/>
        </p:nvSpPr>
        <p:spPr>
          <a:xfrm>
            <a:off x="570497" y="550107"/>
            <a:ext cx="11100803" cy="584775"/>
          </a:xfrm>
          <a:prstGeom prst="rect">
            <a:avLst/>
          </a:prstGeom>
          <a:noFill/>
        </p:spPr>
        <p:txBody>
          <a:bodyPr wrap="square" rtlCol="0">
            <a:spAutoFit/>
          </a:bodyPr>
          <a:lstStyle/>
          <a:p>
            <a:r>
              <a:rPr lang="en-US" sz="3200" b="1" dirty="0">
                <a:solidFill>
                  <a:schemeClr val="bg1"/>
                </a:solidFill>
              </a:rPr>
              <a:t>CASE STUDY: </a:t>
            </a:r>
            <a:r>
              <a:rPr lang="en-US" sz="3200" b="1" i="1" dirty="0">
                <a:solidFill>
                  <a:schemeClr val="bg1"/>
                </a:solidFill>
              </a:rPr>
              <a:t>Supporting veterans navigating the benefits system </a:t>
            </a:r>
            <a:endParaRPr lang="en-GB" sz="3200" b="1" i="1" dirty="0">
              <a:solidFill>
                <a:schemeClr val="bg1"/>
              </a:solidFill>
            </a:endParaRPr>
          </a:p>
        </p:txBody>
      </p:sp>
      <p:sp>
        <p:nvSpPr>
          <p:cNvPr id="3" name="TextBox 2">
            <a:extLst>
              <a:ext uri="{FF2B5EF4-FFF2-40B4-BE49-F238E27FC236}">
                <a16:creationId xmlns:a16="http://schemas.microsoft.com/office/drawing/2014/main" id="{F85B5F24-18F5-49BB-990C-48CE2F84A8A7}"/>
              </a:ext>
            </a:extLst>
          </p:cNvPr>
          <p:cNvSpPr txBox="1"/>
          <p:nvPr/>
        </p:nvSpPr>
        <p:spPr>
          <a:xfrm>
            <a:off x="570497" y="1834148"/>
            <a:ext cx="10546681" cy="4154984"/>
          </a:xfrm>
          <a:prstGeom prst="rect">
            <a:avLst/>
          </a:prstGeom>
          <a:noFill/>
        </p:spPr>
        <p:txBody>
          <a:bodyPr wrap="square" rtlCol="0">
            <a:spAutoFit/>
          </a:bodyPr>
          <a:lstStyle/>
          <a:p>
            <a:r>
              <a:rPr lang="en-US" sz="2400" b="1" dirty="0"/>
              <a:t>THE PROJECT</a:t>
            </a:r>
          </a:p>
          <a:p>
            <a:r>
              <a:rPr lang="en-US" sz="2400" dirty="0"/>
              <a:t>Research with the University of Salford into the impact of the benefits system on veterans and their families</a:t>
            </a:r>
          </a:p>
          <a:p>
            <a:endParaRPr lang="en-US" sz="2400" dirty="0"/>
          </a:p>
          <a:p>
            <a:r>
              <a:rPr lang="en-US" sz="2400" b="1" dirty="0"/>
              <a:t>IMPACT</a:t>
            </a:r>
          </a:p>
          <a:p>
            <a:pPr marL="285750" indent="-285750">
              <a:buFont typeface="Arial" panose="020B0604020202020204" pitchFamily="34" charset="0"/>
              <a:buChar char="•"/>
            </a:pPr>
            <a:r>
              <a:rPr lang="en-US" sz="2400" dirty="0"/>
              <a:t>Significant increase in support for veterans who require help from UK benefits system </a:t>
            </a:r>
          </a:p>
          <a:p>
            <a:pPr marL="285750" indent="-285750">
              <a:buFont typeface="Arial" panose="020B0604020202020204" pitchFamily="34" charset="0"/>
              <a:buChar char="•"/>
            </a:pPr>
            <a:r>
              <a:rPr lang="en-US" sz="2400" dirty="0"/>
              <a:t>Government announced up to £6 million funding for Armed Forces Champion posts</a:t>
            </a:r>
          </a:p>
          <a:p>
            <a:pPr marL="285750" indent="-285750">
              <a:buFont typeface="Arial" panose="020B0604020202020204" pitchFamily="34" charset="0"/>
              <a:buChar char="•"/>
            </a:pPr>
            <a:r>
              <a:rPr lang="en-US" sz="2400" dirty="0"/>
              <a:t>New Armed Forces ‘marker’ introduced </a:t>
            </a:r>
          </a:p>
          <a:p>
            <a:pPr marL="285750" indent="-285750">
              <a:buFont typeface="Arial" panose="020B0604020202020204" pitchFamily="34" charset="0"/>
              <a:buChar char="•"/>
            </a:pPr>
            <a:r>
              <a:rPr lang="en-US" sz="2400" dirty="0"/>
              <a:t>New training model for staff</a:t>
            </a:r>
            <a:endParaRPr lang="en-GB" sz="2400" dirty="0"/>
          </a:p>
        </p:txBody>
      </p:sp>
      <p:cxnSp>
        <p:nvCxnSpPr>
          <p:cNvPr id="15" name="Straight Connector 14">
            <a:extLst>
              <a:ext uri="{FF2B5EF4-FFF2-40B4-BE49-F238E27FC236}">
                <a16:creationId xmlns:a16="http://schemas.microsoft.com/office/drawing/2014/main" id="{D857751B-FAD2-4DB9-ABFF-89A6D6D341D0}"/>
              </a:ext>
            </a:extLst>
          </p:cNvPr>
          <p:cNvCxnSpPr>
            <a:cxnSpLocks/>
          </p:cNvCxnSpPr>
          <p:nvPr/>
        </p:nvCxnSpPr>
        <p:spPr>
          <a:xfrm>
            <a:off x="715955" y="3174917"/>
            <a:ext cx="9979300" cy="0"/>
          </a:xfrm>
          <a:prstGeom prst="line">
            <a:avLst/>
          </a:prstGeom>
          <a:ln>
            <a:solidFill>
              <a:srgbClr val="510F4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4635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A98291-4DBF-4F07-94DC-0F09E4AFADCB}"/>
              </a:ext>
            </a:extLst>
          </p:cNvPr>
          <p:cNvSpPr/>
          <p:nvPr/>
        </p:nvSpPr>
        <p:spPr>
          <a:xfrm>
            <a:off x="-101600" y="0"/>
            <a:ext cx="12407900" cy="1409700"/>
          </a:xfrm>
          <a:prstGeom prst="rect">
            <a:avLst/>
          </a:prstGeom>
          <a:solidFill>
            <a:srgbClr val="510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9B32C6B-3C5C-41D3-AD06-05512E6CBA33}"/>
              </a:ext>
            </a:extLst>
          </p:cNvPr>
          <p:cNvSpPr txBox="1"/>
          <p:nvPr/>
        </p:nvSpPr>
        <p:spPr>
          <a:xfrm>
            <a:off x="570497" y="550107"/>
            <a:ext cx="11051005" cy="584775"/>
          </a:xfrm>
          <a:prstGeom prst="rect">
            <a:avLst/>
          </a:prstGeom>
          <a:noFill/>
        </p:spPr>
        <p:txBody>
          <a:bodyPr wrap="square" rtlCol="0">
            <a:spAutoFit/>
          </a:bodyPr>
          <a:lstStyle/>
          <a:p>
            <a:r>
              <a:rPr lang="en-US" sz="3200" b="1" dirty="0">
                <a:solidFill>
                  <a:schemeClr val="bg1"/>
                </a:solidFill>
              </a:rPr>
              <a:t>CASE STUDY: </a:t>
            </a:r>
            <a:r>
              <a:rPr lang="en-US" sz="3200" b="1" i="1" dirty="0">
                <a:solidFill>
                  <a:schemeClr val="bg1"/>
                </a:solidFill>
              </a:rPr>
              <a:t>Informing the Armed Forces charities sector </a:t>
            </a:r>
            <a:endParaRPr lang="en-GB" sz="3200" b="1" i="1" dirty="0">
              <a:solidFill>
                <a:schemeClr val="bg1"/>
              </a:solidFill>
            </a:endParaRPr>
          </a:p>
        </p:txBody>
      </p:sp>
      <p:sp>
        <p:nvSpPr>
          <p:cNvPr id="3" name="TextBox 2">
            <a:extLst>
              <a:ext uri="{FF2B5EF4-FFF2-40B4-BE49-F238E27FC236}">
                <a16:creationId xmlns:a16="http://schemas.microsoft.com/office/drawing/2014/main" id="{F85B5F24-18F5-49BB-990C-48CE2F84A8A7}"/>
              </a:ext>
            </a:extLst>
          </p:cNvPr>
          <p:cNvSpPr txBox="1"/>
          <p:nvPr/>
        </p:nvSpPr>
        <p:spPr>
          <a:xfrm>
            <a:off x="570497" y="1821448"/>
            <a:ext cx="10546681" cy="4154984"/>
          </a:xfrm>
          <a:prstGeom prst="rect">
            <a:avLst/>
          </a:prstGeom>
          <a:noFill/>
        </p:spPr>
        <p:txBody>
          <a:bodyPr wrap="square" rtlCol="0">
            <a:spAutoFit/>
          </a:bodyPr>
          <a:lstStyle/>
          <a:p>
            <a:r>
              <a:rPr lang="en-US" sz="2400" b="1" dirty="0"/>
              <a:t>THE PROJECT</a:t>
            </a:r>
          </a:p>
          <a:p>
            <a:r>
              <a:rPr lang="en-US" sz="2400" dirty="0"/>
              <a:t>Since 2014, we have worked with the Directory of Social Change to produce 11 reports about the sector</a:t>
            </a:r>
          </a:p>
          <a:p>
            <a:endParaRPr lang="en-US" sz="2400" dirty="0"/>
          </a:p>
          <a:p>
            <a:r>
              <a:rPr lang="en-US" sz="2400" b="1" dirty="0"/>
              <a:t>IMPACT</a:t>
            </a:r>
          </a:p>
          <a:p>
            <a:pPr marL="285750" indent="-285750">
              <a:buFont typeface="Arial" panose="020B0604020202020204" pitchFamily="34" charset="0"/>
              <a:buChar char="•"/>
            </a:pPr>
            <a:r>
              <a:rPr lang="en-US" sz="2400" dirty="0"/>
              <a:t>Helped to secure millions of pounds in government funding for charities during the pandemic</a:t>
            </a:r>
          </a:p>
          <a:p>
            <a:pPr marL="285750" indent="-285750">
              <a:buFont typeface="Arial" panose="020B0604020202020204" pitchFamily="34" charset="0"/>
              <a:buChar char="•"/>
            </a:pPr>
            <a:r>
              <a:rPr lang="en-US" sz="2400" dirty="0"/>
              <a:t>MOD used the information for their consultation report and to help shape the Strategy for our Veterans</a:t>
            </a:r>
          </a:p>
          <a:p>
            <a:pPr marL="285750" indent="-285750">
              <a:buFont typeface="Arial" panose="020B0604020202020204" pitchFamily="34" charset="0"/>
              <a:buChar char="•"/>
            </a:pPr>
            <a:r>
              <a:rPr lang="en-US" sz="2400" dirty="0"/>
              <a:t>Charities use the reports to support funding bids and inform services and strategies </a:t>
            </a:r>
            <a:endParaRPr lang="en-GB" sz="2400" dirty="0"/>
          </a:p>
        </p:txBody>
      </p:sp>
      <p:cxnSp>
        <p:nvCxnSpPr>
          <p:cNvPr id="5" name="Straight Connector 4">
            <a:extLst>
              <a:ext uri="{FF2B5EF4-FFF2-40B4-BE49-F238E27FC236}">
                <a16:creationId xmlns:a16="http://schemas.microsoft.com/office/drawing/2014/main" id="{BA3EDBFE-37F8-4C49-89AE-3CC4DB0E8E3F}"/>
              </a:ext>
            </a:extLst>
          </p:cNvPr>
          <p:cNvCxnSpPr>
            <a:cxnSpLocks/>
          </p:cNvCxnSpPr>
          <p:nvPr/>
        </p:nvCxnSpPr>
        <p:spPr>
          <a:xfrm>
            <a:off x="715955" y="3174917"/>
            <a:ext cx="9979300" cy="0"/>
          </a:xfrm>
          <a:prstGeom prst="line">
            <a:avLst/>
          </a:prstGeom>
          <a:ln>
            <a:solidFill>
              <a:srgbClr val="510F4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900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C42C6B-E067-4EA8-BF23-8F4F0F7D496C}"/>
              </a:ext>
            </a:extLst>
          </p:cNvPr>
          <p:cNvSpPr/>
          <p:nvPr/>
        </p:nvSpPr>
        <p:spPr>
          <a:xfrm>
            <a:off x="-101600" y="0"/>
            <a:ext cx="12407900" cy="1409700"/>
          </a:xfrm>
          <a:prstGeom prst="rect">
            <a:avLst/>
          </a:prstGeom>
          <a:solidFill>
            <a:srgbClr val="510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9B32C6B-3C5C-41D3-AD06-05512E6CBA33}"/>
              </a:ext>
            </a:extLst>
          </p:cNvPr>
          <p:cNvSpPr txBox="1"/>
          <p:nvPr/>
        </p:nvSpPr>
        <p:spPr>
          <a:xfrm>
            <a:off x="570497" y="550107"/>
            <a:ext cx="11051005" cy="584775"/>
          </a:xfrm>
          <a:prstGeom prst="rect">
            <a:avLst/>
          </a:prstGeom>
          <a:noFill/>
        </p:spPr>
        <p:txBody>
          <a:bodyPr wrap="square" rtlCol="0">
            <a:spAutoFit/>
          </a:bodyPr>
          <a:lstStyle/>
          <a:p>
            <a:r>
              <a:rPr lang="en-US" sz="3200" b="1" dirty="0">
                <a:solidFill>
                  <a:schemeClr val="bg1"/>
                </a:solidFill>
              </a:rPr>
              <a:t>CASE STUDY: </a:t>
            </a:r>
            <a:r>
              <a:rPr lang="en-US" sz="3200" b="1" i="1" dirty="0">
                <a:solidFill>
                  <a:schemeClr val="bg1"/>
                </a:solidFill>
              </a:rPr>
              <a:t>FiMT Research Centre</a:t>
            </a:r>
            <a:endParaRPr lang="en-GB" sz="3200" b="1" i="1" dirty="0">
              <a:solidFill>
                <a:schemeClr val="bg1"/>
              </a:solidFill>
            </a:endParaRPr>
          </a:p>
        </p:txBody>
      </p:sp>
      <p:sp>
        <p:nvSpPr>
          <p:cNvPr id="3" name="TextBox 2">
            <a:extLst>
              <a:ext uri="{FF2B5EF4-FFF2-40B4-BE49-F238E27FC236}">
                <a16:creationId xmlns:a16="http://schemas.microsoft.com/office/drawing/2014/main" id="{F85B5F24-18F5-49BB-990C-48CE2F84A8A7}"/>
              </a:ext>
            </a:extLst>
          </p:cNvPr>
          <p:cNvSpPr txBox="1"/>
          <p:nvPr/>
        </p:nvSpPr>
        <p:spPr>
          <a:xfrm>
            <a:off x="570497" y="1905506"/>
            <a:ext cx="10546681" cy="3785652"/>
          </a:xfrm>
          <a:prstGeom prst="rect">
            <a:avLst/>
          </a:prstGeom>
          <a:noFill/>
        </p:spPr>
        <p:txBody>
          <a:bodyPr wrap="square" rtlCol="0">
            <a:spAutoFit/>
          </a:bodyPr>
          <a:lstStyle/>
          <a:p>
            <a:r>
              <a:rPr lang="en-US" sz="2400" b="1" dirty="0"/>
              <a:t>THE PROJECT</a:t>
            </a:r>
          </a:p>
          <a:p>
            <a:r>
              <a:rPr lang="en-US" sz="2400" dirty="0"/>
              <a:t>An accessible and authoritative source of UK and international research, resources and literature on veterans and their families.</a:t>
            </a:r>
          </a:p>
          <a:p>
            <a:endParaRPr lang="en-US" sz="2400" b="1" dirty="0"/>
          </a:p>
          <a:p>
            <a:r>
              <a:rPr lang="en-US" sz="2400" b="1" dirty="0"/>
              <a:t>IMPACT</a:t>
            </a:r>
          </a:p>
          <a:p>
            <a:pPr marL="285750" indent="-285750">
              <a:buFont typeface="Arial" panose="020B0604020202020204" pitchFamily="34" charset="0"/>
              <a:buChar char="•"/>
            </a:pPr>
            <a:r>
              <a:rPr lang="en-US" sz="2400" dirty="0"/>
              <a:t>More than 2,700 entries of research and content</a:t>
            </a:r>
          </a:p>
          <a:p>
            <a:pPr marL="285750" indent="-285750">
              <a:buFont typeface="Arial" panose="020B0604020202020204" pitchFamily="34" charset="0"/>
              <a:buChar char="•"/>
            </a:pPr>
            <a:r>
              <a:rPr lang="en-US" sz="2400" dirty="0"/>
              <a:t>Reviewed, evaluated and given guidance on more than 150 reports</a:t>
            </a:r>
          </a:p>
          <a:p>
            <a:pPr marL="285750" indent="-285750">
              <a:buFont typeface="Arial" panose="020B0604020202020204" pitchFamily="34" charset="0"/>
              <a:buChar char="•"/>
            </a:pPr>
            <a:r>
              <a:rPr lang="en-US" sz="2400" dirty="0"/>
              <a:t>Three national conferences </a:t>
            </a:r>
          </a:p>
          <a:p>
            <a:pPr marL="285750" indent="-285750">
              <a:buFont typeface="Arial" panose="020B0604020202020204" pitchFamily="34" charset="0"/>
              <a:buChar char="•"/>
            </a:pPr>
            <a:r>
              <a:rPr lang="en-US" sz="2400" dirty="0"/>
              <a:t>A series of snapshots, bulletins and animations present findings in a clear and accessible way</a:t>
            </a:r>
            <a:endParaRPr lang="en-GB" sz="2400" dirty="0"/>
          </a:p>
        </p:txBody>
      </p:sp>
      <p:cxnSp>
        <p:nvCxnSpPr>
          <p:cNvPr id="5" name="Straight Connector 4">
            <a:extLst>
              <a:ext uri="{FF2B5EF4-FFF2-40B4-BE49-F238E27FC236}">
                <a16:creationId xmlns:a16="http://schemas.microsoft.com/office/drawing/2014/main" id="{49AFAB9B-610F-4A46-86B7-79EF0FE2E754}"/>
              </a:ext>
            </a:extLst>
          </p:cNvPr>
          <p:cNvCxnSpPr>
            <a:cxnSpLocks/>
          </p:cNvCxnSpPr>
          <p:nvPr/>
        </p:nvCxnSpPr>
        <p:spPr>
          <a:xfrm>
            <a:off x="715955" y="3174917"/>
            <a:ext cx="9979300" cy="0"/>
          </a:xfrm>
          <a:prstGeom prst="line">
            <a:avLst/>
          </a:prstGeom>
          <a:ln>
            <a:solidFill>
              <a:srgbClr val="510F4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0328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B8252-8C3A-4BD0-82BA-2AD25B20E729}"/>
              </a:ext>
            </a:extLst>
          </p:cNvPr>
          <p:cNvSpPr txBox="1"/>
          <p:nvPr/>
        </p:nvSpPr>
        <p:spPr>
          <a:xfrm>
            <a:off x="914400" y="609600"/>
            <a:ext cx="9545053" cy="707886"/>
          </a:xfrm>
          <a:prstGeom prst="rect">
            <a:avLst/>
          </a:prstGeom>
          <a:noFill/>
        </p:spPr>
        <p:txBody>
          <a:bodyPr wrap="square" rtlCol="0">
            <a:spAutoFit/>
          </a:bodyPr>
          <a:lstStyle/>
          <a:p>
            <a:pPr algn="ctr"/>
            <a:r>
              <a:rPr lang="en-US" sz="4000" b="1" dirty="0">
                <a:solidFill>
                  <a:schemeClr val="bg1"/>
                </a:solidFill>
              </a:rPr>
              <a:t>LOOKING AHEAD: Lifting Our Sights </a:t>
            </a:r>
            <a:endParaRPr lang="en-GB" sz="4000" b="1" dirty="0">
              <a:solidFill>
                <a:schemeClr val="bg1"/>
              </a:solidFill>
            </a:endParaRPr>
          </a:p>
        </p:txBody>
      </p:sp>
      <p:pic>
        <p:nvPicPr>
          <p:cNvPr id="4" name="Picture 3" descr="A picture containing text, person, outdoor, people&#10;&#10;Description automatically generated">
            <a:extLst>
              <a:ext uri="{FF2B5EF4-FFF2-40B4-BE49-F238E27FC236}">
                <a16:creationId xmlns:a16="http://schemas.microsoft.com/office/drawing/2014/main" id="{D6799360-8D60-4215-AD0E-01C6E7A70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048" y="1403229"/>
            <a:ext cx="3759393" cy="4711942"/>
          </a:xfrm>
          <a:prstGeom prst="rect">
            <a:avLst/>
          </a:prstGeom>
        </p:spPr>
      </p:pic>
      <p:pic>
        <p:nvPicPr>
          <p:cNvPr id="6" name="Picture 5" descr="A picture containing text, person&#10;&#10;Description automatically generated">
            <a:extLst>
              <a:ext uri="{FF2B5EF4-FFF2-40B4-BE49-F238E27FC236}">
                <a16:creationId xmlns:a16="http://schemas.microsoft.com/office/drawing/2014/main" id="{1A6B5B25-03CA-4FFD-B770-1BFA117D7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560" y="1367421"/>
            <a:ext cx="3759393" cy="4747750"/>
          </a:xfrm>
          <a:prstGeom prst="rect">
            <a:avLst/>
          </a:prstGeom>
        </p:spPr>
      </p:pic>
    </p:spTree>
    <p:extLst>
      <p:ext uri="{BB962C8B-B14F-4D97-AF65-F5344CB8AC3E}">
        <p14:creationId xmlns:p14="http://schemas.microsoft.com/office/powerpoint/2010/main" val="18531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94855D-6AD3-4E59-90EE-FA2C2A2BFF63}"/>
              </a:ext>
            </a:extLst>
          </p:cNvPr>
          <p:cNvSpPr/>
          <p:nvPr/>
        </p:nvSpPr>
        <p:spPr>
          <a:xfrm>
            <a:off x="-116958" y="5478684"/>
            <a:ext cx="12308958" cy="1426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275510-4FF2-4EFA-9B18-A13CF318C8D5}"/>
              </a:ext>
            </a:extLst>
          </p:cNvPr>
          <p:cNvSpPr>
            <a:spLocks noGrp="1"/>
          </p:cNvSpPr>
          <p:nvPr>
            <p:ph type="ctrTitle"/>
          </p:nvPr>
        </p:nvSpPr>
        <p:spPr>
          <a:xfrm>
            <a:off x="6962644" y="333501"/>
            <a:ext cx="4210264" cy="1540269"/>
          </a:xfrm>
        </p:spPr>
        <p:txBody>
          <a:bodyPr>
            <a:noAutofit/>
          </a:bodyPr>
          <a:lstStyle/>
          <a:p>
            <a:r>
              <a:rPr lang="en-US" sz="3200" dirty="0">
                <a:solidFill>
                  <a:schemeClr val="bg1"/>
                </a:solidFill>
                <a:latin typeface="+mn-lt"/>
              </a:rPr>
              <a:t>Download the Forces in Mind Trust Impact Report 2011-2021</a:t>
            </a:r>
            <a:endParaRPr lang="en-GB" sz="3200" dirty="0">
              <a:solidFill>
                <a:schemeClr val="bg1"/>
              </a:solidFill>
              <a:latin typeface="+mn-lt"/>
            </a:endParaRPr>
          </a:p>
        </p:txBody>
      </p:sp>
      <p:pic>
        <p:nvPicPr>
          <p:cNvPr id="1026" name="Picture 2">
            <a:extLst>
              <a:ext uri="{FF2B5EF4-FFF2-40B4-BE49-F238E27FC236}">
                <a16:creationId xmlns:a16="http://schemas.microsoft.com/office/drawing/2014/main" id="{EB683BB3-EBBB-4208-8D00-3A26BB8BD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38" y="1999827"/>
            <a:ext cx="25812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grass, outdoor, hillside&#10;&#10;Description automatically generated">
            <a:extLst>
              <a:ext uri="{FF2B5EF4-FFF2-40B4-BE49-F238E27FC236}">
                <a16:creationId xmlns:a16="http://schemas.microsoft.com/office/drawing/2014/main" id="{2E19DE81-38D1-49AF-BC2E-5886DC4D5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04" y="308314"/>
            <a:ext cx="4893924" cy="4893924"/>
          </a:xfrm>
          <a:prstGeom prst="rect">
            <a:avLst/>
          </a:prstGeom>
        </p:spPr>
      </p:pic>
      <p:pic>
        <p:nvPicPr>
          <p:cNvPr id="8" name="Picture 7" descr="Logo, company name&#10;&#10;Description automatically generated">
            <a:extLst>
              <a:ext uri="{FF2B5EF4-FFF2-40B4-BE49-F238E27FC236}">
                <a16:creationId xmlns:a16="http://schemas.microsoft.com/office/drawing/2014/main" id="{76075441-2084-4535-8FE0-838CB517D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8223" y="5609522"/>
            <a:ext cx="2232855" cy="1248478"/>
          </a:xfrm>
          <a:prstGeom prst="rect">
            <a:avLst/>
          </a:prstGeom>
        </p:spPr>
      </p:pic>
      <p:pic>
        <p:nvPicPr>
          <p:cNvPr id="10" name="Picture 9" descr="Logo, company name&#10;&#10;Description automatically generated">
            <a:extLst>
              <a:ext uri="{FF2B5EF4-FFF2-40B4-BE49-F238E27FC236}">
                <a16:creationId xmlns:a16="http://schemas.microsoft.com/office/drawing/2014/main" id="{6EC7CD9B-C7C4-4802-BD19-2311B396D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0099" y="5642623"/>
            <a:ext cx="2581275" cy="1262672"/>
          </a:xfrm>
          <a:prstGeom prst="rect">
            <a:avLst/>
          </a:prstGeom>
        </p:spPr>
      </p:pic>
    </p:spTree>
    <p:extLst>
      <p:ext uri="{BB962C8B-B14F-4D97-AF65-F5344CB8AC3E}">
        <p14:creationId xmlns:p14="http://schemas.microsoft.com/office/powerpoint/2010/main" val="3922146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1A6F6C168B1A4AA46D85791AB832C0" ma:contentTypeVersion="14" ma:contentTypeDescription="Create a new document." ma:contentTypeScope="" ma:versionID="4c1163193ef697dfff34f0fee969ce57">
  <xsd:schema xmlns:xsd="http://www.w3.org/2001/XMLSchema" xmlns:xs="http://www.w3.org/2001/XMLSchema" xmlns:p="http://schemas.microsoft.com/office/2006/metadata/properties" xmlns:ns2="53050e79-3768-4da6-b0a6-6766cfc3e2a9" xmlns:ns3="7156ad4f-d4b3-4eef-a15a-fef6ab3ac69c" targetNamespace="http://schemas.microsoft.com/office/2006/metadata/properties" ma:root="true" ma:fieldsID="7e8b6a416f3bb98a1b1c60d1c54656ab" ns2:_="" ns3:_="">
    <xsd:import namespace="53050e79-3768-4da6-b0a6-6766cfc3e2a9"/>
    <xsd:import namespace="7156ad4f-d4b3-4eef-a15a-fef6ab3ac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50e79-3768-4da6-b0a6-6766cfc3e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ction" ma:index="20" nillable="true" ma:displayName="Action" ma:format="Dropdown" ma:internalName="Action">
      <xsd:simpleType>
        <xsd:restriction base="dms:Choice">
          <xsd:enumeration value="Delete"/>
          <xsd:enumeration value="Organize on line"/>
          <xsd:enumeration value="Organize irl"/>
          <xsd:enumeration value="Hold for post-lockdown"/>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56ad4f-d4b3-4eef-a15a-fef6ab3ac69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ion xmlns="53050e79-3768-4da6-b0a6-6766cfc3e2a9" xsi:nil="true"/>
  </documentManagement>
</p:properties>
</file>

<file path=customXml/itemProps1.xml><?xml version="1.0" encoding="utf-8"?>
<ds:datastoreItem xmlns:ds="http://schemas.openxmlformats.org/officeDocument/2006/customXml" ds:itemID="{2DA9BFFF-7555-4EE8-8C45-646234820C55}">
  <ds:schemaRefs>
    <ds:schemaRef ds:uri="http://schemas.microsoft.com/sharepoint/v3/contenttype/forms"/>
  </ds:schemaRefs>
</ds:datastoreItem>
</file>

<file path=customXml/itemProps2.xml><?xml version="1.0" encoding="utf-8"?>
<ds:datastoreItem xmlns:ds="http://schemas.openxmlformats.org/officeDocument/2006/customXml" ds:itemID="{600F7B4E-AF00-441F-9676-35050A087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50e79-3768-4da6-b0a6-6766cfc3e2a9"/>
    <ds:schemaRef ds:uri="7156ad4f-d4b3-4eef-a15a-fef6ab3ac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6628B-5E2B-49F4-AE3E-E7D18756D353}">
  <ds:schemaRefs>
    <ds:schemaRef ds:uri="http://schemas.microsoft.com/office/2006/metadata/properties"/>
    <ds:schemaRef ds:uri="http://schemas.microsoft.com/office/infopath/2007/PartnerControls"/>
    <ds:schemaRef ds:uri="53050e79-3768-4da6-b0a6-6766cfc3e2a9"/>
  </ds:schemaRefs>
</ds:datastoreItem>
</file>

<file path=docProps/app.xml><?xml version="1.0" encoding="utf-8"?>
<Properties xmlns="http://schemas.openxmlformats.org/officeDocument/2006/extended-properties" xmlns:vt="http://schemas.openxmlformats.org/officeDocument/2006/docPropsVTypes">
  <Template>Office Theme</Template>
  <TotalTime>334</TotalTime>
  <Words>787</Words>
  <Application>Microsoft Office PowerPoint</Application>
  <PresentationFormat>Widescreen</PresentationFormat>
  <Paragraphs>60</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Download the Forces in Mind Trust Impact Report 2011-2021</vt:lpstr>
      <vt:lpstr>PowerPoint Presentation</vt:lpstr>
      <vt:lpstr>PowerPoint Presentation</vt:lpstr>
      <vt:lpstr>PowerPoint Presentation</vt:lpstr>
      <vt:lpstr>PowerPoint Presentation</vt:lpstr>
      <vt:lpstr>PowerPoint Presentation</vt:lpstr>
      <vt:lpstr>PowerPoint Presentation</vt:lpstr>
      <vt:lpstr>Download the Forces in Mind Trust Impact Report 2011-2021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Download the Forces in Mind Trust Impact Report 2011-2021</dc:title>
  <dc:creator>Genevieve Lazar</dc:creator>
  <cp:lastModifiedBy>Genevieve Lazar</cp:lastModifiedBy>
  <cp:revision>13</cp:revision>
  <dcterms:created xsi:type="dcterms:W3CDTF">2022-05-03T12:42:11Z</dcterms:created>
  <dcterms:modified xsi:type="dcterms:W3CDTF">2022-05-04T09:41:15Z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0x010100DA1A6F6C168B1A4AA46D85791AB832C0</vt:lpwstr>
  </property>
</Properties>
</file>