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1" r:id="rId1"/>
  </p:sldMasterIdLst>
  <p:notesMasterIdLst>
    <p:notesMasterId r:id="rId21"/>
  </p:notesMasterIdLst>
  <p:handoutMasterIdLst>
    <p:handoutMasterId r:id="rId22"/>
  </p:handoutMasterIdLst>
  <p:sldIdLst>
    <p:sldId id="642" r:id="rId2"/>
    <p:sldId id="507" r:id="rId3"/>
    <p:sldId id="508" r:id="rId4"/>
    <p:sldId id="643" r:id="rId5"/>
    <p:sldId id="514" r:id="rId6"/>
    <p:sldId id="561" r:id="rId7"/>
    <p:sldId id="648" r:id="rId8"/>
    <p:sldId id="645" r:id="rId9"/>
    <p:sldId id="644" r:id="rId10"/>
    <p:sldId id="547" r:id="rId11"/>
    <p:sldId id="596" r:id="rId12"/>
    <p:sldId id="594" r:id="rId13"/>
    <p:sldId id="595" r:id="rId14"/>
    <p:sldId id="548" r:id="rId15"/>
    <p:sldId id="535" r:id="rId16"/>
    <p:sldId id="532" r:id="rId17"/>
    <p:sldId id="635" r:id="rId18"/>
    <p:sldId id="640" r:id="rId19"/>
    <p:sldId id="649" r:id="rId20"/>
  </p:sldIdLst>
  <p:sldSz cx="9906000" cy="6858000" type="A4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E"/>
    <a:srgbClr val="4AACC3"/>
    <a:srgbClr val="5D8AA7"/>
    <a:srgbClr val="5DD9F1"/>
    <a:srgbClr val="2B3362"/>
    <a:srgbClr val="C1051E"/>
    <a:srgbClr val="88F4F1"/>
    <a:srgbClr val="E35558"/>
    <a:srgbClr val="335264"/>
    <a:srgbClr val="3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0"/>
    <p:restoredTop sz="90726" autoAdjust="0"/>
  </p:normalViewPr>
  <p:slideViewPr>
    <p:cSldViewPr snapToObjects="1">
      <p:cViewPr varScale="1">
        <p:scale>
          <a:sx n="79" d="100"/>
          <a:sy n="79" d="100"/>
        </p:scale>
        <p:origin x="1272" y="78"/>
      </p:cViewPr>
      <p:guideLst>
        <p:guide orient="horz" pos="138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897" y="5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Service Users by Service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B-42E4-8550-5919630F12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B-42E4-8550-5919630F12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B-42E4-8550-5919630F12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FB-42E4-8550-5919630F12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FB-42E4-8550-5919630F128A}"/>
              </c:ext>
            </c:extLst>
          </c:dPt>
          <c:cat>
            <c:strRef>
              <c:f>Sheet1!$A$2:$A$6</c:f>
              <c:strCache>
                <c:ptCount val="5"/>
                <c:pt idx="0">
                  <c:v>Army</c:v>
                </c:pt>
                <c:pt idx="1">
                  <c:v>RN</c:v>
                </c:pt>
                <c:pt idx="2">
                  <c:v>RM</c:v>
                </c:pt>
                <c:pt idx="3">
                  <c:v>RAF</c:v>
                </c:pt>
                <c:pt idx="4">
                  <c:v>MN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35</c:v>
                </c:pt>
                <c:pt idx="2">
                  <c:v>5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3-4033-928C-739AED3B3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F8-4ED0-8306-753C149BD4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F8-4ED0-8306-753C149BD4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F8-4ED0-8306-753C149BD4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F8-4ED0-8306-753C149BD499}"/>
              </c:ext>
            </c:extLst>
          </c:dPt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4-4ECF-B4C4-76BCAA86D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1-457F-8D24-67EFDCC543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1-457F-8D24-67EFDCC543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91-457F-8D24-67EFDCC543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91-457F-8D24-67EFDCC54360}"/>
              </c:ext>
            </c:extLst>
          </c:dPt>
          <c:cat>
            <c:strRef>
              <c:f>Sheet1!$A$2:$A$5</c:f>
              <c:strCache>
                <c:ptCount val="4"/>
                <c:pt idx="0">
                  <c:v>Under 25</c:v>
                </c:pt>
                <c:pt idx="1">
                  <c:v>25-40</c:v>
                </c:pt>
                <c:pt idx="2">
                  <c:v>41-55</c:v>
                </c:pt>
                <c:pt idx="3">
                  <c:v>Over 55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21</c:v>
                </c:pt>
                <c:pt idx="2">
                  <c:v>29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A-4319-BEA9-491622D98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0.11952</cdr:x>
      <cdr:y>0</cdr:y>
    </cdr:from>
    <cdr:to>
      <cdr:x>0.30117</cdr:x>
      <cdr:y>0.11935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78B393-5F85-4238-9C40-D25AC7FE89A4}"/>
            </a:ext>
          </a:extLst>
        </cdr:cNvPr>
        <cdr:cNvSpPr txBox="1"/>
      </cdr:nvSpPr>
      <cdr:spPr>
        <a:xfrm xmlns:a="http://schemas.openxmlformats.org/drawingml/2006/main">
          <a:off x="601619" y="-1484313"/>
          <a:ext cx="914400" cy="553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800" dirty="0"/>
            <a:t>Under 25</a:t>
          </a:r>
        </a:p>
        <a:p xmlns:a="http://schemas.openxmlformats.org/drawingml/2006/main">
          <a:pPr algn="ctr"/>
          <a:r>
            <a:rPr lang="en-GB" sz="1200" dirty="0"/>
            <a:t>(1%)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0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t" anchorCtr="0" compatLnSpc="1">
            <a:prstTxWarp prst="textNoShape">
              <a:avLst/>
            </a:prstTxWarp>
          </a:bodyPr>
          <a:lstStyle>
            <a:lvl1pPr algn="l" defTabSz="96009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4869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t" anchorCtr="0" compatLnSpc="1">
            <a:prstTxWarp prst="textNoShape">
              <a:avLst/>
            </a:prstTxWarp>
          </a:bodyPr>
          <a:lstStyle>
            <a:lvl1pPr algn="r" defTabSz="96009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9"/>
            <a:ext cx="2944870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b" anchorCtr="0" compatLnSpc="1">
            <a:prstTxWarp prst="textNoShape">
              <a:avLst/>
            </a:prstTxWarp>
          </a:bodyPr>
          <a:lstStyle>
            <a:lvl1pPr algn="l" defTabSz="96009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30709"/>
            <a:ext cx="2944869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b" anchorCtr="0" compatLnSpc="1">
            <a:prstTxWarp prst="textNoShape">
              <a:avLst/>
            </a:prstTxWarp>
          </a:bodyPr>
          <a:lstStyle>
            <a:lvl1pPr algn="r" defTabSz="960090">
              <a:defRPr sz="1300">
                <a:cs typeface="+mn-cs"/>
              </a:defRPr>
            </a:lvl1pPr>
          </a:lstStyle>
          <a:p>
            <a:pPr>
              <a:defRPr/>
            </a:pPr>
            <a:fld id="{58D19504-1DEC-2A47-B6A6-8F102A8E81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5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0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t" anchorCtr="0" compatLnSpc="1">
            <a:prstTxWarp prst="textNoShape">
              <a:avLst/>
            </a:prstTxWarp>
          </a:bodyPr>
          <a:lstStyle>
            <a:lvl1pPr algn="l" defTabSz="96009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4869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t" anchorCtr="0" compatLnSpc="1">
            <a:prstTxWarp prst="textNoShape">
              <a:avLst/>
            </a:prstTxWarp>
          </a:bodyPr>
          <a:lstStyle>
            <a:lvl1pPr algn="r" defTabSz="96009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8003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7" y="4716145"/>
            <a:ext cx="5438140" cy="446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9"/>
            <a:ext cx="2944870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b" anchorCtr="0" compatLnSpc="1">
            <a:prstTxWarp prst="textNoShape">
              <a:avLst/>
            </a:prstTxWarp>
          </a:bodyPr>
          <a:lstStyle>
            <a:lvl1pPr algn="l" defTabSz="96009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30709"/>
            <a:ext cx="2944869" cy="4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004" tIns="48002" rIns="96004" bIns="48002" numCol="1" anchor="b" anchorCtr="0" compatLnSpc="1">
            <a:prstTxWarp prst="textNoShape">
              <a:avLst/>
            </a:prstTxWarp>
          </a:bodyPr>
          <a:lstStyle>
            <a:lvl1pPr algn="r" defTabSz="960090">
              <a:defRPr sz="1300">
                <a:cs typeface="+mn-cs"/>
              </a:defRPr>
            </a:lvl1pPr>
          </a:lstStyle>
          <a:p>
            <a:pPr>
              <a:defRPr/>
            </a:pPr>
            <a:fld id="{48BD9B67-FC21-9F48-9C6C-FB003DA2B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8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0C274-A174-E741-AAB5-E0243D4C44A5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cs typeface="+mn-cs"/>
              </a:rPr>
              <a:t>Welcome </a:t>
            </a:r>
            <a:r>
              <a:rPr lang="en-GB" dirty="0">
                <a:cs typeface="+mn-cs"/>
              </a:rPr>
              <a:t>and introductions</a:t>
            </a:r>
            <a:endParaRPr lang="en-GB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5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0C274-A174-E741-AAB5-E0243D4C44A5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cs typeface="+mn-cs"/>
              </a:rPr>
              <a:t>Welcome </a:t>
            </a:r>
            <a:r>
              <a:rPr lang="en-GB" dirty="0">
                <a:cs typeface="+mn-cs"/>
              </a:rPr>
              <a:t>and introductions</a:t>
            </a:r>
            <a:endParaRPr lang="en-GB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8C632B-7BB3-4F4E-9A88-92F5BA3EEAA5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7389" indent="-227389" eaLnBrk="1" hangingPunct="1">
              <a:buFont typeface="Arial"/>
              <a:buChar char="•"/>
              <a:defRPr/>
            </a:pPr>
            <a:r>
              <a:rPr lang="en-GB" dirty="0">
                <a:cs typeface="+mn-cs"/>
              </a:rPr>
              <a:t>Founded in 2007 just after the 25</a:t>
            </a:r>
            <a:r>
              <a:rPr lang="en-GB" baseline="30000" dirty="0">
                <a:cs typeface="+mn-cs"/>
              </a:rPr>
              <a:t>th</a:t>
            </a:r>
            <a:r>
              <a:rPr lang="en-GB" dirty="0">
                <a:cs typeface="+mn-cs"/>
              </a:rPr>
              <a:t> anniversary pilgrimage to</a:t>
            </a:r>
            <a:r>
              <a:rPr lang="en-GB" baseline="0" dirty="0">
                <a:cs typeface="+mn-cs"/>
              </a:rPr>
              <a:t> the Falklands sponsored </a:t>
            </a:r>
            <a:r>
              <a:rPr lang="en-GB" dirty="0">
                <a:cs typeface="+mn-cs"/>
              </a:rPr>
              <a:t>by SAMA.</a:t>
            </a:r>
          </a:p>
          <a:p>
            <a:pPr marL="227389" indent="-227389" eaLnBrk="1" hangingPunct="1">
              <a:buFont typeface="Arial"/>
              <a:buChar char="•"/>
              <a:defRPr/>
            </a:pPr>
            <a:r>
              <a:rPr lang="en-GB" dirty="0">
                <a:cs typeface="+mn-cs"/>
              </a:rPr>
              <a:t>Began with 5 people, beer and skittles</a:t>
            </a:r>
            <a:r>
              <a:rPr lang="en-GB" baseline="0" dirty="0">
                <a:cs typeface="+mn-cs"/>
              </a:rPr>
              <a:t> in the basement of the Royal Maritime Club before the term PTSD had been coined.</a:t>
            </a:r>
            <a:endParaRPr lang="en-GB" dirty="0">
              <a:cs typeface="+mn-cs"/>
            </a:endParaRPr>
          </a:p>
          <a:p>
            <a:pPr marL="227389" indent="-227389" eaLnBrk="1" hangingPunct="1">
              <a:buFontTx/>
              <a:buChar char="•"/>
              <a:defRPr/>
            </a:pPr>
            <a:r>
              <a:rPr lang="en-GB" dirty="0">
                <a:cs typeface="+mn-cs"/>
              </a:rPr>
              <a:t>Provides:</a:t>
            </a:r>
          </a:p>
          <a:p>
            <a:pPr marL="682169" lvl="1" indent="-227389" eaLnBrk="1" hangingPunct="1">
              <a:buFontTx/>
              <a:buChar char="•"/>
              <a:defRPr/>
            </a:pPr>
            <a:r>
              <a:rPr lang="en-GB" dirty="0">
                <a:cs typeface="+mn-cs"/>
              </a:rPr>
              <a:t>Venue to meet other veterans</a:t>
            </a:r>
          </a:p>
          <a:p>
            <a:pPr marL="682169" lvl="1" indent="-227389" eaLnBrk="1" hangingPunct="1">
              <a:buFontTx/>
              <a:buChar char="•"/>
              <a:defRPr/>
            </a:pPr>
            <a:r>
              <a:rPr lang="en-GB" dirty="0">
                <a:cs typeface="+mn-cs"/>
              </a:rPr>
              <a:t>Drop-in to see a psychiatrist and therapist immediately (+ alcohol services)</a:t>
            </a:r>
          </a:p>
          <a:p>
            <a:pPr marL="682169" lvl="1" indent="-227389" eaLnBrk="1" hangingPunct="1">
              <a:buFontTx/>
              <a:buChar char="•"/>
              <a:defRPr/>
            </a:pPr>
            <a:r>
              <a:rPr lang="en-GB" dirty="0">
                <a:cs typeface="+mn-cs"/>
              </a:rPr>
              <a:t>One stop shop for general welfare/material needs. </a:t>
            </a:r>
          </a:p>
          <a:p>
            <a:pPr marL="227389" indent="-227389" eaLnBrk="1" hangingPunct="1">
              <a:buFontTx/>
              <a:buChar char="•"/>
              <a:defRPr/>
            </a:pPr>
            <a:r>
              <a:rPr lang="en-GB" b="1" dirty="0">
                <a:cs typeface="+mn-cs"/>
              </a:rPr>
              <a:t>This</a:t>
            </a:r>
            <a:r>
              <a:rPr lang="en-GB" b="1" baseline="0" dirty="0">
                <a:cs typeface="+mn-cs"/>
              </a:rPr>
              <a:t> year (2018) is our 10</a:t>
            </a:r>
            <a:r>
              <a:rPr lang="en-GB" b="1" baseline="30000" dirty="0">
                <a:cs typeface="+mn-cs"/>
              </a:rPr>
              <a:t>th</a:t>
            </a:r>
            <a:r>
              <a:rPr lang="en-GB" b="1" baseline="0" dirty="0">
                <a:cs typeface="+mn-cs"/>
              </a:rPr>
              <a:t> anniversary</a:t>
            </a:r>
          </a:p>
          <a:p>
            <a:pPr marL="227389" indent="-227389" eaLnBrk="1" hangingPunct="1">
              <a:buFontTx/>
              <a:buChar char="•"/>
              <a:defRPr/>
            </a:pPr>
            <a:r>
              <a:rPr lang="en-GB" b="0" baseline="0" dirty="0">
                <a:cs typeface="+mn-cs"/>
              </a:rPr>
              <a:t>Recently awarded the Queen’s Award for Voluntary Service: proud to display the logo top right</a:t>
            </a:r>
            <a:endParaRPr lang="en-GB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542" indent="-170542">
              <a:buFont typeface="Arial"/>
              <a:buChar char="•"/>
            </a:pPr>
            <a:r>
              <a:rPr lang="en-US" sz="1400" dirty="0"/>
              <a:t>We cater for all and every need.</a:t>
            </a:r>
          </a:p>
          <a:p>
            <a:pPr marL="170542" indent="-170542">
              <a:buFont typeface="Arial"/>
              <a:buChar char="•"/>
            </a:pPr>
            <a:r>
              <a:rPr lang="en-US" sz="1400" dirty="0"/>
              <a:t>This list is from the RBL Household Survey (but could have come from our reception desk, our agencies or SUs).</a:t>
            </a:r>
          </a:p>
          <a:p>
            <a:pPr marL="170542" indent="-170542">
              <a:buFont typeface="Arial"/>
              <a:buChar char="•"/>
            </a:pPr>
            <a:r>
              <a:rPr lang="en-US" sz="1400" dirty="0"/>
              <a:t>Only 60% of working age veterans are in work: often underpaid, overqualified for what they are doing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US" sz="1400" dirty="0"/>
              <a:t>Most of our SUs are older: 64% over 65, 46% over 75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US" sz="1400" dirty="0"/>
              <a:t>Some are homeless but many more find themselves in unsuitable housing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US" sz="1400" dirty="0"/>
              <a:t>Many suffer from poor health, especially hearing, seeing, heart, diabetes, musculoskeletal problems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US" sz="1400" dirty="0"/>
              <a:t>A number are alcohol dependent (twice as likely as the general population)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US" sz="1400" dirty="0"/>
              <a:t>And we see a number of ex-offenders as well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GB" sz="1400" i="1" dirty="0"/>
              <a:t>Of our Service Users</a:t>
            </a:r>
            <a:r>
              <a:rPr lang="en-GB" sz="1400" dirty="0"/>
              <a:t>: ~50% need MH support; ~30% declare alcohol problems; ~10% drug misuse; ~25% need MH intervention.</a:t>
            </a:r>
          </a:p>
          <a:p>
            <a:pPr marL="170542" indent="-170542" defTabSz="909559">
              <a:buFont typeface="Arial"/>
              <a:buChar char="•"/>
              <a:defRPr/>
            </a:pPr>
            <a:r>
              <a:rPr lang="en-GB" sz="1400" dirty="0"/>
              <a:t>Biggest needs are poverty and loneliness</a:t>
            </a:r>
          </a:p>
          <a:p>
            <a:pPr defTabSz="909559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D9B67-FC21-9F48-9C6C-FB003DA2B6A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D9B67-FC21-9F48-9C6C-FB003DA2B6A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0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2C86D-1BDF-EC46-878A-8112E834BDE4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60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242AA-2982-884B-8D52-16DB86530C80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7389" indent="-227389">
              <a:defRPr/>
            </a:pPr>
            <a:r>
              <a:rPr lang="en-GB" b="1"/>
              <a:t>Royal Maritime Club</a:t>
            </a:r>
          </a:p>
          <a:p>
            <a:pPr marL="227389" indent="-227389">
              <a:defRPr/>
            </a:pPr>
            <a:r>
              <a:rPr lang="en-GB"/>
              <a:t>Reception RHS, agencies at tables, coffee/social area, ballroom.  Social need - free coffee &amp; biscuits</a:t>
            </a:r>
          </a:p>
          <a:p>
            <a:pPr marL="227389" indent="-227389">
              <a:defRPr/>
            </a:pPr>
            <a:r>
              <a:rPr lang="en-GB"/>
              <a:t>Next to volunteers, our location is our biggest asset</a:t>
            </a:r>
          </a:p>
        </p:txBody>
      </p:sp>
    </p:spTree>
    <p:extLst>
      <p:ext uri="{BB962C8B-B14F-4D97-AF65-F5344CB8AC3E}">
        <p14:creationId xmlns:p14="http://schemas.microsoft.com/office/powerpoint/2010/main" val="380506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b="1" dirty="0">
                <a:cs typeface="+mn-cs"/>
              </a:rPr>
              <a:t>Health/Clinical Support</a:t>
            </a:r>
          </a:p>
          <a:p>
            <a:pPr marL="170542" indent="-170542" eaLnBrk="1" hangingPunct="1">
              <a:buFont typeface="Arial"/>
              <a:buChar char="•"/>
              <a:defRPr/>
            </a:pPr>
            <a:endParaRPr lang="en-US" dirty="0">
              <a:cs typeface="+mn-cs"/>
            </a:endParaRPr>
          </a:p>
          <a:p>
            <a:pPr marL="170542" indent="-170542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Team: Rob Jackson is our new clinical lead.</a:t>
            </a:r>
          </a:p>
          <a:p>
            <a:pPr marL="170542" indent="-170542" eaLnBrk="1" hangingPunct="1">
              <a:buFont typeface="Arial"/>
              <a:buChar char="•"/>
              <a:defRPr/>
            </a:pPr>
            <a:endParaRPr lang="en-US" dirty="0">
              <a:cs typeface="+mn-cs"/>
            </a:endParaRPr>
          </a:p>
          <a:p>
            <a:pPr marL="170542" indent="-170542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Alcohol advisor available (being recruited). Combat Stress is present – John Bromley</a:t>
            </a:r>
          </a:p>
          <a:p>
            <a:pPr marL="170542" indent="-170542" eaLnBrk="1" hangingPunct="1">
              <a:buFont typeface="Arial"/>
              <a:buChar char="•"/>
              <a:defRPr/>
            </a:pPr>
            <a:endParaRPr lang="en-US" dirty="0">
              <a:cs typeface="+mn-cs"/>
            </a:endParaRPr>
          </a:p>
          <a:p>
            <a:pPr marL="170542" indent="-170542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Solent NHS Trust</a:t>
            </a:r>
            <a:r>
              <a:rPr lang="en-US" b="1" dirty="0">
                <a:cs typeface="+mn-cs"/>
              </a:rPr>
              <a:t>.  </a:t>
            </a:r>
          </a:p>
          <a:p>
            <a:pPr marL="625322" lvl="1" indent="-170542" eaLnBrk="1" hangingPunct="1">
              <a:buFont typeface="Arial"/>
              <a:buChar char="•"/>
              <a:defRPr/>
            </a:pPr>
            <a:r>
              <a:rPr lang="en-US" b="1" dirty="0"/>
              <a:t> Talking Change provides a range of therapies for those dealing with common MH problems </a:t>
            </a:r>
            <a:r>
              <a:rPr lang="en-US" dirty="0"/>
              <a:t>– depression and anxiety. Talking therapy incl CBT, Mindfulness and EMDR (Eye Movement Desensitization and Reprogramming)</a:t>
            </a:r>
          </a:p>
          <a:p>
            <a:pPr marL="625322" lvl="1" indent="-170542" eaLnBrk="1" hangingPunct="1">
              <a:buFont typeface="Arial"/>
              <a:buChar char="•"/>
              <a:defRPr/>
            </a:pPr>
            <a:r>
              <a:rPr lang="en-US" dirty="0"/>
              <a:t>Tracey is our POC on the </a:t>
            </a:r>
            <a:r>
              <a:rPr lang="en-US"/>
              <a:t>the ACHT </a:t>
            </a:r>
            <a:r>
              <a:rPr lang="en-US" dirty="0"/>
              <a:t>with links into the Criminal Justice Liaison and Diversion team.</a:t>
            </a:r>
          </a:p>
          <a:p>
            <a:pPr marL="170542" indent="-170542"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SCVS is funded by the NHS as one of 10 specialist services set up nationally.  They provide assessments for all MH needs but don’t treat – they refer to other NHS services and/or mil charities.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CFC273-1475-6242-9463-0C706BBE5CFE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9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D9B67-FC21-9F48-9C6C-FB003DA2B6A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1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D9B67-FC21-9F48-9C6C-FB003DA2B6A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2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8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548680"/>
            <a:ext cx="2228850" cy="557748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48680"/>
            <a:ext cx="6521450" cy="557748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3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7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3259006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548680"/>
            <a:ext cx="5537729" cy="55774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91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1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2700" y="273844"/>
            <a:ext cx="5400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84785"/>
            <a:ext cx="8915400" cy="464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385542"/>
            <a:ext cx="9906000" cy="472458"/>
          </a:xfrm>
          <a:prstGeom prst="rect">
            <a:avLst/>
          </a:prstGeom>
          <a:solidFill>
            <a:srgbClr val="3352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/>
                <a:cs typeface="Raleway"/>
              </a:rPr>
              <a:t>Cure Sometimes, Heal Often, Comfort Always</a:t>
            </a:r>
          </a:p>
        </p:txBody>
      </p:sp>
      <p:pic>
        <p:nvPicPr>
          <p:cNvPr id="7" name="Picture 6" descr="VOS-hand-logo-with-text-12 copy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" y="289968"/>
            <a:ext cx="2066337" cy="836711"/>
          </a:xfrm>
          <a:prstGeom prst="rect">
            <a:avLst/>
          </a:prstGeom>
        </p:spPr>
      </p:pic>
      <p:pic>
        <p:nvPicPr>
          <p:cNvPr id="8" name="Picture 7" descr="QAVS_logo copy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97578"/>
            <a:ext cx="1053476" cy="12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GB" sz="2800" kern="1200" dirty="0" smtClean="0">
          <a:solidFill>
            <a:schemeClr val="tx1">
              <a:lumMod val="65000"/>
              <a:lumOff val="35000"/>
            </a:schemeClr>
          </a:solidFill>
          <a:latin typeface="Raleway SemiBold"/>
          <a:ea typeface="+mj-ea"/>
          <a:cs typeface="Raleway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95959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95959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95959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95959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95959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480" y="2907734"/>
            <a:ext cx="9217024" cy="92635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GB" sz="3000" dirty="0">
                <a:cs typeface="+mn-cs"/>
              </a:rPr>
              <a:t>ASDIC Conference 2022</a:t>
            </a:r>
          </a:p>
          <a:p>
            <a:pPr algn="ctr" eaLnBrk="1" hangingPunct="1">
              <a:defRPr/>
            </a:pPr>
            <a:r>
              <a:rPr lang="en-GB" sz="3000" dirty="0">
                <a:cs typeface="+mn-cs"/>
              </a:rPr>
              <a:t>Royal Armouries Leeds</a:t>
            </a:r>
          </a:p>
          <a:p>
            <a:pPr algn="ctr" eaLnBrk="1" hangingPunct="1">
              <a:defRPr/>
            </a:pPr>
            <a:endParaRPr lang="en-GB" sz="4000" dirty="0">
              <a:cs typeface="+mn-cs"/>
            </a:endParaRPr>
          </a:p>
          <a:p>
            <a:pPr algn="ctr" eaLnBrk="1" hangingPunct="1">
              <a:defRPr/>
            </a:pPr>
            <a:endParaRPr lang="en-GB" sz="4000" dirty="0">
              <a:cs typeface="+mn-cs"/>
            </a:endParaRP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2754207" y="4063142"/>
            <a:ext cx="439758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2400" i="1" dirty="0">
                <a:cs typeface="+mn-cs"/>
              </a:rPr>
              <a:t>Ian Millen – Chief Executive</a:t>
            </a:r>
          </a:p>
          <a:p>
            <a:pPr>
              <a:defRPr/>
            </a:pPr>
            <a:r>
              <a:rPr lang="en-GB" sz="1600" dirty="0">
                <a:cs typeface="+mn-cs"/>
              </a:rPr>
              <a:t>	</a:t>
            </a:r>
            <a:r>
              <a:rPr lang="en-GB" dirty="0">
                <a:cs typeface="+mn-cs"/>
              </a:rPr>
              <a:t>		</a:t>
            </a:r>
            <a:endParaRPr lang="en-GB" sz="1600" dirty="0">
              <a:cs typeface="+mn-cs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327370"/>
            <a:ext cx="2703239" cy="10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rmed-Forces-Corporate-Covenant-cropp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80" y="29890"/>
            <a:ext cx="961275" cy="1472431"/>
          </a:xfrm>
          <a:prstGeom prst="rect">
            <a:avLst/>
          </a:prstGeom>
        </p:spPr>
      </p:pic>
      <p:pic>
        <p:nvPicPr>
          <p:cNvPr id="7" name="Picture 6" descr="NCVO-Member-logo-20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8" y="5223568"/>
            <a:ext cx="938726" cy="1040460"/>
          </a:xfrm>
          <a:prstGeom prst="rect">
            <a:avLst/>
          </a:prstGeom>
        </p:spPr>
      </p:pic>
      <p:sp>
        <p:nvSpPr>
          <p:cNvPr id="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380"/>
            <a:ext cx="8420100" cy="777354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dirty="0">
                <a:cs typeface="+mj-cs"/>
              </a:rPr>
              <a:t>Veterans Outreach Support	</a:t>
            </a:r>
          </a:p>
        </p:txBody>
      </p:sp>
      <p:pic>
        <p:nvPicPr>
          <p:cNvPr id="9" name="Picture 8" descr="fundraising-regulator cop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1" y="4670021"/>
            <a:ext cx="2571582" cy="2403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AE9B5-E488-1348-8B92-85D71E3AAF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5273755"/>
            <a:ext cx="3312790" cy="8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F1CD-4166-FC4F-A792-AE18D5C4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Our Drop-In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188D49-AB6D-8F46-96CD-044E74076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96"/>
          <a:stretch/>
        </p:blipFill>
        <p:spPr>
          <a:xfrm>
            <a:off x="462202" y="2029485"/>
            <a:ext cx="5258906" cy="230268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F853FC-9527-4380-94E1-6BC7D73606EE}"/>
              </a:ext>
            </a:extLst>
          </p:cNvPr>
          <p:cNvSpPr txBox="1"/>
          <p:nvPr/>
        </p:nvSpPr>
        <p:spPr>
          <a:xfrm>
            <a:off x="700248" y="1418617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Royal Maritime Club, Portsmouth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306EF-7B82-4317-8A9E-8D28733C1913}"/>
              </a:ext>
            </a:extLst>
          </p:cNvPr>
          <p:cNvSpPr txBox="1"/>
          <p:nvPr/>
        </p:nvSpPr>
        <p:spPr>
          <a:xfrm>
            <a:off x="5419103" y="1422228"/>
            <a:ext cx="4203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Congregational Church, Newport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5BC31-3091-457C-BAB0-E107B8C9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1103" b="-6800"/>
          <a:stretch/>
        </p:blipFill>
        <p:spPr>
          <a:xfrm>
            <a:off x="5241032" y="2039779"/>
            <a:ext cx="4464496" cy="2448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40F37-F642-482A-AE3C-90C49B301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00" y="4402822"/>
            <a:ext cx="7560840" cy="18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4"/>
          <a:stretch/>
        </p:blipFill>
        <p:spPr>
          <a:xfrm>
            <a:off x="6988967" y="3573016"/>
            <a:ext cx="2952328" cy="2331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6" y="4016553"/>
            <a:ext cx="2015855" cy="2015855"/>
          </a:xfrm>
          <a:prstGeom prst="rect">
            <a:avLst/>
          </a:prstGeom>
        </p:spPr>
      </p:pic>
      <p:pic>
        <p:nvPicPr>
          <p:cNvPr id="9" name="Picture 6" descr="Related image">
            <a:extLst>
              <a:ext uri="{FF2B5EF4-FFF2-40B4-BE49-F238E27FC236}">
                <a16:creationId xmlns:a16="http://schemas.microsoft.com/office/drawing/2014/main" id="{291951A6-F122-4DEA-AC14-337C3221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6" y="1582666"/>
            <a:ext cx="2369710" cy="15788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632" y="188640"/>
            <a:ext cx="6804756" cy="86895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cs typeface="+mj-cs"/>
              </a:rPr>
              <a:t>Other Partners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60" y="1294050"/>
            <a:ext cx="3952180" cy="2806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GB" sz="2000" b="1" dirty="0"/>
              <a:t>Portsmouth Military Mental Health Alliance</a:t>
            </a:r>
            <a:br>
              <a:rPr lang="en-US" sz="2000" b="1" dirty="0"/>
            </a:br>
            <a:endParaRPr lang="en-US" sz="20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Covenant funded services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Positive Minds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 err="1"/>
              <a:t>Solent</a:t>
            </a:r>
            <a:r>
              <a:rPr lang="en-US" sz="1800" dirty="0"/>
              <a:t> recovery college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Veteran Substance Misuse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Service family provision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/>
              <a:t>VOS, </a:t>
            </a:r>
            <a:r>
              <a:rPr lang="en-US" sz="1800" dirty="0" err="1"/>
              <a:t>Solent</a:t>
            </a:r>
            <a:r>
              <a:rPr lang="en-US" sz="1800" dirty="0"/>
              <a:t> Mind, CCG</a:t>
            </a:r>
          </a:p>
          <a:p>
            <a:pPr lvl="1">
              <a:lnSpc>
                <a:spcPct val="80000"/>
              </a:lnSpc>
              <a:defRPr/>
            </a:pPr>
            <a:endParaRPr lang="en-GB" sz="1800" dirty="0"/>
          </a:p>
          <a:p>
            <a:pPr lvl="1" eaLnBrk="1" hangingPunct="1">
              <a:lnSpc>
                <a:spcPct val="80000"/>
              </a:lnSpc>
              <a:defRPr/>
            </a:pPr>
            <a:endParaRPr lang="en-GB" sz="18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39940" y="1294050"/>
            <a:ext cx="3952180" cy="280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000" b="1" dirty="0"/>
              <a:t>Solent AF Covenant Partnership Board</a:t>
            </a:r>
            <a:br>
              <a:rPr lang="en-US" sz="2000" b="1" dirty="0"/>
            </a:br>
            <a:endParaRPr lang="en-US" sz="2000" b="1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Drop-In partnership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 err="1"/>
              <a:t>Soton</a:t>
            </a:r>
            <a:r>
              <a:rPr lang="en-US" sz="1800" dirty="0"/>
              <a:t>, </a:t>
            </a:r>
            <a:r>
              <a:rPr lang="en-US" sz="1800" dirty="0" err="1"/>
              <a:t>Gosport</a:t>
            </a:r>
            <a:r>
              <a:rPr lang="en-US" sz="1800" dirty="0"/>
              <a:t>, IOW, Portsmouth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Wider collaboration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 err="1"/>
              <a:t>Solent</a:t>
            </a:r>
            <a:r>
              <a:rPr lang="en-US" sz="1800" dirty="0"/>
              <a:t> needs analysis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8864" y="3695876"/>
            <a:ext cx="4096196" cy="208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2000" b="1" dirty="0"/>
              <a:t>Portsmouth Hospitals Trust</a:t>
            </a:r>
            <a:br>
              <a:rPr lang="en-US" sz="2000" b="1" dirty="0"/>
            </a:br>
            <a:endParaRPr lang="en-US" sz="2000" b="1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Veteran Aware campaign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New AF Covenant Lead Nurse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Coffee, Cake, Companionship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Quarterly meetings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Advice to DMWS (discharge)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Monthly roadshows (VOS, Age UK)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555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C0D3-734D-4DA6-8A9B-3BB7BE46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Our Service Users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06FB51E-9E6C-4CD1-A87C-3CC75C0F9F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887760" y="1412776"/>
          <a:ext cx="89154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4B7267-E42C-424F-85E0-CF102CF81A0C}"/>
              </a:ext>
            </a:extLst>
          </p:cNvPr>
          <p:cNvGraphicFramePr/>
          <p:nvPr/>
        </p:nvGraphicFramePr>
        <p:xfrm>
          <a:off x="3940242" y="1484784"/>
          <a:ext cx="6773398" cy="452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D0B4D4-2A59-42B5-8775-97899B52279D}"/>
              </a:ext>
            </a:extLst>
          </p:cNvPr>
          <p:cNvSpPr txBox="1"/>
          <p:nvPr/>
        </p:nvSpPr>
        <p:spPr>
          <a:xfrm>
            <a:off x="1408906" y="4024207"/>
            <a:ext cx="593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RN</a:t>
            </a:r>
          </a:p>
          <a:p>
            <a:r>
              <a:rPr lang="en-GB" sz="1200" dirty="0"/>
              <a:t>(35%)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52F09-7A61-45C7-B02D-98666EAA9271}"/>
              </a:ext>
            </a:extLst>
          </p:cNvPr>
          <p:cNvSpPr txBox="1"/>
          <p:nvPr/>
        </p:nvSpPr>
        <p:spPr>
          <a:xfrm>
            <a:off x="1168035" y="2686584"/>
            <a:ext cx="543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RM</a:t>
            </a:r>
          </a:p>
          <a:p>
            <a:r>
              <a:rPr lang="en-GB" sz="1200" dirty="0"/>
              <a:t>(5%)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3CDF6-5D64-4EB1-AFF6-F4F40505C77E}"/>
              </a:ext>
            </a:extLst>
          </p:cNvPr>
          <p:cNvSpPr txBox="1"/>
          <p:nvPr/>
        </p:nvSpPr>
        <p:spPr>
          <a:xfrm>
            <a:off x="3111655" y="3636455"/>
            <a:ext cx="723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Army</a:t>
            </a:r>
          </a:p>
          <a:p>
            <a:r>
              <a:rPr lang="en-GB" sz="1200" dirty="0"/>
              <a:t>(48%)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A771B-7D37-4AAA-91F1-B915E6B1E2C5}"/>
              </a:ext>
            </a:extLst>
          </p:cNvPr>
          <p:cNvSpPr txBox="1"/>
          <p:nvPr/>
        </p:nvSpPr>
        <p:spPr>
          <a:xfrm>
            <a:off x="1650123" y="2324277"/>
            <a:ext cx="6463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RAF</a:t>
            </a:r>
          </a:p>
          <a:p>
            <a:r>
              <a:rPr lang="en-GB" sz="1200" dirty="0"/>
              <a:t>(10%)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55D6E-4F8A-495E-B120-C3F9BD74753B}"/>
              </a:ext>
            </a:extLst>
          </p:cNvPr>
          <p:cNvSpPr txBox="1"/>
          <p:nvPr/>
        </p:nvSpPr>
        <p:spPr>
          <a:xfrm>
            <a:off x="2227142" y="2052279"/>
            <a:ext cx="543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MN</a:t>
            </a:r>
          </a:p>
          <a:p>
            <a:r>
              <a:rPr lang="en-GB" sz="1200" dirty="0"/>
              <a:t>(2%)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77C7F-2989-4B54-9863-7D733B9C3831}"/>
              </a:ext>
            </a:extLst>
          </p:cNvPr>
          <p:cNvSpPr txBox="1"/>
          <p:nvPr/>
        </p:nvSpPr>
        <p:spPr>
          <a:xfrm>
            <a:off x="7496751" y="4109623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</a:t>
            </a:r>
          </a:p>
          <a:p>
            <a:r>
              <a:rPr lang="en-GB" sz="1200" dirty="0"/>
              <a:t>(73%)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08A520-7E5F-40F8-AA8A-CC2AC5B5D603}"/>
              </a:ext>
            </a:extLst>
          </p:cNvPr>
          <p:cNvSpPr txBox="1"/>
          <p:nvPr/>
        </p:nvSpPr>
        <p:spPr>
          <a:xfrm>
            <a:off x="6114074" y="312823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</a:t>
            </a:r>
          </a:p>
          <a:p>
            <a:r>
              <a:rPr lang="en-GB" sz="1200" dirty="0"/>
              <a:t>(27%)</a:t>
            </a:r>
          </a:p>
        </p:txBody>
      </p:sp>
    </p:spTree>
    <p:extLst>
      <p:ext uri="{BB962C8B-B14F-4D97-AF65-F5344CB8AC3E}">
        <p14:creationId xmlns:p14="http://schemas.microsoft.com/office/powerpoint/2010/main" val="1839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CDDD-D9CE-40E3-8184-39335BD9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700" y="273844"/>
            <a:ext cx="6228692" cy="868958"/>
          </a:xfrm>
        </p:spPr>
        <p:txBody>
          <a:bodyPr/>
          <a:lstStyle/>
          <a:p>
            <a:r>
              <a:rPr lang="en-GB" sz="3600" b="1" dirty="0"/>
              <a:t>Our Service Users – 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E56698-7F85-4AAD-8765-0E1430037E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1484313"/>
          <a:ext cx="5033764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0AA40FD-9A27-47DF-BE9B-29AEE0A40613}"/>
              </a:ext>
            </a:extLst>
          </p:cNvPr>
          <p:cNvSpPr txBox="1"/>
          <p:nvPr/>
        </p:nvSpPr>
        <p:spPr>
          <a:xfrm>
            <a:off x="1554119" y="3627562"/>
            <a:ext cx="1005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Over 55</a:t>
            </a:r>
          </a:p>
          <a:p>
            <a:r>
              <a:rPr lang="en-GB" sz="1200" dirty="0"/>
              <a:t>(49%)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4250A-8824-4A72-BDFD-3FFB57D94EBD}"/>
              </a:ext>
            </a:extLst>
          </p:cNvPr>
          <p:cNvSpPr txBox="1"/>
          <p:nvPr/>
        </p:nvSpPr>
        <p:spPr>
          <a:xfrm>
            <a:off x="3329381" y="4296488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41-55</a:t>
            </a:r>
          </a:p>
          <a:p>
            <a:r>
              <a:rPr lang="en-GB" sz="1200" dirty="0"/>
              <a:t>(29%)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B2117-9274-4593-BE5E-4D4F1FE4D416}"/>
              </a:ext>
            </a:extLst>
          </p:cNvPr>
          <p:cNvSpPr txBox="1"/>
          <p:nvPr/>
        </p:nvSpPr>
        <p:spPr>
          <a:xfrm>
            <a:off x="3296817" y="2907682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25-40</a:t>
            </a:r>
          </a:p>
          <a:p>
            <a:r>
              <a:rPr lang="en-GB" sz="1200" dirty="0"/>
              <a:t>(21%)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7AEB25-77DE-4D2A-90A0-09CAD9C89F76}"/>
              </a:ext>
            </a:extLst>
          </p:cNvPr>
          <p:cNvSpPr txBox="1"/>
          <p:nvPr/>
        </p:nvSpPr>
        <p:spPr>
          <a:xfrm>
            <a:off x="5283291" y="2409268"/>
            <a:ext cx="3879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78% of VOS Service Users</a:t>
            </a:r>
          </a:p>
          <a:p>
            <a:r>
              <a:rPr lang="en-GB" sz="2400" dirty="0"/>
              <a:t>Are aged 41 and over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3D4731-D650-45A2-9734-24D54E2E2BDE}"/>
              </a:ext>
            </a:extLst>
          </p:cNvPr>
          <p:cNvSpPr txBox="1"/>
          <p:nvPr/>
        </p:nvSpPr>
        <p:spPr>
          <a:xfrm>
            <a:off x="5341001" y="3750131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1% of VOS Service Users</a:t>
            </a:r>
          </a:p>
          <a:p>
            <a:r>
              <a:rPr lang="en-GB" sz="2400" dirty="0"/>
              <a:t>Are aged 25 and under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3DB15D-C8A0-4163-BC48-789047E01DB2}"/>
              </a:ext>
            </a:extLst>
          </p:cNvPr>
          <p:cNvCxnSpPr>
            <a:cxnSpLocks/>
          </p:cNvCxnSpPr>
          <p:nvPr/>
        </p:nvCxnSpPr>
        <p:spPr>
          <a:xfrm flipH="1" flipV="1">
            <a:off x="1928664" y="1844824"/>
            <a:ext cx="1152128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6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67DD-4D6B-5149-B309-A9EE758F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Our Why?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24092-86DE-AD41-AF7A-FCB357E60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340768"/>
            <a:ext cx="3747428" cy="46418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1F9591-1500-464E-BE50-DEF624FF1EBC}"/>
              </a:ext>
            </a:extLst>
          </p:cNvPr>
          <p:cNvSpPr/>
          <p:nvPr/>
        </p:nvSpPr>
        <p:spPr>
          <a:xfrm>
            <a:off x="4953000" y="1628800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rgbClr val="000000"/>
                </a:solidFill>
                <a:latin typeface="open-sans"/>
              </a:rPr>
              <a:t>“Since coming to VOS and receiving all the treatment and support there, he just keeps going forward and getting better. There’s still more we all need to work on. But I am seeing the man I fell in love with again.  VOS has given me my husband back.”</a:t>
            </a:r>
          </a:p>
          <a:p>
            <a:pPr algn="l"/>
            <a:endParaRPr lang="en-GB" sz="2400" b="1" dirty="0">
              <a:solidFill>
                <a:srgbClr val="000000"/>
              </a:solidFill>
              <a:latin typeface="open-sans"/>
            </a:endParaRPr>
          </a:p>
          <a:p>
            <a:pPr algn="l"/>
            <a:r>
              <a:rPr lang="en-GB" sz="2400" b="1" dirty="0">
                <a:solidFill>
                  <a:srgbClr val="000000"/>
                </a:solidFill>
                <a:latin typeface="open-sans"/>
              </a:rPr>
              <a:t>Mrs Lexie Shepard</a:t>
            </a:r>
            <a:endParaRPr lang="en-GB" sz="2400" b="1" i="0" u="none" strike="noStrike" dirty="0">
              <a:solidFill>
                <a:srgbClr val="000000"/>
              </a:solidFill>
              <a:effectLst/>
              <a:latin typeface="open-sans"/>
            </a:endParaRPr>
          </a:p>
        </p:txBody>
      </p:sp>
    </p:spTree>
    <p:extLst>
      <p:ext uri="{BB962C8B-B14F-4D97-AF65-F5344CB8AC3E}">
        <p14:creationId xmlns:p14="http://schemas.microsoft.com/office/powerpoint/2010/main" val="119012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36018E1-CD3A-4BB4-9F92-EA9FF461F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30" y="1364030"/>
            <a:ext cx="2565234" cy="1923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6EB69-DF87-44E4-935F-7E36559F17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8" y="1340768"/>
            <a:ext cx="1599890" cy="284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DB7CA-44F6-48BF-90F8-445C6FD906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3" y="3402800"/>
            <a:ext cx="3690187" cy="2334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4290FB-4B43-4291-AD88-AF67081395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4" y="4208278"/>
            <a:ext cx="2123173" cy="1528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D226B-2F9E-4A2E-85A8-40071967D4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11" y="3706862"/>
            <a:ext cx="2817503" cy="2113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1994E6-FEA5-4204-87DA-F9B815EBCE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08" y="1364030"/>
            <a:ext cx="2222812" cy="166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E2B4A3-083C-431D-9B7B-04F8DBE491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4" y="1376809"/>
            <a:ext cx="1501799" cy="191114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3AA8CD-63D7-4F06-9D34-F1FFE155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700" y="273844"/>
            <a:ext cx="5400600" cy="868958"/>
          </a:xfrm>
        </p:spPr>
        <p:txBody>
          <a:bodyPr/>
          <a:lstStyle/>
          <a:p>
            <a:r>
              <a:rPr lang="en-US" sz="3600" b="1" dirty="0"/>
              <a:t>Our How</a:t>
            </a:r>
          </a:p>
        </p:txBody>
      </p:sp>
      <p:pic>
        <p:nvPicPr>
          <p:cNvPr id="19" name="Picture 18" descr="A dog standing on grass&#10;&#10;Description automatically generated">
            <a:extLst>
              <a:ext uri="{FF2B5EF4-FFF2-40B4-BE49-F238E27FC236}">
                <a16:creationId xmlns:a16="http://schemas.microsoft.com/office/drawing/2014/main" id="{66BF14AC-6BC2-42A2-B456-91B443A14C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22" y="1376809"/>
            <a:ext cx="1645704" cy="2194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F5CB8-0029-A2DB-8AF9-CFF2FA814AA1}"/>
              </a:ext>
            </a:extLst>
          </p:cNvPr>
          <p:cNvSpPr txBox="1"/>
          <p:nvPr/>
        </p:nvSpPr>
        <p:spPr>
          <a:xfrm>
            <a:off x="1101168" y="5877272"/>
            <a:ext cx="752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52 volunteers in Portsmouth and IOWW as at 4 May 2022 – and growing</a:t>
            </a:r>
          </a:p>
        </p:txBody>
      </p:sp>
    </p:spTree>
    <p:extLst>
      <p:ext uri="{BB962C8B-B14F-4D97-AF65-F5344CB8AC3E}">
        <p14:creationId xmlns:p14="http://schemas.microsoft.com/office/powerpoint/2010/main" val="168302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Our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4784"/>
            <a:ext cx="8915400" cy="41373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Demand for veteran-specific services remains strong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social aspect is fundamental.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Support is most effective when it’s holistic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‘one stop shop’ model really works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Veterans want help, not </a:t>
            </a:r>
            <a:r>
              <a:rPr lang="en-US" sz="2400" u="sng" dirty="0"/>
              <a:t>just</a:t>
            </a:r>
            <a:r>
              <a:rPr lang="en-US" sz="2400" dirty="0"/>
              <a:t> “signposting”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Agencies are good at collaborating, and want to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Mental health support is best if it’s immediate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There’s lots of help available – just need the keys! - </a:t>
            </a:r>
            <a:r>
              <a:rPr lang="en-US" sz="2400" b="1" dirty="0"/>
              <a:t>VPPP</a:t>
            </a:r>
          </a:p>
        </p:txBody>
      </p:sp>
    </p:spTree>
    <p:extLst>
      <p:ext uri="{BB962C8B-B14F-4D97-AF65-F5344CB8AC3E}">
        <p14:creationId xmlns:p14="http://schemas.microsoft.com/office/powerpoint/2010/main" val="87724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014B-B364-4784-8769-E3FD833F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Future (VPPP)</a:t>
            </a:r>
            <a:br>
              <a:rPr lang="en-US" sz="3600" dirty="0"/>
            </a:br>
            <a:r>
              <a:rPr lang="en-US" i="1" dirty="0"/>
              <a:t>‘Partnership in Mind’</a:t>
            </a: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2BAA5-A8CD-4A4B-AE70-42AE8517D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60"/>
          <a:stretch/>
        </p:blipFill>
        <p:spPr>
          <a:xfrm>
            <a:off x="1784648" y="1524917"/>
            <a:ext cx="7293856" cy="3128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D3BD3-5D24-4117-9EA6-7BCFCF2C2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54"/>
          <a:stretch/>
        </p:blipFill>
        <p:spPr>
          <a:xfrm>
            <a:off x="1178607" y="4797152"/>
            <a:ext cx="7529736" cy="1530397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EF43F6-134C-40DE-B220-F1BCB8A5E9D9}"/>
              </a:ext>
            </a:extLst>
          </p:cNvPr>
          <p:cNvSpPr txBox="1">
            <a:spLocks/>
          </p:cNvSpPr>
          <p:nvPr/>
        </p:nvSpPr>
        <p:spPr>
          <a:xfrm>
            <a:off x="252109" y="2589212"/>
            <a:ext cx="3065077" cy="2365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800" b="1" dirty="0"/>
              <a:t>A Network of service providers across the region, linked by a common goal of improving the lives of veterans in need.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1800" b="1" dirty="0"/>
              <a:t>Multiple points of entry into the support network: No wrong door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59A6E-22A8-5822-3971-D680A51FC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11" y="1615915"/>
            <a:ext cx="4262398" cy="8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2288-1734-4421-AC18-FB08C08C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30</a:t>
            </a:r>
            <a:r>
              <a:rPr lang="en-US" sz="3200" baseline="30000" dirty="0"/>
              <a:t>th</a:t>
            </a:r>
            <a:r>
              <a:rPr lang="en-US" sz="3200" dirty="0"/>
              <a:t> March 2022</a:t>
            </a:r>
            <a:br>
              <a:rPr lang="en-US" sz="3200" dirty="0"/>
            </a:br>
            <a:r>
              <a:rPr lang="en-US" sz="3200" dirty="0"/>
              <a:t>The News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F1860-9C89-4843-A67B-F07CBAC3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1" y="1538139"/>
            <a:ext cx="4164891" cy="4292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1F279-65A0-4983-87FC-468EE942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35" y="1538139"/>
            <a:ext cx="5040560" cy="4329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553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480" y="2907734"/>
            <a:ext cx="9217024" cy="92635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GB" sz="3000" dirty="0">
                <a:cs typeface="+mn-cs"/>
              </a:rPr>
              <a:t>ASDIC Conference 2022</a:t>
            </a:r>
          </a:p>
          <a:p>
            <a:pPr algn="ctr" eaLnBrk="1" hangingPunct="1">
              <a:defRPr/>
            </a:pPr>
            <a:r>
              <a:rPr lang="en-GB" sz="3000" dirty="0">
                <a:cs typeface="+mn-cs"/>
              </a:rPr>
              <a:t>Royal Armouries Leeds</a:t>
            </a:r>
          </a:p>
          <a:p>
            <a:pPr algn="ctr" eaLnBrk="1" hangingPunct="1">
              <a:defRPr/>
            </a:pPr>
            <a:endParaRPr lang="en-GB" sz="4000" dirty="0">
              <a:cs typeface="+mn-cs"/>
            </a:endParaRPr>
          </a:p>
          <a:p>
            <a:pPr algn="ctr" eaLnBrk="1" hangingPunct="1">
              <a:defRPr/>
            </a:pPr>
            <a:endParaRPr lang="en-GB" sz="4000" dirty="0">
              <a:cs typeface="+mn-cs"/>
            </a:endParaRP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2754207" y="4063142"/>
            <a:ext cx="439758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2400" i="1" dirty="0">
                <a:cs typeface="+mn-cs"/>
              </a:rPr>
              <a:t>Ian Millen – Chief Executive</a:t>
            </a:r>
          </a:p>
          <a:p>
            <a:pPr>
              <a:defRPr/>
            </a:pPr>
            <a:r>
              <a:rPr lang="en-GB" sz="1600" dirty="0">
                <a:cs typeface="+mn-cs"/>
              </a:rPr>
              <a:t>	</a:t>
            </a:r>
            <a:r>
              <a:rPr lang="en-GB" dirty="0">
                <a:cs typeface="+mn-cs"/>
              </a:rPr>
              <a:t>		</a:t>
            </a:r>
            <a:endParaRPr lang="en-GB" sz="1600" dirty="0">
              <a:cs typeface="+mn-cs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327370"/>
            <a:ext cx="2703239" cy="10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rmed-Forces-Corporate-Covenant-cropp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80" y="29890"/>
            <a:ext cx="961275" cy="1472431"/>
          </a:xfrm>
          <a:prstGeom prst="rect">
            <a:avLst/>
          </a:prstGeom>
        </p:spPr>
      </p:pic>
      <p:pic>
        <p:nvPicPr>
          <p:cNvPr id="7" name="Picture 6" descr="NCVO-Member-logo-20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8" y="5223568"/>
            <a:ext cx="938726" cy="1040460"/>
          </a:xfrm>
          <a:prstGeom prst="rect">
            <a:avLst/>
          </a:prstGeom>
        </p:spPr>
      </p:pic>
      <p:sp>
        <p:nvSpPr>
          <p:cNvPr id="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380"/>
            <a:ext cx="8420100" cy="777354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dirty="0">
                <a:cs typeface="+mj-cs"/>
              </a:rPr>
              <a:t>Veterans Outreach Support	</a:t>
            </a:r>
          </a:p>
        </p:txBody>
      </p:sp>
      <p:pic>
        <p:nvPicPr>
          <p:cNvPr id="9" name="Picture 8" descr="fundraising-regulator cop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1" y="4670021"/>
            <a:ext cx="2571582" cy="2403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AE9B5-E488-1348-8B92-85D71E3AAF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5273755"/>
            <a:ext cx="3312790" cy="8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F4B5D9-F4C4-4330-85CF-4C99212FF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152" y="1483435"/>
            <a:ext cx="3540389" cy="2221317"/>
          </a:xfrm>
          <a:prstGeom prst="rect">
            <a:avLst/>
          </a:prstGeom>
        </p:spPr>
      </p:pic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dirty="0"/>
              <a:t>Our Origins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716" y="1988841"/>
            <a:ext cx="6689508" cy="1584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Founded in 2008 following Falklands 25</a:t>
            </a:r>
            <a:r>
              <a:rPr lang="en-GB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th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anniversary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Monthly Drop-In at the Royal Maritime Club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Veterans of all 3 services + Merchant Navy + families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544" y="4108922"/>
            <a:ext cx="2179726" cy="11726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1600" b="1" dirty="0">
                <a:solidFill>
                  <a:srgbClr val="FFFFFF"/>
                </a:solidFill>
              </a:rPr>
              <a:t>Founders:</a:t>
            </a:r>
          </a:p>
          <a:p>
            <a:pPr>
              <a:lnSpc>
                <a:spcPct val="110000"/>
              </a:lnSpc>
              <a:defRPr/>
            </a:pPr>
            <a:r>
              <a:rPr lang="en-GB" sz="1200" b="1" dirty="0">
                <a:solidFill>
                  <a:srgbClr val="FFFFFF"/>
                </a:solidFill>
              </a:rPr>
              <a:t>Morgan O</a:t>
            </a:r>
            <a:r>
              <a:rPr lang="ja-JP" altLang="en-GB" sz="1200" b="1" dirty="0">
                <a:solidFill>
                  <a:srgbClr val="FFFFFF"/>
                </a:solidFill>
              </a:rPr>
              <a:t>’</a:t>
            </a:r>
            <a:r>
              <a:rPr lang="en-GB" sz="1200" b="1" dirty="0">
                <a:solidFill>
                  <a:srgbClr val="FFFFFF"/>
                </a:solidFill>
              </a:rPr>
              <a:t>Connell</a:t>
            </a:r>
          </a:p>
          <a:p>
            <a:pPr>
              <a:lnSpc>
                <a:spcPct val="110000"/>
              </a:lnSpc>
              <a:defRPr/>
            </a:pPr>
            <a:r>
              <a:rPr lang="en-GB" sz="1200" b="1" dirty="0">
                <a:solidFill>
                  <a:srgbClr val="FFFFFF"/>
                </a:solidFill>
              </a:rPr>
              <a:t>Joe Erskine</a:t>
            </a:r>
          </a:p>
          <a:p>
            <a:pPr>
              <a:lnSpc>
                <a:spcPct val="110000"/>
              </a:lnSpc>
              <a:defRPr/>
            </a:pPr>
            <a:r>
              <a:rPr lang="en-GB" sz="1200" b="1" dirty="0">
                <a:solidFill>
                  <a:srgbClr val="FFFFFF"/>
                </a:solidFill>
              </a:rPr>
              <a:t>Ann Townsend</a:t>
            </a:r>
          </a:p>
          <a:p>
            <a:pPr>
              <a:lnSpc>
                <a:spcPct val="110000"/>
              </a:lnSpc>
              <a:defRPr/>
            </a:pPr>
            <a:r>
              <a:rPr lang="en-GB" sz="1200" b="1" dirty="0">
                <a:solidFill>
                  <a:srgbClr val="FFFFFF"/>
                </a:solidFill>
              </a:rPr>
              <a:t>David Watts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856" y="4024797"/>
            <a:ext cx="5996150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l">
              <a:lnSpc>
                <a:spcPct val="11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595959"/>
                </a:solidFill>
                <a:latin typeface="Lato Regular"/>
                <a:ea typeface="+mn-ea"/>
                <a:cs typeface="+mn-cs"/>
              </a:rPr>
              <a:t>A </a:t>
            </a:r>
            <a:r>
              <a:rPr lang="en-GB" sz="2000" dirty="0">
                <a:solidFill>
                  <a:srgbClr val="595959"/>
                </a:solidFill>
                <a:latin typeface="Lato Regular"/>
                <a:ea typeface="MS PGothic" charset="0"/>
                <a:cs typeface="Lato Regular"/>
              </a:rPr>
              <a:t>social</a:t>
            </a:r>
            <a:r>
              <a:rPr lang="en-GB" sz="2000" dirty="0">
                <a:solidFill>
                  <a:srgbClr val="595959"/>
                </a:solidFill>
                <a:latin typeface="Lato Regular"/>
                <a:ea typeface="+mn-ea"/>
                <a:cs typeface="+mn-cs"/>
              </a:rPr>
              <a:t> forum for veterans and their families</a:t>
            </a:r>
          </a:p>
          <a:p>
            <a:pPr marL="342900" lvl="1" indent="-342900" algn="l">
              <a:lnSpc>
                <a:spcPct val="11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595959"/>
                </a:solidFill>
                <a:latin typeface="Lato Regular"/>
                <a:ea typeface="+mn-ea"/>
                <a:cs typeface="+mn-cs"/>
              </a:rPr>
              <a:t>A one-stop-shop for general welfare problems</a:t>
            </a:r>
          </a:p>
          <a:p>
            <a:pPr marL="342900" indent="-342900" algn="l">
              <a:lnSpc>
                <a:spcPct val="11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595959"/>
                </a:solidFill>
                <a:latin typeface="Lato Regular"/>
                <a:ea typeface="+mn-ea"/>
                <a:cs typeface="+mn-cs"/>
              </a:rPr>
              <a:t>Immediate access to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319416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" y="6093296"/>
            <a:ext cx="99060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TRBL Household Survey 2014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52700" y="273844"/>
            <a:ext cx="5400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/>
                <a:ea typeface="+mj-ea"/>
                <a:cs typeface="Raleway SemiBold"/>
              </a:defRPr>
            </a:lvl1pPr>
          </a:lstStyle>
          <a:p>
            <a:pPr>
              <a:defRPr/>
            </a:pPr>
            <a:r>
              <a:rPr lang="en-GB" sz="3600" b="1" dirty="0"/>
              <a:t>Our Veterans’</a:t>
            </a:r>
          </a:p>
          <a:p>
            <a:pPr>
              <a:defRPr/>
            </a:pPr>
            <a:r>
              <a:rPr lang="en-GB" sz="3600" b="1" dirty="0"/>
              <a:t>Challenges</a:t>
            </a:r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552" y="1395908"/>
            <a:ext cx="8096732" cy="46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C4DA-B9C9-48ED-84B0-2434CB4F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Services</a:t>
            </a:r>
            <a:br>
              <a:rPr lang="en-US" dirty="0"/>
            </a:br>
            <a:r>
              <a:rPr lang="en-US" i="1" dirty="0"/>
              <a:t>(Holistic)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39908-4D2B-47B1-835B-F5E8D0B83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" t="33218" r="1471" b="-3985"/>
          <a:stretch/>
        </p:blipFill>
        <p:spPr>
          <a:xfrm>
            <a:off x="164468" y="1511485"/>
            <a:ext cx="9577064" cy="383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555A3-ABA7-490E-A1D7-D2C6A95C74FF}"/>
              </a:ext>
            </a:extLst>
          </p:cNvPr>
          <p:cNvSpPr txBox="1"/>
          <p:nvPr/>
        </p:nvSpPr>
        <p:spPr>
          <a:xfrm>
            <a:off x="3821119" y="5044775"/>
            <a:ext cx="2263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Activities (Indoor/Outdoor)</a:t>
            </a:r>
          </a:p>
          <a:p>
            <a:pPr algn="l"/>
            <a:r>
              <a:rPr lang="en-US" sz="1400" dirty="0"/>
              <a:t>Social Groups</a:t>
            </a:r>
          </a:p>
          <a:p>
            <a:pPr algn="l"/>
            <a:r>
              <a:rPr lang="en-US" sz="1400" dirty="0"/>
              <a:t>Befriending</a:t>
            </a:r>
          </a:p>
          <a:p>
            <a:pPr algn="l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9FAE1-DCA4-45FF-8E8B-C7F07245BCCE}"/>
              </a:ext>
            </a:extLst>
          </p:cNvPr>
          <p:cNvSpPr txBox="1"/>
          <p:nvPr/>
        </p:nvSpPr>
        <p:spPr>
          <a:xfrm>
            <a:off x="6753200" y="5013175"/>
            <a:ext cx="3012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Psychiatry/Psychology</a:t>
            </a:r>
          </a:p>
          <a:p>
            <a:pPr algn="l"/>
            <a:r>
              <a:rPr lang="en-US" sz="1400" dirty="0"/>
              <a:t>Mental Health Therapy</a:t>
            </a:r>
          </a:p>
          <a:p>
            <a:pPr algn="l"/>
            <a:r>
              <a:rPr lang="en-US" sz="1400" dirty="0"/>
              <a:t>Addiction Recovery (Alcohol/Drugs)</a:t>
            </a:r>
          </a:p>
          <a:p>
            <a:pPr algn="l"/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915D7-D3ED-4CF5-B034-7B3ED9941770}"/>
              </a:ext>
            </a:extLst>
          </p:cNvPr>
          <p:cNvSpPr txBox="1"/>
          <p:nvPr/>
        </p:nvSpPr>
        <p:spPr>
          <a:xfrm>
            <a:off x="776536" y="4884201"/>
            <a:ext cx="118013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Financial</a:t>
            </a:r>
          </a:p>
          <a:p>
            <a:pPr algn="l"/>
            <a:r>
              <a:rPr lang="en-US" sz="1400" dirty="0"/>
              <a:t>Legal</a:t>
            </a:r>
          </a:p>
          <a:p>
            <a:pPr algn="l"/>
            <a:r>
              <a:rPr lang="en-US" sz="1400" dirty="0"/>
              <a:t>Housing</a:t>
            </a:r>
          </a:p>
          <a:p>
            <a:pPr algn="l"/>
            <a:r>
              <a:rPr lang="en-US" sz="1400" dirty="0"/>
              <a:t>Employment</a:t>
            </a:r>
          </a:p>
          <a:p>
            <a:pPr algn="l"/>
            <a:r>
              <a:rPr lang="en-US" sz="1400" dirty="0"/>
              <a:t>Mobility</a:t>
            </a:r>
          </a:p>
          <a:p>
            <a:pPr algn="l"/>
            <a:r>
              <a:rPr lang="en-US" sz="1400" dirty="0" err="1"/>
              <a:t>Etc</a:t>
            </a:r>
            <a:endParaRPr lang="en-US" sz="14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 bwMode="auto">
          <a:xfrm>
            <a:off x="4434665" y="2012528"/>
            <a:ext cx="1201737" cy="1030288"/>
          </a:xfrm>
          <a:prstGeom prst="fram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cs typeface="+mn-cs"/>
              </a:rPr>
              <a:t>Reception/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Registration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983690" y="3285703"/>
            <a:ext cx="1065212" cy="10302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+mn-cs"/>
              </a:rPr>
              <a:t>General</a:t>
            </a:r>
          </a:p>
          <a:p>
            <a:r>
              <a:rPr lang="en-US" dirty="0">
                <a:cs typeface="+mn-cs"/>
              </a:rPr>
              <a:t>Welfare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020577" y="3285703"/>
            <a:ext cx="1063625" cy="10302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Mental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Support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502927" y="4438228"/>
            <a:ext cx="1065213" cy="8270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Wellbeing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90040" y="945728"/>
            <a:ext cx="822325" cy="822325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Referral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113990" y="944141"/>
            <a:ext cx="823912" cy="823912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Walk-In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239527" y="944141"/>
            <a:ext cx="823913" cy="823912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Family</a:t>
            </a:r>
          </a:p>
        </p:txBody>
      </p:sp>
      <p:cxnSp>
        <p:nvCxnSpPr>
          <p:cNvPr id="15" name="Straight Arrow Connector 14"/>
          <p:cNvCxnSpPr>
            <a:cxnSpLocks noChangeShapeType="1"/>
            <a:stCxn id="7" idx="5"/>
            <a:endCxn id="3" idx="0"/>
          </p:cNvCxnSpPr>
          <p:nvPr/>
        </p:nvCxnSpPr>
        <p:spPr bwMode="auto">
          <a:xfrm>
            <a:off x="3691715" y="1647403"/>
            <a:ext cx="1344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8" idx="4"/>
            <a:endCxn id="3" idx="0"/>
          </p:cNvCxnSpPr>
          <p:nvPr/>
        </p:nvCxnSpPr>
        <p:spPr bwMode="auto">
          <a:xfrm>
            <a:off x="4525152" y="1768053"/>
            <a:ext cx="511175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9" idx="4"/>
            <a:endCxn id="3" idx="0"/>
          </p:cNvCxnSpPr>
          <p:nvPr/>
        </p:nvCxnSpPr>
        <p:spPr bwMode="auto">
          <a:xfrm flipH="1">
            <a:off x="5036327" y="1768053"/>
            <a:ext cx="614363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Oval 22"/>
          <p:cNvSpPr/>
          <p:nvPr/>
        </p:nvSpPr>
        <p:spPr bwMode="auto">
          <a:xfrm>
            <a:off x="6365065" y="944141"/>
            <a:ext cx="822325" cy="823912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Affiliates</a:t>
            </a:r>
          </a:p>
        </p:txBody>
      </p:sp>
      <p:cxnSp>
        <p:nvCxnSpPr>
          <p:cNvPr id="25" name="Straight Arrow Connector 24"/>
          <p:cNvCxnSpPr>
            <a:cxnSpLocks noChangeShapeType="1"/>
            <a:stCxn id="23" idx="3"/>
            <a:endCxn id="3" idx="0"/>
          </p:cNvCxnSpPr>
          <p:nvPr/>
        </p:nvCxnSpPr>
        <p:spPr bwMode="auto">
          <a:xfrm flipH="1">
            <a:off x="5036327" y="1647403"/>
            <a:ext cx="14493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93" name="Oval 41"/>
          <p:cNvSpPr>
            <a:spLocks noChangeArrowheads="1"/>
          </p:cNvSpPr>
          <p:nvPr/>
        </p:nvSpPr>
        <p:spPr bwMode="auto">
          <a:xfrm>
            <a:off x="6195822" y="4508078"/>
            <a:ext cx="744537" cy="6873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Shore</a:t>
            </a:r>
          </a:p>
          <a:p>
            <a:r>
              <a:rPr lang="en-US" sz="1200" dirty="0"/>
              <a:t>Leave</a:t>
            </a:r>
          </a:p>
          <a:p>
            <a:r>
              <a:rPr lang="en-US" sz="1200" dirty="0"/>
              <a:t>Haslar</a:t>
            </a:r>
          </a:p>
        </p:txBody>
      </p:sp>
      <p:sp>
        <p:nvSpPr>
          <p:cNvPr id="46094" name="Oval 42"/>
          <p:cNvSpPr>
            <a:spLocks noChangeArrowheads="1"/>
          </p:cNvSpPr>
          <p:nvPr/>
        </p:nvSpPr>
        <p:spPr bwMode="auto">
          <a:xfrm>
            <a:off x="5619758" y="5229200"/>
            <a:ext cx="739775" cy="682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Warrior</a:t>
            </a:r>
          </a:p>
        </p:txBody>
      </p:sp>
      <p:sp>
        <p:nvSpPr>
          <p:cNvPr id="46095" name="Oval 44"/>
          <p:cNvSpPr>
            <a:spLocks noChangeArrowheads="1"/>
          </p:cNvSpPr>
          <p:nvPr/>
        </p:nvSpPr>
        <p:spPr bwMode="auto">
          <a:xfrm>
            <a:off x="3675542" y="5226818"/>
            <a:ext cx="744537" cy="6873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/>
              <a:t>Chaplain</a:t>
            </a:r>
          </a:p>
        </p:txBody>
      </p:sp>
      <p:sp>
        <p:nvSpPr>
          <p:cNvPr id="46096" name="Oval 45"/>
          <p:cNvSpPr>
            <a:spLocks noChangeArrowheads="1"/>
          </p:cNvSpPr>
          <p:nvPr/>
        </p:nvSpPr>
        <p:spPr bwMode="auto">
          <a:xfrm>
            <a:off x="3203162" y="4500935"/>
            <a:ext cx="760412" cy="7016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/>
              <a:t>Ripple</a:t>
            </a:r>
          </a:p>
          <a:p>
            <a:r>
              <a:rPr lang="en-US" sz="1400" dirty="0"/>
              <a:t>Pond</a:t>
            </a:r>
          </a:p>
        </p:txBody>
      </p:sp>
      <p:sp>
        <p:nvSpPr>
          <p:cNvPr id="46097" name="Oval 46"/>
          <p:cNvSpPr>
            <a:spLocks noChangeArrowheads="1"/>
          </p:cNvSpPr>
          <p:nvPr/>
        </p:nvSpPr>
        <p:spPr bwMode="auto">
          <a:xfrm>
            <a:off x="1547002" y="2082378"/>
            <a:ext cx="835025" cy="771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cs typeface="+mn-cs"/>
              </a:rPr>
              <a:t>SSAFA</a:t>
            </a:r>
          </a:p>
        </p:txBody>
      </p:sp>
      <p:sp>
        <p:nvSpPr>
          <p:cNvPr id="46098" name="Oval 47"/>
          <p:cNvSpPr>
            <a:spLocks noChangeArrowheads="1"/>
          </p:cNvSpPr>
          <p:nvPr/>
        </p:nvSpPr>
        <p:spPr bwMode="auto">
          <a:xfrm>
            <a:off x="1547002" y="2977728"/>
            <a:ext cx="835025" cy="771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cs typeface="+mn-cs"/>
              </a:rPr>
              <a:t>RBL</a:t>
            </a:r>
          </a:p>
        </p:txBody>
      </p:sp>
      <p:sp>
        <p:nvSpPr>
          <p:cNvPr id="46099" name="Oval 48"/>
          <p:cNvSpPr>
            <a:spLocks noChangeArrowheads="1"/>
          </p:cNvSpPr>
          <p:nvPr/>
        </p:nvSpPr>
        <p:spPr bwMode="auto">
          <a:xfrm>
            <a:off x="1547002" y="3871491"/>
            <a:ext cx="835025" cy="769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cs typeface="+mn-cs"/>
              </a:rPr>
              <a:t>H4H</a:t>
            </a:r>
          </a:p>
        </p:txBody>
      </p:sp>
      <p:sp>
        <p:nvSpPr>
          <p:cNvPr id="46100" name="Oval 49"/>
          <p:cNvSpPr>
            <a:spLocks noChangeArrowheads="1"/>
          </p:cNvSpPr>
          <p:nvPr/>
        </p:nvSpPr>
        <p:spPr bwMode="auto">
          <a:xfrm>
            <a:off x="1569705" y="4767644"/>
            <a:ext cx="835025" cy="771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dirty="0">
                <a:cs typeface="+mn-cs"/>
              </a:rPr>
              <a:t>+</a:t>
            </a:r>
            <a:r>
              <a:rPr lang="en-US" dirty="0">
                <a:cs typeface="+mn-cs"/>
              </a:rPr>
              <a:t>35</a:t>
            </a:r>
            <a:endParaRPr lang="en-US" dirty="0"/>
          </a:p>
        </p:txBody>
      </p:sp>
      <p:sp>
        <p:nvSpPr>
          <p:cNvPr id="46101" name="Oval 50"/>
          <p:cNvSpPr>
            <a:spLocks noChangeArrowheads="1"/>
          </p:cNvSpPr>
          <p:nvPr/>
        </p:nvSpPr>
        <p:spPr bwMode="auto">
          <a:xfrm>
            <a:off x="7580470" y="2528317"/>
            <a:ext cx="835025" cy="7715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Combat</a:t>
            </a:r>
          </a:p>
          <a:p>
            <a:r>
              <a:rPr lang="en-US" sz="1400"/>
              <a:t>Stress</a:t>
            </a:r>
          </a:p>
        </p:txBody>
      </p:sp>
      <p:sp>
        <p:nvSpPr>
          <p:cNvPr id="46102" name="Oval 51"/>
          <p:cNvSpPr>
            <a:spLocks noChangeArrowheads="1"/>
          </p:cNvSpPr>
          <p:nvPr/>
        </p:nvSpPr>
        <p:spPr bwMode="auto">
          <a:xfrm>
            <a:off x="7580470" y="3418136"/>
            <a:ext cx="835025" cy="7715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/>
              <a:t>In-House</a:t>
            </a:r>
          </a:p>
          <a:p>
            <a:r>
              <a:rPr lang="en-US" sz="1400" dirty="0"/>
              <a:t>Team</a:t>
            </a:r>
          </a:p>
        </p:txBody>
      </p:sp>
      <p:cxnSp>
        <p:nvCxnSpPr>
          <p:cNvPr id="57" name="Straight Arrow Connector 56"/>
          <p:cNvCxnSpPr>
            <a:cxnSpLocks noChangeShapeType="1"/>
            <a:stCxn id="4" idx="1"/>
            <a:endCxn id="46097" idx="5"/>
          </p:cNvCxnSpPr>
          <p:nvPr/>
        </p:nvCxnSpPr>
        <p:spPr bwMode="auto">
          <a:xfrm flipH="1" flipV="1">
            <a:off x="2259790" y="2741191"/>
            <a:ext cx="7239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cxnSpLocks noChangeShapeType="1"/>
            <a:stCxn id="4" idx="1"/>
            <a:endCxn id="46098" idx="6"/>
          </p:cNvCxnSpPr>
          <p:nvPr/>
        </p:nvCxnSpPr>
        <p:spPr bwMode="auto">
          <a:xfrm flipH="1" flipV="1">
            <a:off x="2382027" y="3363491"/>
            <a:ext cx="601663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cxnSpLocks noChangeShapeType="1"/>
            <a:stCxn id="4" idx="1"/>
            <a:endCxn id="46099" idx="6"/>
          </p:cNvCxnSpPr>
          <p:nvPr/>
        </p:nvCxnSpPr>
        <p:spPr bwMode="auto">
          <a:xfrm flipH="1">
            <a:off x="2382027" y="3801641"/>
            <a:ext cx="601663" cy="455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cxnSpLocks noChangeShapeType="1"/>
            <a:stCxn id="4" idx="1"/>
            <a:endCxn id="46100" idx="7"/>
          </p:cNvCxnSpPr>
          <p:nvPr/>
        </p:nvCxnSpPr>
        <p:spPr bwMode="auto">
          <a:xfrm flipH="1">
            <a:off x="2282443" y="3800847"/>
            <a:ext cx="701247" cy="10797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5" idx="3"/>
            <a:endCxn id="46101" idx="3"/>
          </p:cNvCxnSpPr>
          <p:nvPr/>
        </p:nvCxnSpPr>
        <p:spPr bwMode="auto">
          <a:xfrm flipV="1">
            <a:off x="7084202" y="3186855"/>
            <a:ext cx="618555" cy="61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5" idx="3"/>
            <a:endCxn id="46102" idx="2"/>
          </p:cNvCxnSpPr>
          <p:nvPr/>
        </p:nvCxnSpPr>
        <p:spPr bwMode="auto">
          <a:xfrm>
            <a:off x="7084202" y="3800847"/>
            <a:ext cx="496268" cy="30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cxnSpLocks noChangeShapeType="1"/>
            <a:stCxn id="6" idx="1"/>
            <a:endCxn id="46096" idx="6"/>
          </p:cNvCxnSpPr>
          <p:nvPr/>
        </p:nvCxnSpPr>
        <p:spPr bwMode="auto">
          <a:xfrm flipH="1">
            <a:off x="3963574" y="4851772"/>
            <a:ext cx="539353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" idx="2"/>
            <a:endCxn id="46120" idx="0"/>
          </p:cNvCxnSpPr>
          <p:nvPr/>
        </p:nvCxnSpPr>
        <p:spPr bwMode="auto">
          <a:xfrm>
            <a:off x="5035534" y="5265316"/>
            <a:ext cx="1369" cy="221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cxnSpLocks noChangeShapeType="1"/>
            <a:endCxn id="46095" idx="7"/>
          </p:cNvCxnSpPr>
          <p:nvPr/>
        </p:nvCxnSpPr>
        <p:spPr bwMode="auto">
          <a:xfrm flipH="1">
            <a:off x="4311044" y="5227216"/>
            <a:ext cx="256971" cy="1002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cxnSpLocks noChangeShapeType="1"/>
            <a:endCxn id="46094" idx="1"/>
          </p:cNvCxnSpPr>
          <p:nvPr/>
        </p:nvCxnSpPr>
        <p:spPr bwMode="auto">
          <a:xfrm>
            <a:off x="5501911" y="5229200"/>
            <a:ext cx="226185" cy="999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119" name="TextBox 59"/>
          <p:cNvSpPr txBox="1">
            <a:spLocks noChangeArrowheads="1"/>
          </p:cNvSpPr>
          <p:nvPr/>
        </p:nvSpPr>
        <p:spPr bwMode="auto">
          <a:xfrm>
            <a:off x="8539286" y="3415479"/>
            <a:ext cx="1238250" cy="13234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Immediate Triage may lead to Clinical </a:t>
            </a:r>
          </a:p>
          <a:p>
            <a:pPr eaLnBrk="1" hangingPunct="1"/>
            <a:r>
              <a:rPr lang="en-US" sz="1600" dirty="0"/>
              <a:t>Therapy</a:t>
            </a:r>
          </a:p>
        </p:txBody>
      </p:sp>
      <p:sp>
        <p:nvSpPr>
          <p:cNvPr id="46120" name="Oval 51"/>
          <p:cNvSpPr>
            <a:spLocks noChangeArrowheads="1"/>
          </p:cNvSpPr>
          <p:nvPr/>
        </p:nvSpPr>
        <p:spPr bwMode="auto">
          <a:xfrm>
            <a:off x="4611646" y="5486635"/>
            <a:ext cx="850513" cy="83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/>
              <a:t>Peer</a:t>
            </a:r>
          </a:p>
          <a:p>
            <a:r>
              <a:rPr lang="en-US" sz="1400" dirty="0"/>
              <a:t>Mentors</a:t>
            </a:r>
          </a:p>
        </p:txBody>
      </p:sp>
      <p:cxnSp>
        <p:nvCxnSpPr>
          <p:cNvPr id="13" name="Straight Arrow Connector 12"/>
          <p:cNvCxnSpPr>
            <a:cxnSpLocks noChangeShapeType="1"/>
            <a:stCxn id="6" idx="3"/>
            <a:endCxn id="46093" idx="2"/>
          </p:cNvCxnSpPr>
          <p:nvPr/>
        </p:nvCxnSpPr>
        <p:spPr bwMode="auto">
          <a:xfrm>
            <a:off x="5568140" y="4851772"/>
            <a:ext cx="62768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124" name="TextBox 59"/>
          <p:cNvSpPr txBox="1">
            <a:spLocks noChangeArrowheads="1"/>
          </p:cNvSpPr>
          <p:nvPr/>
        </p:nvSpPr>
        <p:spPr bwMode="auto">
          <a:xfrm>
            <a:off x="289702" y="3319041"/>
            <a:ext cx="1158875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Legal, </a:t>
            </a:r>
          </a:p>
          <a:p>
            <a:pPr eaLnBrk="1" hangingPunct="1"/>
            <a:r>
              <a:rPr lang="en-US" sz="1800"/>
              <a:t>Finance, </a:t>
            </a:r>
          </a:p>
          <a:p>
            <a:pPr eaLnBrk="1" hangingPunct="1"/>
            <a:r>
              <a:rPr lang="en-US" sz="1800"/>
              <a:t>Housing, </a:t>
            </a:r>
          </a:p>
          <a:p>
            <a:pPr eaLnBrk="1" hangingPunct="1"/>
            <a:r>
              <a:rPr lang="en-US" sz="1800"/>
              <a:t>Job etc.</a:t>
            </a:r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>
            <a:off x="7580470" y="5153406"/>
            <a:ext cx="835025" cy="771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/>
              <a:t>NHS</a:t>
            </a:r>
          </a:p>
        </p:txBody>
      </p:sp>
      <p:cxnSp>
        <p:nvCxnSpPr>
          <p:cNvPr id="49" name="Straight Arrow Connector 48"/>
          <p:cNvCxnSpPr>
            <a:cxnSpLocks noChangeShapeType="1"/>
            <a:stCxn id="5" idx="3"/>
            <a:endCxn id="48" idx="1"/>
          </p:cNvCxnSpPr>
          <p:nvPr/>
        </p:nvCxnSpPr>
        <p:spPr bwMode="auto">
          <a:xfrm>
            <a:off x="7084202" y="3800847"/>
            <a:ext cx="618555" cy="14655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Quad Arrow 46"/>
          <p:cNvSpPr/>
          <p:nvPr/>
        </p:nvSpPr>
        <p:spPr>
          <a:xfrm>
            <a:off x="4100223" y="3068189"/>
            <a:ext cx="1872208" cy="1332336"/>
          </a:xfrm>
          <a:prstGeom prst="quadArrow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SOCIAL FORUM</a:t>
            </a:r>
          </a:p>
        </p:txBody>
      </p:sp>
      <p:sp>
        <p:nvSpPr>
          <p:cNvPr id="50" name="Oval 51">
            <a:extLst>
              <a:ext uri="{FF2B5EF4-FFF2-40B4-BE49-F238E27FC236}">
                <a16:creationId xmlns:a16="http://schemas.microsoft.com/office/drawing/2014/main" id="{07124FE0-71BC-4A6C-A386-F132D344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788" y="4263587"/>
            <a:ext cx="835025" cy="7715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/>
              <a:t>TILS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181380C-88FA-480C-86FA-F99CC9E0857C}"/>
              </a:ext>
            </a:extLst>
          </p:cNvPr>
          <p:cNvCxnSpPr>
            <a:cxnSpLocks noChangeShapeType="1"/>
            <a:stCxn id="5" idx="3"/>
          </p:cNvCxnSpPr>
          <p:nvPr/>
        </p:nvCxnSpPr>
        <p:spPr bwMode="auto">
          <a:xfrm>
            <a:off x="7084202" y="3800847"/>
            <a:ext cx="618555" cy="5751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Rectangle 2">
            <a:extLst>
              <a:ext uri="{FF2B5EF4-FFF2-40B4-BE49-F238E27FC236}">
                <a16:creationId xmlns:a16="http://schemas.microsoft.com/office/drawing/2014/main" id="{1CFF49AF-8C74-48AF-A15D-3B405D650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6656" y="44624"/>
            <a:ext cx="6511540" cy="86895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cs typeface="+mj-cs"/>
              </a:rPr>
              <a:t>Our Operating Model</a:t>
            </a:r>
            <a:endParaRPr lang="en-GB" sz="32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314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76736" y="99625"/>
            <a:ext cx="5112568" cy="113556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/>
                <a:ea typeface="+mj-ea"/>
                <a:cs typeface="Raleway SemiBold"/>
              </a:defRPr>
            </a:lvl1pPr>
          </a:lstStyle>
          <a:p>
            <a:pPr>
              <a:defRPr/>
            </a:pPr>
            <a:r>
              <a:rPr lang="en-GB" sz="3600" b="1" dirty="0">
                <a:cs typeface="+mj-cs"/>
              </a:rPr>
              <a:t>Our Approach </a:t>
            </a:r>
            <a:r>
              <a:rPr lang="en-GB" sz="2800" i="1" dirty="0">
                <a:cs typeface="+mj-cs"/>
              </a:rPr>
              <a:t>Collaborative</a:t>
            </a:r>
            <a:endParaRPr lang="en-GB" sz="4000" i="1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56" y="5677564"/>
            <a:ext cx="896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“The volunteers and staff have a good understanding of what is needed for veterans and their families.” – </a:t>
            </a:r>
            <a:r>
              <a:rPr lang="en-GB" i="1" dirty="0"/>
              <a:t>Feedback from Service User.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0C3C26C7-C834-4B85-9500-CA78B3627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68" y="1333135"/>
            <a:ext cx="7958585" cy="42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56D5-CDCA-4FC2-B5CB-2F391A50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09AFF7DB-171A-4744-930B-4E1FE7E17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39" y="0"/>
            <a:ext cx="9976816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C531630-D4F0-4FC1-A5C6-9396783D41A8}"/>
              </a:ext>
            </a:extLst>
          </p:cNvPr>
          <p:cNvSpPr txBox="1">
            <a:spLocks/>
          </p:cNvSpPr>
          <p:nvPr/>
        </p:nvSpPr>
        <p:spPr>
          <a:xfrm>
            <a:off x="2250765" y="270738"/>
            <a:ext cx="5400600" cy="8689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/>
                <a:ea typeface="+mj-ea"/>
                <a:cs typeface="Raleway SemiBold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/>
              <a:t>Our Drop-In Partners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(Welfare)</a:t>
            </a:r>
          </a:p>
        </p:txBody>
      </p:sp>
    </p:spTree>
    <p:extLst>
      <p:ext uri="{BB962C8B-B14F-4D97-AF65-F5344CB8AC3E}">
        <p14:creationId xmlns:p14="http://schemas.microsoft.com/office/powerpoint/2010/main" val="5308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07D2-FBB7-47DC-8751-2B9D65A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Mental Health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35D4E-9CBE-4B72-AED1-913E8A6E3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2"/>
          <a:stretch/>
        </p:blipFill>
        <p:spPr>
          <a:xfrm>
            <a:off x="200472" y="1142802"/>
            <a:ext cx="6840760" cy="502378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C8F5497-0D09-47A8-A1FE-FDAEEC9A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608" y="2708920"/>
            <a:ext cx="2670819" cy="3561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F1E6F-79F9-4DC5-AFD6-48E5F9970CCA}"/>
              </a:ext>
            </a:extLst>
          </p:cNvPr>
          <p:cNvSpPr txBox="1"/>
          <p:nvPr/>
        </p:nvSpPr>
        <p:spPr>
          <a:xfrm>
            <a:off x="6877757" y="1405166"/>
            <a:ext cx="2978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In-house 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Psychiatry/Psychology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Trauma-focused therapy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Addiction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E145-F8CF-4C8E-A05A-E99C3A25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700" y="127078"/>
            <a:ext cx="5400600" cy="868958"/>
          </a:xfrm>
        </p:spPr>
        <p:txBody>
          <a:bodyPr/>
          <a:lstStyle/>
          <a:p>
            <a:r>
              <a:rPr lang="en-US" sz="3600" dirty="0"/>
              <a:t>Wellbeing - Activities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274B6-4877-4F5E-80B4-9097B221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052736"/>
            <a:ext cx="6516724" cy="4398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76AE3-F40D-49FF-8134-9CA326CF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8" y="5562064"/>
            <a:ext cx="5515745" cy="819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4B40E-A5A3-4B7D-91C0-F81A8C0F7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50"/>
          <a:stretch/>
        </p:blipFill>
        <p:spPr>
          <a:xfrm>
            <a:off x="5791982" y="5562064"/>
            <a:ext cx="3722636" cy="68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ABD1D-74C2-4D34-8B40-4073B9139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048" y="1700808"/>
            <a:ext cx="2718245" cy="3461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7675867"/>
      </p:ext>
    </p:extLst>
  </p:cSld>
  <p:clrMapOvr>
    <a:masterClrMapping/>
  </p:clrMapOvr>
</p:sld>
</file>

<file path=ppt/theme/theme1.xml><?xml version="1.0" encoding="utf-8"?>
<a:theme xmlns:a="http://schemas.openxmlformats.org/drawingml/2006/main" name="VOS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VOS Slide Template.potx</Template>
  <TotalTime>61076</TotalTime>
  <Words>1033</Words>
  <Application>Microsoft Office PowerPoint</Application>
  <PresentationFormat>A4 Paper (210x297 mm)</PresentationFormat>
  <Paragraphs>206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Lato Regular</vt:lpstr>
      <vt:lpstr>open-sans</vt:lpstr>
      <vt:lpstr>Raleway</vt:lpstr>
      <vt:lpstr>Raleway SemiBold</vt:lpstr>
      <vt:lpstr>VOS Slide Template</vt:lpstr>
      <vt:lpstr>Veterans Outreach Support </vt:lpstr>
      <vt:lpstr>Our Origins</vt:lpstr>
      <vt:lpstr>PowerPoint Presentation</vt:lpstr>
      <vt:lpstr>Our Services (Holistic)</vt:lpstr>
      <vt:lpstr>Our Operating Model</vt:lpstr>
      <vt:lpstr>PowerPoint Presentation</vt:lpstr>
      <vt:lpstr>PowerPoint Presentation</vt:lpstr>
      <vt:lpstr>Mental Health</vt:lpstr>
      <vt:lpstr>Wellbeing - Activities</vt:lpstr>
      <vt:lpstr>Our Drop-In Locations</vt:lpstr>
      <vt:lpstr>Other Partners</vt:lpstr>
      <vt:lpstr>Our Service Users</vt:lpstr>
      <vt:lpstr>Our Service Users – Age</vt:lpstr>
      <vt:lpstr>Our Why?</vt:lpstr>
      <vt:lpstr>Our How</vt:lpstr>
      <vt:lpstr>Our Lessons</vt:lpstr>
      <vt:lpstr>Our Future (VPPP) ‘Partnership in Mind’</vt:lpstr>
      <vt:lpstr>30th March 2022 The News</vt:lpstr>
      <vt:lpstr>Veterans Outreach Support </vt:lpstr>
    </vt:vector>
  </TitlesOfParts>
  <Manager>Kath Hutton</Manager>
  <Company>Veterans Outreach Support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VOS Slide Template</dc:title>
  <dc:subject>Master Slide Template</dc:subject>
  <dc:creator>Jon Watson</dc:creator>
  <cp:keywords/>
  <dc:description>Introduced 1 October 2016</dc:description>
  <cp:lastModifiedBy>Ian Millen</cp:lastModifiedBy>
  <cp:revision>991</cp:revision>
  <cp:lastPrinted>2020-07-18T17:42:31Z</cp:lastPrinted>
  <dcterms:created xsi:type="dcterms:W3CDTF">2012-02-02T15:47:03Z</dcterms:created>
  <dcterms:modified xsi:type="dcterms:W3CDTF">2022-05-04T08:42:18Z</dcterms:modified>
  <cp:category>Administration</cp:category>
</cp:coreProperties>
</file>