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89" r:id="rId5"/>
    <p:sldMasterId id="2147483824" r:id="rId6"/>
    <p:sldMasterId id="2147483803" r:id="rId7"/>
    <p:sldMasterId id="2147483838" r:id="rId8"/>
    <p:sldMasterId id="2147483842" r:id="rId9"/>
  </p:sldMasterIdLst>
  <p:notesMasterIdLst>
    <p:notesMasterId r:id="rId27"/>
  </p:notesMasterIdLst>
  <p:sldIdLst>
    <p:sldId id="374" r:id="rId10"/>
    <p:sldId id="380" r:id="rId11"/>
    <p:sldId id="383" r:id="rId12"/>
    <p:sldId id="382" r:id="rId13"/>
    <p:sldId id="384" r:id="rId14"/>
    <p:sldId id="389" r:id="rId15"/>
    <p:sldId id="377" r:id="rId16"/>
    <p:sldId id="390" r:id="rId17"/>
    <p:sldId id="391" r:id="rId18"/>
    <p:sldId id="392" r:id="rId19"/>
    <p:sldId id="381" r:id="rId20"/>
    <p:sldId id="393" r:id="rId21"/>
    <p:sldId id="394" r:id="rId22"/>
    <p:sldId id="395" r:id="rId23"/>
    <p:sldId id="396" r:id="rId24"/>
    <p:sldId id="397" r:id="rId25"/>
    <p:sldId id="3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83" userDrawn="1">
          <p15:clr>
            <a:srgbClr val="A4A3A4"/>
          </p15:clr>
        </p15:guide>
        <p15:guide id="3" orient="horz" pos="731" userDrawn="1">
          <p15:clr>
            <a:srgbClr val="A4A3A4"/>
          </p15:clr>
        </p15:guide>
        <p15:guide id="4" pos="7219" userDrawn="1">
          <p15:clr>
            <a:srgbClr val="A4A3A4"/>
          </p15:clr>
        </p15:guide>
        <p15:guide id="5" orient="horz" pos="1185" userDrawn="1">
          <p15:clr>
            <a:srgbClr val="A4A3A4"/>
          </p15:clr>
        </p15:guide>
        <p15:guide id="6" pos="3879" userDrawn="1">
          <p15:clr>
            <a:srgbClr val="A4A3A4"/>
          </p15:clr>
        </p15:guide>
        <p15:guide id="7" orient="horz" pos="3894">
          <p15:clr>
            <a:srgbClr val="A4A3A4"/>
          </p15:clr>
        </p15:guide>
        <p15:guide id="8" orient="horz" pos="1165">
          <p15:clr>
            <a:srgbClr val="A4A3A4"/>
          </p15:clr>
        </p15:guide>
        <p15:guide id="9" orient="horz" pos="8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71D49"/>
    <a:srgbClr val="660033"/>
    <a:srgbClr val="000000"/>
    <a:srgbClr val="333F47"/>
    <a:srgbClr val="33466E"/>
    <a:srgbClr val="E98DC7"/>
    <a:srgbClr val="333C46"/>
    <a:srgbClr val="FF8200"/>
    <a:srgbClr val="333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pos="483"/>
        <p:guide orient="horz" pos="731"/>
        <p:guide pos="7219"/>
        <p:guide orient="horz" pos="1185"/>
        <p:guide pos="3879"/>
        <p:guide orient="horz" pos="3894"/>
        <p:guide orient="horz" pos="1165"/>
        <p:guide orient="horz" pos="87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E0FEEA-DAE7-4EF3-9BD7-B6883E5FFC86}" type="datetimeFigureOut">
              <a:rPr lang="en-GB" smtClean="0"/>
              <a:t>25/04/2022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36FE3-D601-42E0-A774-49F74A862258}" type="slidenum">
              <a:rPr lang="en-GB" smtClean="0"/>
              <a:t>‹#›</a:t>
            </a:fld>
            <a:endParaRPr lang="en-GB" dirty="0"/>
          </a:p>
        </p:txBody>
      </p:sp>
    </p:spTree>
    <p:extLst>
      <p:ext uri="{BB962C8B-B14F-4D97-AF65-F5344CB8AC3E}">
        <p14:creationId xmlns:p14="http://schemas.microsoft.com/office/powerpoint/2010/main" val="1989924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5.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option 1">
    <p:spTree>
      <p:nvGrpSpPr>
        <p:cNvPr id="1" name=""/>
        <p:cNvGrpSpPr/>
        <p:nvPr/>
      </p:nvGrpSpPr>
      <p:grpSpPr>
        <a:xfrm>
          <a:off x="0" y="0"/>
          <a:ext cx="0" cy="0"/>
          <a:chOff x="0" y="0"/>
          <a:chExt cx="0" cy="0"/>
        </a:xfrm>
      </p:grpSpPr>
      <p:sp>
        <p:nvSpPr>
          <p:cNvPr id="16" name="Picture Placeholder 7" title="Client logo placeholder">
            <a:extLst>
              <a:ext uri="{FF2B5EF4-FFF2-40B4-BE49-F238E27FC236}">
                <a16:creationId xmlns:a16="http://schemas.microsoft.com/office/drawing/2014/main" id="{B0BB70C8-A321-4A1F-9327-8F6BE6BF8AEB}"/>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dirty="0"/>
              <a:t>Partner/sponsor logo</a:t>
            </a:r>
          </a:p>
        </p:txBody>
      </p:sp>
      <p:sp>
        <p:nvSpPr>
          <p:cNvPr id="9" name="Text Placeholder 3"/>
          <p:cNvSpPr>
            <a:spLocks noGrp="1"/>
          </p:cNvSpPr>
          <p:nvPr>
            <p:ph type="body" sz="quarter" idx="11" hasCustomPrompt="1"/>
          </p:nvPr>
        </p:nvSpPr>
        <p:spPr>
          <a:xfrm>
            <a:off x="360000" y="4680001"/>
            <a:ext cx="4716825" cy="581230"/>
          </a:xfrm>
          <a:prstGeom prst="rect">
            <a:avLst/>
          </a:prstGeom>
        </p:spPr>
        <p:txBody>
          <a:bodyPr wrap="square" lIns="0" tIns="0" rIns="0" bIns="0"/>
          <a:lstStyle>
            <a:lvl1pPr marL="0" indent="0">
              <a:buNone/>
              <a:defRPr sz="2800">
                <a:solidFill>
                  <a:srgbClr val="FF8200"/>
                </a:solidFill>
                <a:latin typeface="Arial" panose="020B0604020202020204" pitchFamily="34" charset="0"/>
                <a:cs typeface="Arial" panose="020B0604020202020204" pitchFamily="34" charset="0"/>
              </a:defRPr>
            </a:lvl1pPr>
            <a:lvl5pPr>
              <a:defRPr/>
            </a:lvl5pPr>
          </a:lstStyle>
          <a:p>
            <a:pPr lvl="0"/>
            <a:r>
              <a:rPr lang="en-US"/>
              <a:t>Subtitle</a:t>
            </a:r>
            <a:endParaRPr lang="en-GB"/>
          </a:p>
        </p:txBody>
      </p:sp>
      <p:sp>
        <p:nvSpPr>
          <p:cNvPr id="7" name="Text Placeholder 2"/>
          <p:cNvSpPr>
            <a:spLocks noGrp="1"/>
          </p:cNvSpPr>
          <p:nvPr>
            <p:ph type="body" sz="quarter" idx="10" hasCustomPrompt="1"/>
          </p:nvPr>
        </p:nvSpPr>
        <p:spPr>
          <a:xfrm>
            <a:off x="360000" y="3312000"/>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Title goes here</a:t>
            </a:r>
          </a:p>
        </p:txBody>
      </p:sp>
      <p:sp>
        <p:nvSpPr>
          <p:cNvPr id="24" name="TextBox 23">
            <a:extLst>
              <a:ext uri="{FF2B5EF4-FFF2-40B4-BE49-F238E27FC236}">
                <a16:creationId xmlns:a16="http://schemas.microsoft.com/office/drawing/2014/main" id="{D1558722-96ED-4B0B-9416-E7039EFD6D85}"/>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25" name="Date Placeholder 1">
            <a:extLst>
              <a:ext uri="{FF2B5EF4-FFF2-40B4-BE49-F238E27FC236}">
                <a16:creationId xmlns:a16="http://schemas.microsoft.com/office/drawing/2014/main" id="{D75394B1-85C7-4AB7-ACF3-A38C240630BA}"/>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dirty="0"/>
              <a:t>Month YYYY</a:t>
            </a:r>
          </a:p>
        </p:txBody>
      </p:sp>
      <p:sp>
        <p:nvSpPr>
          <p:cNvPr id="8" name="Footer Placeholder 6">
            <a:extLst>
              <a:ext uri="{FF2B5EF4-FFF2-40B4-BE49-F238E27FC236}">
                <a16:creationId xmlns:a16="http://schemas.microsoft.com/office/drawing/2014/main" id="{88502135-5917-426A-B30C-E1B371D751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0" name="Rectangle 9">
            <a:extLst>
              <a:ext uri="{FF2B5EF4-FFF2-40B4-BE49-F238E27FC236}">
                <a16:creationId xmlns:a16="http://schemas.microsoft.com/office/drawing/2014/main" id="{79C341BF-1AFE-4343-8AF0-405919FBAAAC}"/>
              </a:ext>
            </a:extLst>
          </p:cNvPr>
          <p:cNvSpPr/>
          <p:nvPr userDrawn="1"/>
        </p:nvSpPr>
        <p:spPr>
          <a:xfrm>
            <a:off x="12330750" y="1347125"/>
            <a:ext cx="2487122" cy="58323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use the ‘Offset’ and ‘Scale’ values. </a:t>
            </a:r>
          </a:p>
          <a:p>
            <a:pPr marL="0" indent="0">
              <a:lnSpc>
                <a:spcPct val="100000"/>
              </a:lnSpc>
              <a:spcAft>
                <a:spcPts val="600"/>
              </a:spcAft>
              <a:buFont typeface="Arial" panose="020B0604020202020204" pitchFamily="34" charset="0"/>
              <a:buNone/>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5607612"/>
      </p:ext>
    </p:extLst>
  </p:cSld>
  <p:clrMapOvr>
    <a:masterClrMapping/>
  </p:clrMapOvr>
  <p:extLst>
    <p:ext uri="{DCECCB84-F9BA-43D5-87BE-67443E8EF086}">
      <p15:sldGuideLst xmlns:p15="http://schemas.microsoft.com/office/powerpoint/2012/main">
        <p15:guide id="1" pos="4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slide 2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520000" cy="1039599"/>
          </a:xfrm>
          <a:prstGeom prst="rect">
            <a:avLst/>
          </a:prstGeom>
        </p:spPr>
        <p:txBody>
          <a:bodyPr/>
          <a:lstStyle>
            <a:lvl1pPr>
              <a:defRPr/>
            </a:lvl1pPr>
          </a:lstStyle>
          <a:p>
            <a:r>
              <a:rPr lang="en-US"/>
              <a:t>Text only slide – 2 column</a:t>
            </a:r>
            <a:endParaRPr lang="en-GB"/>
          </a:p>
        </p:txBody>
      </p:sp>
      <p:sp>
        <p:nvSpPr>
          <p:cNvPr id="6" name="Text Placeholder 5"/>
          <p:cNvSpPr>
            <a:spLocks noGrp="1"/>
          </p:cNvSpPr>
          <p:nvPr>
            <p:ph type="body" sz="quarter" idx="12" hasCustomPrompt="1"/>
          </p:nvPr>
        </p:nvSpPr>
        <p:spPr>
          <a:xfrm>
            <a:off x="360000" y="2160000"/>
            <a:ext cx="11520000" cy="3636000"/>
          </a:xfrm>
          <a:prstGeom prst="rect">
            <a:avLst/>
          </a:prstGeom>
        </p:spPr>
        <p:txBody>
          <a:bodyPr numCol="2" spcCol="180000"/>
          <a:lstStyle>
            <a:lvl5pPr marL="9337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Tree>
    <p:extLst>
      <p:ext uri="{BB962C8B-B14F-4D97-AF65-F5344CB8AC3E}">
        <p14:creationId xmlns:p14="http://schemas.microsoft.com/office/powerpoint/2010/main" val="281029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slide 3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lvl1pPr>
          </a:lstStyle>
          <a:p>
            <a:r>
              <a:rPr lang="en-US"/>
              <a:t>Text slide 1 column with arrow image</a:t>
            </a:r>
            <a:endParaRPr lang="en-GB"/>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1" spcCol="180000"/>
          <a:lstStyle>
            <a:lvl5pPr marL="9337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Rectangle 9">
            <a:extLst>
              <a:ext uri="{FF2B5EF4-FFF2-40B4-BE49-F238E27FC236}">
                <a16:creationId xmlns:a16="http://schemas.microsoft.com/office/drawing/2014/main" id="{CA19C4FE-C9AA-C442-B60A-5184CECEA781}"/>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368784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slide 4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lvl1pPr>
          </a:lstStyle>
          <a:p>
            <a:r>
              <a:rPr lang="en-US"/>
              <a:t>Text slide 2 column with arrow image</a:t>
            </a:r>
            <a:endParaRPr lang="en-GB"/>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2" spcCol="180000"/>
          <a:lstStyle>
            <a:lvl5pPr marL="9337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Rectangle 9">
            <a:extLst>
              <a:ext uri="{FF2B5EF4-FFF2-40B4-BE49-F238E27FC236}">
                <a16:creationId xmlns:a16="http://schemas.microsoft.com/office/drawing/2014/main" id="{48BAE900-AEE5-CA45-8B3B-6F2DD318A8AD}"/>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1610383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slide 5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6761769" cy="1039599"/>
          </a:xfrm>
          <a:prstGeom prst="rect">
            <a:avLst/>
          </a:prstGeom>
        </p:spPr>
        <p:txBody>
          <a:bodyPr/>
          <a:lstStyle>
            <a:lvl1pPr>
              <a:defRPr/>
            </a:lvl1pPr>
          </a:lstStyle>
          <a:p>
            <a:r>
              <a:rPr lang="en-US"/>
              <a:t>Text slide 1 column with box image</a:t>
            </a:r>
            <a:endParaRPr lang="en-GB"/>
          </a:p>
        </p:txBody>
      </p:sp>
      <p:sp>
        <p:nvSpPr>
          <p:cNvPr id="6" name="Text Placeholder 5"/>
          <p:cNvSpPr>
            <a:spLocks noGrp="1"/>
          </p:cNvSpPr>
          <p:nvPr>
            <p:ph type="body" sz="quarter" idx="12" hasCustomPrompt="1"/>
          </p:nvPr>
        </p:nvSpPr>
        <p:spPr>
          <a:xfrm>
            <a:off x="360000" y="2160000"/>
            <a:ext cx="5580000" cy="3636000"/>
          </a:xfrm>
          <a:prstGeom prst="rect">
            <a:avLst/>
          </a:prstGeom>
        </p:spPr>
        <p:txBody>
          <a:bodyPr numCol="1" spcCol="180000"/>
          <a:lstStyle>
            <a:lvl5pPr marL="864000" indent="-216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Rectangle 9">
            <a:extLst>
              <a:ext uri="{FF2B5EF4-FFF2-40B4-BE49-F238E27FC236}">
                <a16:creationId xmlns:a16="http://schemas.microsoft.com/office/drawing/2014/main" id="{AD7B7A36-E127-664C-96CA-3E62D5A1D146}"/>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3613797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slide 6 - 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baseline="0"/>
            </a:lvl1pPr>
          </a:lstStyle>
          <a:p>
            <a:r>
              <a:rPr lang="en-US"/>
              <a:t>Text and image slide</a:t>
            </a:r>
            <a:endParaRPr lang="en-GB"/>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rgbClr val="333C46"/>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360000" y="2160000"/>
            <a:ext cx="5126038" cy="363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9" name="Rectangle 8">
            <a:extLst>
              <a:ext uri="{FF2B5EF4-FFF2-40B4-BE49-F238E27FC236}">
                <a16:creationId xmlns:a16="http://schemas.microsoft.com/office/drawing/2014/main" id="{7A876BAA-F12F-7245-ABCD-129395BA2F2E}"/>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1224370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slide 7 -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59999" y="720000"/>
            <a:ext cx="7464001" cy="1039599"/>
          </a:xfrm>
          <a:prstGeom prst="rect">
            <a:avLst/>
          </a:prstGeom>
        </p:spPr>
        <p:txBody>
          <a:bodyPr/>
          <a:lstStyle>
            <a:lvl1pPr>
              <a:defRPr baseline="0"/>
            </a:lvl1pPr>
          </a:lstStyle>
          <a:p>
            <a:r>
              <a:rPr lang="en-US"/>
              <a:t>Smart Art slide example</a:t>
            </a:r>
            <a:br>
              <a:rPr lang="en-US"/>
            </a:br>
            <a:r>
              <a:rPr lang="en-US" err="1"/>
              <a:t>colours</a:t>
            </a:r>
            <a:r>
              <a:rPr lang="en-US"/>
              <a:t> are </a:t>
            </a:r>
            <a:r>
              <a:rPr lang="en-US" err="1"/>
              <a:t>customisable</a:t>
            </a:r>
            <a:endParaRPr lang="en-GB"/>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rgbClr val="333C46"/>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p:nvPr>
        </p:nvSpPr>
        <p:spPr>
          <a:xfrm>
            <a:off x="8460001" y="1728000"/>
            <a:ext cx="3420000" cy="436109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9" name="SmartArt Placeholder 8">
            <a:extLst>
              <a:ext uri="{FF2B5EF4-FFF2-40B4-BE49-F238E27FC236}">
                <a16:creationId xmlns:a16="http://schemas.microsoft.com/office/drawing/2014/main" id="{82056C2D-CE4D-4B0D-94D0-F588B99EC700}"/>
              </a:ext>
            </a:extLst>
          </p:cNvPr>
          <p:cNvSpPr>
            <a:spLocks noGrp="1"/>
          </p:cNvSpPr>
          <p:nvPr>
            <p:ph type="dgm" sz="quarter" idx="15"/>
          </p:nvPr>
        </p:nvSpPr>
        <p:spPr>
          <a:xfrm>
            <a:off x="359999" y="2028825"/>
            <a:ext cx="7464001" cy="4127500"/>
          </a:xfrm>
          <a:prstGeom prst="rect">
            <a:avLst/>
          </a:prstGeom>
        </p:spPr>
        <p:txBody>
          <a:bodyPr anchor="ctr" anchorCtr="0"/>
          <a:lstStyle>
            <a:lvl1pPr algn="ctr">
              <a:defRPr/>
            </a:lvl1pPr>
          </a:lstStyle>
          <a:p>
            <a:endParaRPr lang="en-GB" dirty="0"/>
          </a:p>
        </p:txBody>
      </p:sp>
      <p:sp>
        <p:nvSpPr>
          <p:cNvPr id="13" name="TextBox 12">
            <a:extLst>
              <a:ext uri="{FF2B5EF4-FFF2-40B4-BE49-F238E27FC236}">
                <a16:creationId xmlns:a16="http://schemas.microsoft.com/office/drawing/2014/main" id="{49FA7D70-8927-F24F-ACEA-FC5E7FE51C33}"/>
              </a:ext>
            </a:extLst>
          </p:cNvPr>
          <p:cNvSpPr txBox="1"/>
          <p:nvPr userDrawn="1"/>
        </p:nvSpPr>
        <p:spPr>
          <a:xfrm>
            <a:off x="12332234" y="3672513"/>
            <a:ext cx="3023590" cy="3185487"/>
          </a:xfrm>
          <a:prstGeom prst="rect">
            <a:avLst/>
          </a:prstGeom>
          <a:noFill/>
        </p:spPr>
        <p:txBody>
          <a:bodyPr wrap="square" lIns="0" tIns="0" rIns="0" bIns="0" rtlCol="0">
            <a:spAutoFit/>
          </a:bodyPr>
          <a:lstStyle/>
          <a:p>
            <a:pPr>
              <a:spcAft>
                <a:spcPts val="600"/>
              </a:spcAft>
            </a:pPr>
            <a:r>
              <a:rPr lang="en-GB" sz="1300" i="0" dirty="0">
                <a:solidFill>
                  <a:srgbClr val="071D49"/>
                </a:solidFill>
                <a:latin typeface="Arial" panose="020B0604020202020204" pitchFamily="34" charset="0"/>
                <a:cs typeface="Arial" panose="020B0604020202020204" pitchFamily="34" charset="0"/>
              </a:rPr>
              <a:t>To insert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Go to the ‘Insert’ tab </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Click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Scroll through to select the desired option that best suits your data/text.</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The SmartArt will automatically pick up the six MOD Muted colours as used in the Theme colours. </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SmartArt can be manually formatted to use other muted colours if required. Select elements of the SmartArt and right click to bring up formatting tools.</a:t>
            </a:r>
          </a:p>
        </p:txBody>
      </p:sp>
    </p:spTree>
    <p:extLst>
      <p:ext uri="{BB962C8B-B14F-4D97-AF65-F5344CB8AC3E}">
        <p14:creationId xmlns:p14="http://schemas.microsoft.com/office/powerpoint/2010/main" val="2002442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slide 8 - Table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baseline="0"/>
            </a:lvl1pPr>
          </a:lstStyle>
          <a:p>
            <a:r>
              <a:rPr lang="en-US"/>
              <a:t>Table, graph and charts examples</a:t>
            </a:r>
            <a:br>
              <a:rPr lang="en-US"/>
            </a:br>
            <a:r>
              <a:rPr lang="en-US" err="1"/>
              <a:t>colours</a:t>
            </a:r>
            <a:r>
              <a:rPr lang="en-US"/>
              <a:t> are </a:t>
            </a:r>
            <a:r>
              <a:rPr lang="en-US" err="1"/>
              <a:t>customisable</a:t>
            </a:r>
            <a:endParaRPr lang="en-GB"/>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rgbClr val="333C46"/>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360000" y="2160000"/>
            <a:ext cx="6420628" cy="3636000"/>
          </a:xfrm>
          <a:prstGeom prst="rect">
            <a:avLst/>
          </a:prstGeom>
        </p:spPr>
        <p:txBody>
          <a:bodyPr/>
          <a:lstStyle>
            <a:lvl2pPr marL="0" indent="0">
              <a:buNone/>
              <a:defRPr/>
            </a:lvl2pPr>
          </a:lstStyle>
          <a:p>
            <a:pPr lvl="0"/>
            <a:r>
              <a:rPr lang="en-US"/>
              <a:t>Click to edit Master text styles</a:t>
            </a:r>
          </a:p>
          <a:p>
            <a:pPr lvl="1"/>
            <a:endParaRPr lang="en-GB"/>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graphicFrame>
        <p:nvGraphicFramePr>
          <p:cNvPr id="3" name="Table 2">
            <a:extLst>
              <a:ext uri="{FF2B5EF4-FFF2-40B4-BE49-F238E27FC236}">
                <a16:creationId xmlns:a16="http://schemas.microsoft.com/office/drawing/2014/main" id="{3BD0063C-A82B-4BB1-9317-EA97E5C66778}"/>
              </a:ext>
            </a:extLst>
          </p:cNvPr>
          <p:cNvGraphicFramePr>
            <a:graphicFrameLocks noGrp="1"/>
          </p:cNvGraphicFramePr>
          <p:nvPr userDrawn="1">
            <p:extLst>
              <p:ext uri="{D42A27DB-BD31-4B8C-83A1-F6EECF244321}">
                <p14:modId xmlns:p14="http://schemas.microsoft.com/office/powerpoint/2010/main" val="1472476372"/>
              </p:ext>
            </p:extLst>
          </p:nvPr>
        </p:nvGraphicFramePr>
        <p:xfrm>
          <a:off x="360000" y="3235680"/>
          <a:ext cx="6453805" cy="2560320"/>
        </p:xfrm>
        <a:graphic>
          <a:graphicData uri="http://schemas.openxmlformats.org/drawingml/2006/table">
            <a:tbl>
              <a:tblPr firstRow="1" bandRow="1">
                <a:tableStyleId>{5C22544A-7EE6-4342-B048-85BDC9FD1C3A}</a:tableStyleId>
              </a:tblPr>
              <a:tblGrid>
                <a:gridCol w="1290761">
                  <a:extLst>
                    <a:ext uri="{9D8B030D-6E8A-4147-A177-3AD203B41FA5}">
                      <a16:colId xmlns:a16="http://schemas.microsoft.com/office/drawing/2014/main" val="1203206813"/>
                    </a:ext>
                  </a:extLst>
                </a:gridCol>
                <a:gridCol w="1290761">
                  <a:extLst>
                    <a:ext uri="{9D8B030D-6E8A-4147-A177-3AD203B41FA5}">
                      <a16:colId xmlns:a16="http://schemas.microsoft.com/office/drawing/2014/main" val="1904668380"/>
                    </a:ext>
                  </a:extLst>
                </a:gridCol>
                <a:gridCol w="1290761">
                  <a:extLst>
                    <a:ext uri="{9D8B030D-6E8A-4147-A177-3AD203B41FA5}">
                      <a16:colId xmlns:a16="http://schemas.microsoft.com/office/drawing/2014/main" val="2558043872"/>
                    </a:ext>
                  </a:extLst>
                </a:gridCol>
                <a:gridCol w="1290761">
                  <a:extLst>
                    <a:ext uri="{9D8B030D-6E8A-4147-A177-3AD203B41FA5}">
                      <a16:colId xmlns:a16="http://schemas.microsoft.com/office/drawing/2014/main" val="1646850994"/>
                    </a:ext>
                  </a:extLst>
                </a:gridCol>
                <a:gridCol w="1290761">
                  <a:extLst>
                    <a:ext uri="{9D8B030D-6E8A-4147-A177-3AD203B41FA5}">
                      <a16:colId xmlns:a16="http://schemas.microsoft.com/office/drawing/2014/main" val="964918616"/>
                    </a:ext>
                  </a:extLst>
                </a:gridCol>
              </a:tblGrid>
              <a:tr h="347732">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4313929"/>
                  </a:ext>
                </a:extLst>
              </a:tr>
              <a:tr h="347732">
                <a:tc>
                  <a:txBody>
                    <a:bodyPr/>
                    <a:lstStyle/>
                    <a:p>
                      <a:r>
                        <a:rPr lang="en-GB" dirty="0">
                          <a:solidFill>
                            <a:srgbClr val="333C46"/>
                          </a:solidFill>
                        </a:rPr>
                        <a:t>Row1</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933264550"/>
                  </a:ext>
                </a:extLst>
              </a:tr>
              <a:tr h="347732">
                <a:tc>
                  <a:txBody>
                    <a:bodyPr/>
                    <a:lstStyle/>
                    <a:p>
                      <a:r>
                        <a:rPr lang="en-GB" dirty="0">
                          <a:solidFill>
                            <a:srgbClr val="333C46"/>
                          </a:solidFill>
                        </a:rPr>
                        <a:t>Row2</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145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12%</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142218518"/>
                  </a:ext>
                </a:extLst>
              </a:tr>
              <a:tr h="347732">
                <a:tc>
                  <a:txBody>
                    <a:bodyPr/>
                    <a:lstStyle/>
                    <a:p>
                      <a:r>
                        <a:rPr lang="en-GB" dirty="0">
                          <a:solidFill>
                            <a:srgbClr val="333C46"/>
                          </a:solidFill>
                        </a:rPr>
                        <a:t>Row3</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626729041"/>
                  </a:ext>
                </a:extLst>
              </a:tr>
              <a:tr h="347732">
                <a:tc>
                  <a:txBody>
                    <a:bodyPr/>
                    <a:lstStyle/>
                    <a:p>
                      <a:r>
                        <a:rPr lang="en-GB" dirty="0">
                          <a:solidFill>
                            <a:srgbClr val="333C46"/>
                          </a:solidFill>
                        </a:rPr>
                        <a:t>Row4</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252976342"/>
                  </a:ext>
                </a:extLst>
              </a:tr>
              <a:tr h="347732">
                <a:tc>
                  <a:txBody>
                    <a:bodyPr/>
                    <a:lstStyle/>
                    <a:p>
                      <a:r>
                        <a:rPr lang="en-GB" dirty="0">
                          <a:solidFill>
                            <a:srgbClr val="333C46"/>
                          </a:solidFill>
                        </a:rPr>
                        <a:t>Row5</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155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13%</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969779600"/>
                  </a:ext>
                </a:extLst>
              </a:tr>
              <a:tr h="347732">
                <a:tc>
                  <a:txBody>
                    <a:bodyPr/>
                    <a:lstStyle/>
                    <a:p>
                      <a:r>
                        <a:rPr lang="en-GB" dirty="0">
                          <a:solidFill>
                            <a:srgbClr val="333C46"/>
                          </a:solidFill>
                        </a:rPr>
                        <a:t>Total</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1200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2563640346"/>
                  </a:ext>
                </a:extLst>
              </a:tr>
            </a:tbl>
          </a:graphicData>
        </a:graphic>
      </p:graphicFrame>
      <p:sp>
        <p:nvSpPr>
          <p:cNvPr id="6" name="Chart Placeholder 5">
            <a:extLst>
              <a:ext uri="{FF2B5EF4-FFF2-40B4-BE49-F238E27FC236}">
                <a16:creationId xmlns:a16="http://schemas.microsoft.com/office/drawing/2014/main" id="{C61FF255-EE64-47BD-ACAB-0F312394B345}"/>
              </a:ext>
            </a:extLst>
          </p:cNvPr>
          <p:cNvSpPr>
            <a:spLocks noGrp="1"/>
          </p:cNvSpPr>
          <p:nvPr>
            <p:ph type="chart" sz="quarter" idx="15"/>
          </p:nvPr>
        </p:nvSpPr>
        <p:spPr>
          <a:xfrm>
            <a:off x="6972300" y="1524000"/>
            <a:ext cx="5219700" cy="4810125"/>
          </a:xfrm>
          <a:prstGeom prst="rect">
            <a:avLst/>
          </a:prstGeom>
        </p:spPr>
        <p:txBody>
          <a:bodyPr/>
          <a:lstStyle>
            <a:lvl1pPr algn="ctr">
              <a:defRPr>
                <a:solidFill>
                  <a:schemeClr val="tx2"/>
                </a:solidFill>
              </a:defRPr>
            </a:lvl1pPr>
          </a:lstStyle>
          <a:p>
            <a:endParaRPr lang="en-GB" dirty="0"/>
          </a:p>
        </p:txBody>
      </p:sp>
      <p:sp>
        <p:nvSpPr>
          <p:cNvPr id="14" name="TextBox 13">
            <a:extLst>
              <a:ext uri="{FF2B5EF4-FFF2-40B4-BE49-F238E27FC236}">
                <a16:creationId xmlns:a16="http://schemas.microsoft.com/office/drawing/2014/main" id="{E2812B96-97BD-184F-885D-78E75113B03C}"/>
              </a:ext>
            </a:extLst>
          </p:cNvPr>
          <p:cNvSpPr txBox="1"/>
          <p:nvPr userDrawn="1"/>
        </p:nvSpPr>
        <p:spPr>
          <a:xfrm>
            <a:off x="12332234" y="3672513"/>
            <a:ext cx="3023590" cy="3185487"/>
          </a:xfrm>
          <a:prstGeom prst="rect">
            <a:avLst/>
          </a:prstGeom>
          <a:noFill/>
        </p:spPr>
        <p:txBody>
          <a:bodyPr wrap="square" lIns="0" tIns="0" rIns="0" bIns="0" rtlCol="0">
            <a:spAutoFit/>
          </a:bodyPr>
          <a:lstStyle/>
          <a:p>
            <a:pPr>
              <a:spcAft>
                <a:spcPts val="600"/>
              </a:spcAft>
            </a:pPr>
            <a:r>
              <a:rPr lang="en-GB" sz="1300" i="0" dirty="0">
                <a:solidFill>
                  <a:srgbClr val="071D49"/>
                </a:solidFill>
                <a:latin typeface="Arial" panose="020B0604020202020204" pitchFamily="34" charset="0"/>
                <a:cs typeface="Arial" panose="020B0604020202020204" pitchFamily="34" charset="0"/>
              </a:rPr>
              <a:t>To insert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Go to the ‘Insert’ tab </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Click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Scroll through to select the desired option that best suits your data/text.</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The SmartArt will automatically pick up the six MOD Muted colours as used in the Theme colours. </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SmartArt can be manually formatted to use other muted colours if required. Select elements of the SmartArt and right click to bring up formatting tools.</a:t>
            </a:r>
          </a:p>
        </p:txBody>
      </p:sp>
    </p:spTree>
    <p:extLst>
      <p:ext uri="{BB962C8B-B14F-4D97-AF65-F5344CB8AC3E}">
        <p14:creationId xmlns:p14="http://schemas.microsoft.com/office/powerpoint/2010/main" val="109760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slide option 1">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360000" y="4932000"/>
            <a:ext cx="7378691" cy="988355"/>
          </a:xfrm>
          <a:prstGeom prst="rect">
            <a:avLst/>
          </a:prstGeom>
        </p:spPr>
        <p:txBody>
          <a:bodyPr wrap="square" lIns="0" tIns="0" rIns="0" bIns="0"/>
          <a:lstStyle>
            <a:lvl1pPr marL="0" indent="0">
              <a:buNone/>
              <a:defRPr sz="2800">
                <a:solidFill>
                  <a:schemeClr val="accent5"/>
                </a:solidFill>
                <a:latin typeface="Arial" panose="020B0604020202020204" pitchFamily="34" charset="0"/>
                <a:cs typeface="Arial" panose="020B0604020202020204" pitchFamily="34" charset="0"/>
              </a:defRPr>
            </a:lvl1pPr>
            <a:lvl2pPr marL="0" indent="0">
              <a:buFontTx/>
              <a:buNone/>
              <a:defRPr>
                <a:solidFill>
                  <a:srgbClr val="FF8200"/>
                </a:solidFill>
              </a:defRPr>
            </a:lvl2pPr>
            <a:lvl5pPr>
              <a:defRPr/>
            </a:lvl5pPr>
          </a:lstStyle>
          <a:p>
            <a:pPr lvl="1"/>
            <a:r>
              <a:rPr lang="en-US"/>
              <a:t>Author name in accent </a:t>
            </a:r>
            <a:r>
              <a:rPr lang="en-US" err="1"/>
              <a:t>colour</a:t>
            </a:r>
            <a:endParaRPr lang="en-US"/>
          </a:p>
          <a:p>
            <a:pPr lvl="1"/>
            <a:r>
              <a:rPr lang="en-US"/>
              <a:t>Author title in accent </a:t>
            </a:r>
            <a:r>
              <a:rPr lang="en-US" err="1"/>
              <a:t>colour</a:t>
            </a:r>
            <a:endParaRPr lang="en-GB"/>
          </a:p>
        </p:txBody>
      </p:sp>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Text Placeholder 5">
            <a:extLst>
              <a:ext uri="{FF2B5EF4-FFF2-40B4-BE49-F238E27FC236}">
                <a16:creationId xmlns:a16="http://schemas.microsoft.com/office/drawing/2014/main" id="{CB4D9CE6-5A6E-43C4-B2CA-2CF71AC59A79}"/>
              </a:ext>
            </a:extLst>
          </p:cNvPr>
          <p:cNvSpPr>
            <a:spLocks noGrp="1"/>
          </p:cNvSpPr>
          <p:nvPr>
            <p:ph type="body" sz="quarter" idx="13" hasCustomPrompt="1"/>
          </p:nvPr>
        </p:nvSpPr>
        <p:spPr>
          <a:xfrm>
            <a:off x="360000" y="2160000"/>
            <a:ext cx="6664255" cy="2606478"/>
          </a:xfrm>
          <a:prstGeom prst="rect">
            <a:avLst/>
          </a:prstGeom>
        </p:spPr>
        <p:txBody>
          <a:bodyPr/>
          <a:lstStyle>
            <a:lvl1pPr>
              <a:defRPr>
                <a:solidFill>
                  <a:srgbClr val="333C46"/>
                </a:solidFill>
              </a:defRPr>
            </a:lvl1pPr>
          </a:lstStyle>
          <a:p>
            <a:pPr lvl="0"/>
            <a:r>
              <a:rPr lang="en-US"/>
              <a:t>“Quote slide with title for extended quote/references”</a:t>
            </a:r>
          </a:p>
        </p:txBody>
      </p:sp>
      <p:sp>
        <p:nvSpPr>
          <p:cNvPr id="11" name="Title 1">
            <a:extLst>
              <a:ext uri="{FF2B5EF4-FFF2-40B4-BE49-F238E27FC236}">
                <a16:creationId xmlns:a16="http://schemas.microsoft.com/office/drawing/2014/main" id="{465F65D0-E9C1-49F6-9CD1-A9EDB8CF108D}"/>
              </a:ext>
            </a:extLst>
          </p:cNvPr>
          <p:cNvSpPr>
            <a:spLocks noGrp="1"/>
          </p:cNvSpPr>
          <p:nvPr>
            <p:ph type="title" hasCustomPrompt="1"/>
          </p:nvPr>
        </p:nvSpPr>
        <p:spPr>
          <a:xfrm>
            <a:off x="360000" y="720000"/>
            <a:ext cx="11484996" cy="1039599"/>
          </a:xfrm>
          <a:prstGeom prst="rect">
            <a:avLst/>
          </a:prstGeom>
        </p:spPr>
        <p:txBody>
          <a:bodyPr/>
          <a:lstStyle>
            <a:lvl1pPr>
              <a:defRPr>
                <a:solidFill>
                  <a:srgbClr val="071D49"/>
                </a:solidFill>
              </a:defRPr>
            </a:lvl1pPr>
          </a:lstStyle>
          <a:p>
            <a:r>
              <a:rPr lang="en-US"/>
              <a:t>Quote slide title</a:t>
            </a:r>
            <a:br>
              <a:rPr lang="en-US"/>
            </a:br>
            <a:r>
              <a:rPr lang="en-US"/>
              <a:t>(if required)</a:t>
            </a:r>
            <a:endParaRPr lang="en-GB"/>
          </a:p>
        </p:txBody>
      </p:sp>
      <p:sp>
        <p:nvSpPr>
          <p:cNvPr id="8" name="Rectangle 7">
            <a:extLst>
              <a:ext uri="{FF2B5EF4-FFF2-40B4-BE49-F238E27FC236}">
                <a16:creationId xmlns:a16="http://schemas.microsoft.com/office/drawing/2014/main" id="{309B5279-A0D1-9349-996C-A8823AD84AAA}"/>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363911550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slide Fill 1 - 1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solidFill>
                  <a:schemeClr val="bg1"/>
                </a:solidFill>
              </a:defRPr>
            </a:lvl1pPr>
          </a:lstStyle>
          <a:p>
            <a:r>
              <a:rPr lang="en-US"/>
              <a:t>Text slide 1 column with arrow image</a:t>
            </a:r>
            <a:endParaRPr lang="en-GB"/>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1" spcCol="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648000" indent="0">
              <a:buNone/>
              <a:defRPr/>
            </a:lvl5pPr>
            <a:lvl6pPr marL="1149750" indent="-285750">
              <a:buFont typeface="Arial" panose="020B0604020202020204" pitchFamily="34" charset="0"/>
              <a:buChar char="•"/>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3415628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 slide Fill 2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solidFill>
                  <a:schemeClr val="bg1"/>
                </a:solidFill>
              </a:defRPr>
            </a:lvl1pPr>
          </a:lstStyle>
          <a:p>
            <a:r>
              <a:rPr lang="en-US"/>
              <a:t>Text slide 2 column with arrow image</a:t>
            </a:r>
            <a:endParaRPr lang="en-GB"/>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2" spcCol="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933750" indent="-285750">
              <a:buFont typeface="Arial" panose="020B0604020202020204" pitchFamily="34" charset="0"/>
              <a:buChar char="•"/>
              <a:defRPr/>
            </a:lvl5pPr>
            <a:lvl6pPr>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399043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slide option 1">
    <p:spTree>
      <p:nvGrpSpPr>
        <p:cNvPr id="1" name=""/>
        <p:cNvGrpSpPr/>
        <p:nvPr/>
      </p:nvGrpSpPr>
      <p:grpSpPr>
        <a:xfrm>
          <a:off x="0" y="0"/>
          <a:ext cx="0" cy="0"/>
          <a:chOff x="0" y="0"/>
          <a:chExt cx="0" cy="0"/>
        </a:xfrm>
      </p:grpSpPr>
      <p:sp>
        <p:nvSpPr>
          <p:cNvPr id="16" name="Picture Placeholder 7" title="Client logo placeholder">
            <a:extLst>
              <a:ext uri="{FF2B5EF4-FFF2-40B4-BE49-F238E27FC236}">
                <a16:creationId xmlns:a16="http://schemas.microsoft.com/office/drawing/2014/main" id="{B0BB70C8-A321-4A1F-9327-8F6BE6BF8AEB}"/>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dirty="0"/>
              <a:t>Partner/sponsor logo</a:t>
            </a:r>
          </a:p>
        </p:txBody>
      </p:sp>
      <p:sp>
        <p:nvSpPr>
          <p:cNvPr id="9" name="Text Placeholder 3"/>
          <p:cNvSpPr>
            <a:spLocks noGrp="1"/>
          </p:cNvSpPr>
          <p:nvPr>
            <p:ph type="body" sz="quarter" idx="11" hasCustomPrompt="1"/>
          </p:nvPr>
        </p:nvSpPr>
        <p:spPr>
          <a:xfrm>
            <a:off x="360000" y="4680001"/>
            <a:ext cx="4716825" cy="581230"/>
          </a:xfrm>
          <a:prstGeom prst="rect">
            <a:avLst/>
          </a:prstGeom>
        </p:spPr>
        <p:txBody>
          <a:bodyPr wrap="square" lIns="0" tIns="0" rIns="0" bIns="0"/>
          <a:lstStyle>
            <a:lvl1pPr marL="0" indent="0">
              <a:buNone/>
              <a:defRPr sz="2800">
                <a:solidFill>
                  <a:srgbClr val="FF8200"/>
                </a:solidFill>
                <a:latin typeface="Arial" panose="020B0604020202020204" pitchFamily="34" charset="0"/>
                <a:cs typeface="Arial" panose="020B0604020202020204" pitchFamily="34" charset="0"/>
              </a:defRPr>
            </a:lvl1pPr>
            <a:lvl5pPr>
              <a:defRPr/>
            </a:lvl5pPr>
          </a:lstStyle>
          <a:p>
            <a:pPr lvl="0"/>
            <a:r>
              <a:rPr lang="en-US"/>
              <a:t>Subtitle</a:t>
            </a:r>
            <a:endParaRPr lang="en-GB"/>
          </a:p>
        </p:txBody>
      </p:sp>
      <p:sp>
        <p:nvSpPr>
          <p:cNvPr id="7" name="Text Placeholder 2"/>
          <p:cNvSpPr>
            <a:spLocks noGrp="1"/>
          </p:cNvSpPr>
          <p:nvPr>
            <p:ph type="body" sz="quarter" idx="10" hasCustomPrompt="1"/>
          </p:nvPr>
        </p:nvSpPr>
        <p:spPr>
          <a:xfrm>
            <a:off x="360000" y="3312000"/>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Title goes here</a:t>
            </a:r>
          </a:p>
        </p:txBody>
      </p:sp>
      <p:sp>
        <p:nvSpPr>
          <p:cNvPr id="24" name="TextBox 23">
            <a:extLst>
              <a:ext uri="{FF2B5EF4-FFF2-40B4-BE49-F238E27FC236}">
                <a16:creationId xmlns:a16="http://schemas.microsoft.com/office/drawing/2014/main" id="{D1558722-96ED-4B0B-9416-E7039EFD6D85}"/>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25" name="Date Placeholder 1">
            <a:extLst>
              <a:ext uri="{FF2B5EF4-FFF2-40B4-BE49-F238E27FC236}">
                <a16:creationId xmlns:a16="http://schemas.microsoft.com/office/drawing/2014/main" id="{D75394B1-85C7-4AB7-ACF3-A38C240630BA}"/>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dirty="0"/>
              <a:t>Month YYYY</a:t>
            </a:r>
          </a:p>
        </p:txBody>
      </p:sp>
      <p:sp>
        <p:nvSpPr>
          <p:cNvPr id="8" name="Footer Placeholder 6">
            <a:extLst>
              <a:ext uri="{FF2B5EF4-FFF2-40B4-BE49-F238E27FC236}">
                <a16:creationId xmlns:a16="http://schemas.microsoft.com/office/drawing/2014/main" id="{88502135-5917-426A-B30C-E1B371D751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1" name="Rectangle 10">
            <a:extLst>
              <a:ext uri="{FF2B5EF4-FFF2-40B4-BE49-F238E27FC236}">
                <a16:creationId xmlns:a16="http://schemas.microsoft.com/office/drawing/2014/main" id="{A75DBA99-133D-9B40-BFEF-C6CA627D1B28}"/>
              </a:ext>
            </a:extLst>
          </p:cNvPr>
          <p:cNvSpPr/>
          <p:nvPr userDrawn="1"/>
        </p:nvSpPr>
        <p:spPr>
          <a:xfrm>
            <a:off x="12349038" y="140117"/>
            <a:ext cx="2487122" cy="714041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3728916"/>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ext slide Fill 3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6761769" cy="1039599"/>
          </a:xfrm>
          <a:prstGeom prst="rect">
            <a:avLst/>
          </a:prstGeom>
        </p:spPr>
        <p:txBody>
          <a:bodyPr/>
          <a:lstStyle>
            <a:lvl1pPr>
              <a:defRPr>
                <a:solidFill>
                  <a:schemeClr val="bg1"/>
                </a:solidFill>
              </a:defRPr>
            </a:lvl1pPr>
          </a:lstStyle>
          <a:p>
            <a:r>
              <a:rPr lang="en-US"/>
              <a:t>Text slide 1 column with box image</a:t>
            </a:r>
            <a:endParaRPr lang="en-GB"/>
          </a:p>
        </p:txBody>
      </p:sp>
      <p:sp>
        <p:nvSpPr>
          <p:cNvPr id="6" name="Text Placeholder 5"/>
          <p:cNvSpPr>
            <a:spLocks noGrp="1"/>
          </p:cNvSpPr>
          <p:nvPr>
            <p:ph type="body" sz="quarter" idx="12" hasCustomPrompt="1"/>
          </p:nvPr>
        </p:nvSpPr>
        <p:spPr>
          <a:xfrm>
            <a:off x="360000" y="2160000"/>
            <a:ext cx="5580000" cy="3636000"/>
          </a:xfrm>
          <a:prstGeom prst="rect">
            <a:avLst/>
          </a:prstGeom>
        </p:spPr>
        <p:txBody>
          <a:bodyPr numCol="1" spcCol="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marL="933750" indent="-285750">
              <a:buFont typeface="Arial" panose="020B0604020202020204" pitchFamily="34" charset="0"/>
              <a:buChar char="•"/>
              <a:defRPr/>
            </a:lvl5pPr>
            <a:lvl6pPr>
              <a:defRPr>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785817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xt slide Fill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1"/>
            <a:ext cx="11484996" cy="546092"/>
          </a:xfrm>
          <a:prstGeom prst="rect">
            <a:avLst/>
          </a:prstGeom>
        </p:spPr>
        <p:txBody>
          <a:bodyPr/>
          <a:lstStyle>
            <a:lvl1pPr>
              <a:defRPr baseline="0">
                <a:solidFill>
                  <a:schemeClr val="bg1"/>
                </a:solidFill>
              </a:defRPr>
            </a:lvl1pPr>
          </a:lstStyle>
          <a:p>
            <a:r>
              <a:rPr lang="en-US"/>
              <a:t>Text and image slide</a:t>
            </a:r>
            <a:endParaRPr lang="en-GB"/>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p:nvPr>
        </p:nvSpPr>
        <p:spPr>
          <a:xfrm>
            <a:off x="360000" y="2160000"/>
            <a:ext cx="5126038" cy="36360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4" name="Content Placeholder 3">
            <a:extLst>
              <a:ext uri="{FF2B5EF4-FFF2-40B4-BE49-F238E27FC236}">
                <a16:creationId xmlns:a16="http://schemas.microsoft.com/office/drawing/2014/main" id="{5AA5CAE6-B0D3-4CB3-B038-8E3C3BF8977F}"/>
              </a:ext>
            </a:extLst>
          </p:cNvPr>
          <p:cNvSpPr>
            <a:spLocks noGrp="1"/>
          </p:cNvSpPr>
          <p:nvPr>
            <p:ph sz="quarter" idx="15" hasCustomPrompt="1"/>
          </p:nvPr>
        </p:nvSpPr>
        <p:spPr>
          <a:xfrm>
            <a:off x="360363" y="1242174"/>
            <a:ext cx="5723637" cy="474663"/>
          </a:xfrm>
          <a:prstGeom prst="rect">
            <a:avLst/>
          </a:prstGeom>
        </p:spPr>
        <p:txBody>
          <a:bodyPr/>
          <a:lstStyle>
            <a:lvl1pPr>
              <a:defRPr sz="3300">
                <a:solidFill>
                  <a:srgbClr val="FF8200"/>
                </a:solidFill>
              </a:defRPr>
            </a:lvl1pPr>
          </a:lstStyle>
          <a:p>
            <a:pPr lvl="0"/>
            <a:r>
              <a:rPr lang="en-US"/>
              <a:t>this line in bright accent </a:t>
            </a:r>
            <a:r>
              <a:rPr lang="en-US" err="1"/>
              <a:t>colour</a:t>
            </a:r>
            <a:endParaRPr lang="en-GB"/>
          </a:p>
        </p:txBody>
      </p:sp>
    </p:spTree>
    <p:extLst>
      <p:ext uri="{BB962C8B-B14F-4D97-AF65-F5344CB8AC3E}">
        <p14:creationId xmlns:p14="http://schemas.microsoft.com/office/powerpoint/2010/main" val="785146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slide Fill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baseline="0">
                <a:solidFill>
                  <a:schemeClr val="bg1"/>
                </a:solidFill>
              </a:defRPr>
            </a:lvl1pPr>
          </a:lstStyle>
          <a:p>
            <a:r>
              <a:rPr lang="en-US"/>
              <a:t>Text and image slide</a:t>
            </a:r>
            <a:br>
              <a:rPr lang="en-US"/>
            </a:br>
            <a:r>
              <a:rPr lang="en-US"/>
              <a:t>with icons</a:t>
            </a:r>
            <a:endParaRPr lang="en-GB"/>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1788460" y="2160000"/>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3" name="Content Placeholder 9">
            <a:extLst>
              <a:ext uri="{FF2B5EF4-FFF2-40B4-BE49-F238E27FC236}">
                <a16:creationId xmlns:a16="http://schemas.microsoft.com/office/drawing/2014/main" id="{AAE92BD7-0353-4D4B-9558-4AF0F9D4F6C9}"/>
              </a:ext>
            </a:extLst>
          </p:cNvPr>
          <p:cNvSpPr>
            <a:spLocks noGrp="1"/>
          </p:cNvSpPr>
          <p:nvPr>
            <p:ph sz="quarter" idx="15" hasCustomPrompt="1"/>
          </p:nvPr>
        </p:nvSpPr>
        <p:spPr>
          <a:xfrm>
            <a:off x="1788460" y="3015541"/>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Content Placeholder 9">
            <a:extLst>
              <a:ext uri="{FF2B5EF4-FFF2-40B4-BE49-F238E27FC236}">
                <a16:creationId xmlns:a16="http://schemas.microsoft.com/office/drawing/2014/main" id="{E1895885-F46C-46F9-9FC1-084C755AEA47}"/>
              </a:ext>
            </a:extLst>
          </p:cNvPr>
          <p:cNvSpPr>
            <a:spLocks noGrp="1"/>
          </p:cNvSpPr>
          <p:nvPr>
            <p:ph sz="quarter" idx="16" hasCustomPrompt="1"/>
          </p:nvPr>
        </p:nvSpPr>
        <p:spPr>
          <a:xfrm>
            <a:off x="1793292" y="3888187"/>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Content Placeholder 9">
            <a:extLst>
              <a:ext uri="{FF2B5EF4-FFF2-40B4-BE49-F238E27FC236}">
                <a16:creationId xmlns:a16="http://schemas.microsoft.com/office/drawing/2014/main" id="{52CF2AA3-D110-40DB-8BA0-6DC5F8A327BB}"/>
              </a:ext>
            </a:extLst>
          </p:cNvPr>
          <p:cNvSpPr>
            <a:spLocks noGrp="1"/>
          </p:cNvSpPr>
          <p:nvPr>
            <p:ph sz="quarter" idx="17" hasCustomPrompt="1"/>
          </p:nvPr>
        </p:nvSpPr>
        <p:spPr>
          <a:xfrm>
            <a:off x="1788460" y="4780353"/>
            <a:ext cx="3697578" cy="69148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0608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ext slide fill 6 - 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1338974"/>
            <a:ext cx="4535558" cy="447624"/>
          </a:xfrm>
          <a:prstGeom prst="rect">
            <a:avLst/>
          </a:prstGeom>
        </p:spPr>
        <p:txBody>
          <a:bodyPr/>
          <a:lstStyle>
            <a:lvl1pPr>
              <a:defRPr baseline="0">
                <a:solidFill>
                  <a:schemeClr val="bg1"/>
                </a:solidFill>
              </a:defRPr>
            </a:lvl1pPr>
          </a:lstStyle>
          <a:p>
            <a:r>
              <a:rPr lang="en-US"/>
              <a:t>Text and image slide</a:t>
            </a:r>
            <a:endParaRPr lang="en-GB"/>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359999" y="2785397"/>
            <a:ext cx="4437083" cy="2897951"/>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6" name="Content Placeholder 5">
            <a:extLst>
              <a:ext uri="{FF2B5EF4-FFF2-40B4-BE49-F238E27FC236}">
                <a16:creationId xmlns:a16="http://schemas.microsoft.com/office/drawing/2014/main" id="{8A1D418E-1AD6-466B-8386-35B8B7EBEA64}"/>
              </a:ext>
            </a:extLst>
          </p:cNvPr>
          <p:cNvSpPr>
            <a:spLocks noGrp="1"/>
          </p:cNvSpPr>
          <p:nvPr>
            <p:ph sz="quarter" idx="15" hasCustomPrompt="1"/>
          </p:nvPr>
        </p:nvSpPr>
        <p:spPr>
          <a:xfrm>
            <a:off x="360306" y="1810242"/>
            <a:ext cx="4535251" cy="801688"/>
          </a:xfrm>
          <a:prstGeom prst="rect">
            <a:avLst/>
          </a:prstGeom>
        </p:spPr>
        <p:txBody>
          <a:bodyPr/>
          <a:lstStyle>
            <a:lvl1pPr>
              <a:defRPr sz="3300">
                <a:solidFill>
                  <a:srgbClr val="FF8200"/>
                </a:solidFill>
              </a:defRPr>
            </a:lvl1pPr>
          </a:lstStyle>
          <a:p>
            <a:pPr lvl="0"/>
            <a:r>
              <a:rPr lang="en-US"/>
              <a:t>this line in bright accent </a:t>
            </a:r>
            <a:r>
              <a:rPr lang="en-US" err="1"/>
              <a:t>colour</a:t>
            </a:r>
            <a:endParaRPr lang="en-US"/>
          </a:p>
        </p:txBody>
      </p:sp>
    </p:spTree>
    <p:extLst>
      <p:ext uri="{BB962C8B-B14F-4D97-AF65-F5344CB8AC3E}">
        <p14:creationId xmlns:p14="http://schemas.microsoft.com/office/powerpoint/2010/main" val="135384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slide option 2">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360000" y="4932000"/>
            <a:ext cx="7378691" cy="988355"/>
          </a:xfrm>
          <a:prstGeom prst="rect">
            <a:avLst/>
          </a:prstGeom>
        </p:spPr>
        <p:txBody>
          <a:bodyPr wrap="square" lIns="0" tIns="0" rIns="0" bIns="0"/>
          <a:lstStyle>
            <a:lvl1pPr marL="0" indent="0">
              <a:buNone/>
              <a:defRPr sz="2800">
                <a:solidFill>
                  <a:schemeClr val="accent5"/>
                </a:solidFill>
                <a:latin typeface="Arial" panose="020B0604020202020204" pitchFamily="34" charset="0"/>
                <a:cs typeface="Arial" panose="020B0604020202020204" pitchFamily="34" charset="0"/>
              </a:defRPr>
            </a:lvl1pPr>
            <a:lvl2pPr marL="0" indent="0">
              <a:buFontTx/>
              <a:buNone/>
              <a:defRPr>
                <a:solidFill>
                  <a:srgbClr val="FF8200"/>
                </a:solidFill>
              </a:defRPr>
            </a:lvl2pPr>
            <a:lvl5pPr>
              <a:defRPr/>
            </a:lvl5pPr>
          </a:lstStyle>
          <a:p>
            <a:pPr lvl="1"/>
            <a:r>
              <a:rPr lang="en-US"/>
              <a:t>Author name in bright accent </a:t>
            </a:r>
            <a:r>
              <a:rPr lang="en-US" err="1"/>
              <a:t>colour</a:t>
            </a:r>
            <a:endParaRPr lang="en-US"/>
          </a:p>
          <a:p>
            <a:pPr lvl="1"/>
            <a:r>
              <a:rPr lang="en-US"/>
              <a:t>Author title in bright accent </a:t>
            </a:r>
            <a:r>
              <a:rPr lang="en-US" err="1"/>
              <a:t>colour</a:t>
            </a:r>
            <a:endParaRPr lang="en-GB"/>
          </a:p>
        </p:txBody>
      </p:sp>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0" name="Text Placeholder 5">
            <a:extLst>
              <a:ext uri="{FF2B5EF4-FFF2-40B4-BE49-F238E27FC236}">
                <a16:creationId xmlns:a16="http://schemas.microsoft.com/office/drawing/2014/main" id="{CB4D9CE6-5A6E-43C4-B2CA-2CF71AC59A79}"/>
              </a:ext>
            </a:extLst>
          </p:cNvPr>
          <p:cNvSpPr>
            <a:spLocks noGrp="1"/>
          </p:cNvSpPr>
          <p:nvPr>
            <p:ph type="body" sz="quarter" idx="13" hasCustomPrompt="1"/>
          </p:nvPr>
        </p:nvSpPr>
        <p:spPr>
          <a:xfrm>
            <a:off x="360000" y="2160000"/>
            <a:ext cx="6664255" cy="2606478"/>
          </a:xfrm>
          <a:prstGeom prst="rect">
            <a:avLst/>
          </a:prstGeom>
        </p:spPr>
        <p:txBody>
          <a:bodyPr/>
          <a:lstStyle>
            <a:lvl1pPr>
              <a:defRPr>
                <a:solidFill>
                  <a:schemeClr val="bg1"/>
                </a:solidFill>
              </a:defRPr>
            </a:lvl1pPr>
          </a:lstStyle>
          <a:p>
            <a:pPr lvl="0"/>
            <a:r>
              <a:rPr lang="en-US"/>
              <a:t>“Quote slide with title for extended quote/references”</a:t>
            </a:r>
          </a:p>
        </p:txBody>
      </p:sp>
      <p:sp>
        <p:nvSpPr>
          <p:cNvPr id="11" name="Title 1">
            <a:extLst>
              <a:ext uri="{FF2B5EF4-FFF2-40B4-BE49-F238E27FC236}">
                <a16:creationId xmlns:a16="http://schemas.microsoft.com/office/drawing/2014/main" id="{465F65D0-E9C1-49F6-9CD1-A9EDB8CF108D}"/>
              </a:ext>
            </a:extLst>
          </p:cNvPr>
          <p:cNvSpPr>
            <a:spLocks noGrp="1"/>
          </p:cNvSpPr>
          <p:nvPr>
            <p:ph type="title" hasCustomPrompt="1"/>
          </p:nvPr>
        </p:nvSpPr>
        <p:spPr>
          <a:xfrm>
            <a:off x="360000" y="720000"/>
            <a:ext cx="11484996" cy="1039599"/>
          </a:xfrm>
          <a:prstGeom prst="rect">
            <a:avLst/>
          </a:prstGeom>
        </p:spPr>
        <p:txBody>
          <a:bodyPr/>
          <a:lstStyle>
            <a:lvl1pPr>
              <a:defRPr>
                <a:solidFill>
                  <a:schemeClr val="bg1"/>
                </a:solidFill>
              </a:defRPr>
            </a:lvl1pPr>
          </a:lstStyle>
          <a:p>
            <a:r>
              <a:rPr lang="en-US"/>
              <a:t>Quote slide title</a:t>
            </a:r>
            <a:br>
              <a:rPr lang="en-US"/>
            </a:br>
            <a:r>
              <a:rPr lang="en-US"/>
              <a:t>(if required)</a:t>
            </a:r>
            <a:endParaRPr lang="en-GB"/>
          </a:p>
        </p:txBody>
      </p:sp>
    </p:spTree>
    <p:extLst>
      <p:ext uri="{BB962C8B-B14F-4D97-AF65-F5344CB8AC3E}">
        <p14:creationId xmlns:p14="http://schemas.microsoft.com/office/powerpoint/2010/main" val="3374179788"/>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slide option 3">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1E7DFFBD-5B75-41BB-B281-582146D4B50E}"/>
              </a:ext>
            </a:extLst>
          </p:cNvPr>
          <p:cNvSpPr>
            <a:spLocks noGrp="1"/>
          </p:cNvSpPr>
          <p:nvPr>
            <p:ph type="body" sz="quarter" idx="13" hasCustomPrompt="1"/>
          </p:nvPr>
        </p:nvSpPr>
        <p:spPr>
          <a:xfrm>
            <a:off x="4176000" y="828001"/>
            <a:ext cx="7378691" cy="4089046"/>
          </a:xfrm>
          <a:prstGeom prst="rect">
            <a:avLst/>
          </a:prstGeom>
        </p:spPr>
        <p:txBody>
          <a:bodyPr wrap="square" lIns="0" tIns="0" rIns="0" bIns="0" anchor="b" anchorCtr="0"/>
          <a:lstStyle>
            <a:lvl1pPr marL="0" indent="0">
              <a:buNone/>
              <a:defRPr lang="en-GB" sz="3900" kern="1200" dirty="0">
                <a:no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“Quote slide with background colour”</a:t>
            </a:r>
          </a:p>
        </p:txBody>
      </p:sp>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4175999" y="4932000"/>
            <a:ext cx="7378691" cy="988355"/>
          </a:xfrm>
          <a:prstGeom prst="rect">
            <a:avLst/>
          </a:prstGeom>
        </p:spPr>
        <p:txBody>
          <a:bodyPr wrap="square" lIns="0" tIns="0" rIns="0" bIns="0"/>
          <a:lstStyle>
            <a:lvl1pPr marL="0" indent="0">
              <a:buNone/>
              <a:defRPr sz="2800">
                <a:solidFill>
                  <a:srgbClr val="FF8200"/>
                </a:solidFill>
                <a:latin typeface="Arial" panose="020B0604020202020204" pitchFamily="34" charset="0"/>
                <a:cs typeface="Arial" panose="020B0604020202020204" pitchFamily="34" charset="0"/>
              </a:defRPr>
            </a:lvl1pPr>
            <a:lvl5pPr>
              <a:defRPr/>
            </a:lvl5pPr>
          </a:lstStyle>
          <a:p>
            <a:pPr lvl="0"/>
            <a:r>
              <a:rPr lang="en-US"/>
              <a:t>Author in bright accent </a:t>
            </a:r>
            <a:r>
              <a:rPr lang="en-US" err="1"/>
              <a:t>colour</a:t>
            </a:r>
            <a:endParaRPr lang="en-GB"/>
          </a:p>
        </p:txBody>
      </p:sp>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Tree>
    <p:extLst>
      <p:ext uri="{BB962C8B-B14F-4D97-AF65-F5344CB8AC3E}">
        <p14:creationId xmlns:p14="http://schemas.microsoft.com/office/powerpoint/2010/main" val="738744269"/>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uidance slide 1 - Available slides">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1" name="Title 5">
            <a:extLst>
              <a:ext uri="{FF2B5EF4-FFF2-40B4-BE49-F238E27FC236}">
                <a16:creationId xmlns:a16="http://schemas.microsoft.com/office/drawing/2014/main" id="{19F56C8F-EE57-6447-AC71-4A3D4A5186F0}"/>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300" b="0"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rPr>
              <a:t>Slides available in this template</a:t>
            </a:r>
          </a:p>
        </p:txBody>
      </p:sp>
      <p:sp>
        <p:nvSpPr>
          <p:cNvPr id="19" name="Content Placeholder 8">
            <a:extLst>
              <a:ext uri="{FF2B5EF4-FFF2-40B4-BE49-F238E27FC236}">
                <a16:creationId xmlns:a16="http://schemas.microsoft.com/office/drawing/2014/main" id="{1581992C-BB59-5B4D-8850-87DF07684AA5}"/>
              </a:ext>
            </a:extLst>
          </p:cNvPr>
          <p:cNvSpPr txBox="1">
            <a:spLocks/>
          </p:cNvSpPr>
          <p:nvPr userDrawn="1"/>
        </p:nvSpPr>
        <p:spPr>
          <a:xfrm>
            <a:off x="360000" y="1654667"/>
            <a:ext cx="5929776" cy="4840292"/>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rPr>
              <a:t>This template has 8 slide examples (see image right):</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rPr>
              <a:t>1 Cover slides </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rPr>
              <a:t>2 Section/divider slides</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rPr>
              <a:t>3 Content slides with a white background</a:t>
            </a:r>
          </a:p>
          <a:p>
            <a:pPr marL="216000" marR="0" lvl="1" indent="-2160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rPr>
              <a:t>2 Content slides with a coloured or image background</a:t>
            </a:r>
          </a:p>
          <a:p>
            <a:pPr marL="216000" marR="0" lvl="1" indent="-2160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rPr>
              <a:t>6 guidance slides</a:t>
            </a:r>
          </a:p>
          <a:p>
            <a:endParaRPr lang="en-GB" sz="1550" b="0" kern="1200" dirty="0">
              <a:solidFill>
                <a:srgbClr val="333C46"/>
              </a:solidFill>
              <a:effectLst/>
              <a:latin typeface="Arial" panose="020B0604020202020204" pitchFamily="34" charset="0"/>
              <a:ea typeface="+mn-ea"/>
              <a:cs typeface="Arial" panose="020B0604020202020204" pitchFamily="34" charset="0"/>
            </a:endParaRPr>
          </a:p>
          <a:p>
            <a:r>
              <a:rPr lang="en-GB" sz="1550" b="0" kern="1200" dirty="0">
                <a:solidFill>
                  <a:srgbClr val="333C46"/>
                </a:solidFill>
                <a:effectLst/>
                <a:latin typeface="Arial" panose="020B0604020202020204" pitchFamily="34" charset="0"/>
                <a:ea typeface="+mn-ea"/>
                <a:cs typeface="Arial" panose="020B0604020202020204" pitchFamily="34" charset="0"/>
              </a:rPr>
              <a:t>The ‘Duplicate Layout’ function is an easy way to add additional slides, to do this:</a:t>
            </a:r>
          </a:p>
          <a:p>
            <a:pPr marL="285750" indent="-285750">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Select the slide you wish to copy in the slide view to the left</a:t>
            </a:r>
          </a:p>
          <a:p>
            <a:pPr marL="285750" indent="-285750">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Right click to view options </a:t>
            </a:r>
          </a:p>
          <a:p>
            <a:pPr marL="285750" indent="-285750">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Click duplicate layout </a:t>
            </a:r>
          </a:p>
          <a:p>
            <a:pPr marL="285750" indent="-285750">
              <a:buFont typeface="Arial" panose="020B0604020202020204" pitchFamily="34" charset="0"/>
              <a:buChar char="•"/>
            </a:pPr>
            <a:endParaRPr lang="en-GB" sz="1550" b="0" kern="1200" dirty="0">
              <a:solidFill>
                <a:srgbClr val="333C46"/>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lang="en-GB" sz="1550" b="0" kern="1200" dirty="0">
                <a:solidFill>
                  <a:srgbClr val="333C46"/>
                </a:solidFill>
                <a:effectLst/>
                <a:latin typeface="Arial" panose="020B0604020202020204" pitchFamily="34" charset="0"/>
                <a:ea typeface="+mn-ea"/>
                <a:cs typeface="Arial" panose="020B0604020202020204" pitchFamily="34" charset="0"/>
              </a:rPr>
              <a:t>Within these templates it is possible to edit the background and footer line colour, change images and text and reformat shape properties including colour and fill. </a:t>
            </a:r>
          </a:p>
          <a:p>
            <a:pPr marL="0" indent="0">
              <a:buFont typeface="Arial" panose="020B0604020202020204" pitchFamily="34" charset="0"/>
              <a:buNone/>
            </a:pPr>
            <a:endParaRPr lang="en-GB" sz="1600" b="0" kern="1200" dirty="0">
              <a:solidFill>
                <a:srgbClr val="333C46"/>
              </a:solidFill>
              <a:effectLst/>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98E5C27C-14F5-6844-AAF5-FB4040216C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4167"/>
          <a:stretch/>
        </p:blipFill>
        <p:spPr>
          <a:xfrm>
            <a:off x="9463518" y="2473381"/>
            <a:ext cx="2474071" cy="183005"/>
          </a:xfrm>
          <a:prstGeom prst="rect">
            <a:avLst/>
          </a:prstGeom>
        </p:spPr>
      </p:pic>
      <p:pic>
        <p:nvPicPr>
          <p:cNvPr id="22" name="Picture 21">
            <a:extLst>
              <a:ext uri="{FF2B5EF4-FFF2-40B4-BE49-F238E27FC236}">
                <a16:creationId xmlns:a16="http://schemas.microsoft.com/office/drawing/2014/main" id="{47F3AD49-DBB8-634C-91E3-3D386C29F41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96361"/>
          <a:stretch/>
        </p:blipFill>
        <p:spPr>
          <a:xfrm>
            <a:off x="6666504" y="1344149"/>
            <a:ext cx="2514601" cy="183006"/>
          </a:xfrm>
          <a:prstGeom prst="rect">
            <a:avLst/>
          </a:prstGeom>
        </p:spPr>
      </p:pic>
      <p:sp>
        <p:nvSpPr>
          <p:cNvPr id="23" name="Rectangle 22">
            <a:extLst>
              <a:ext uri="{FF2B5EF4-FFF2-40B4-BE49-F238E27FC236}">
                <a16:creationId xmlns:a16="http://schemas.microsoft.com/office/drawing/2014/main" id="{2D5B7E95-BB87-6145-99BE-F8C5812F5C1E}"/>
              </a:ext>
            </a:extLst>
          </p:cNvPr>
          <p:cNvSpPr/>
          <p:nvPr userDrawn="1"/>
        </p:nvSpPr>
        <p:spPr>
          <a:xfrm>
            <a:off x="294426" y="96600"/>
            <a:ext cx="10290130" cy="338554"/>
          </a:xfrm>
          <a:prstGeom prst="rect">
            <a:avLst/>
          </a:prstGeom>
        </p:spPr>
        <p:txBody>
          <a:bodyPr wrap="square">
            <a:spAutoFit/>
          </a:bodyPr>
          <a:lstStyle/>
          <a:p>
            <a:r>
              <a:rPr lang="en-GB" sz="1600" b="0" kern="1200" dirty="0">
                <a:solidFill>
                  <a:schemeClr val="accent6">
                    <a:lumMod val="50000"/>
                  </a:schemeClr>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p>
        </p:txBody>
      </p:sp>
      <p:pic>
        <p:nvPicPr>
          <p:cNvPr id="3" name="Picture 2" descr="A picture containing person, outdoor, man, woman&#10;&#10;Description automatically generated">
            <a:extLst>
              <a:ext uri="{FF2B5EF4-FFF2-40B4-BE49-F238E27FC236}">
                <a16:creationId xmlns:a16="http://schemas.microsoft.com/office/drawing/2014/main" id="{7C00AD05-3CF4-204D-94F5-700BBB5D2D6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67819" y="1638323"/>
            <a:ext cx="1005929" cy="565753"/>
          </a:xfrm>
          <a:prstGeom prst="rect">
            <a:avLst/>
          </a:prstGeom>
          <a:ln w="12700">
            <a:solidFill>
              <a:schemeClr val="bg2">
                <a:lumMod val="75000"/>
              </a:schemeClr>
            </a:solidFill>
          </a:ln>
        </p:spPr>
      </p:pic>
      <p:pic>
        <p:nvPicPr>
          <p:cNvPr id="5" name="Picture 4" descr="A screenshot of a cell phone&#10;&#10;Description automatically generated">
            <a:extLst>
              <a:ext uri="{FF2B5EF4-FFF2-40B4-BE49-F238E27FC236}">
                <a16:creationId xmlns:a16="http://schemas.microsoft.com/office/drawing/2014/main" id="{AFEC8B13-FD40-094B-866A-1D1819310A0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29045" y="1636669"/>
            <a:ext cx="1005928" cy="569144"/>
          </a:xfrm>
          <a:prstGeom prst="rect">
            <a:avLst/>
          </a:prstGeom>
          <a:noFill/>
          <a:ln w="12700">
            <a:solidFill>
              <a:schemeClr val="bg2">
                <a:lumMod val="75000"/>
              </a:schemeClr>
            </a:solidFill>
          </a:ln>
        </p:spPr>
      </p:pic>
      <p:pic>
        <p:nvPicPr>
          <p:cNvPr id="9" name="Picture 8" descr="A screenshot of a cell phone&#10;&#10;Description automatically generated">
            <a:extLst>
              <a:ext uri="{FF2B5EF4-FFF2-40B4-BE49-F238E27FC236}">
                <a16:creationId xmlns:a16="http://schemas.microsoft.com/office/drawing/2014/main" id="{7D119127-8753-304C-B76C-BFC61C1B68E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22930" y="2796491"/>
            <a:ext cx="1009106" cy="567705"/>
          </a:xfrm>
          <a:prstGeom prst="rect">
            <a:avLst/>
          </a:prstGeom>
          <a:ln w="12700">
            <a:solidFill>
              <a:schemeClr val="bg2">
                <a:lumMod val="75000"/>
              </a:schemeClr>
            </a:solidFill>
          </a:ln>
        </p:spPr>
      </p:pic>
      <p:pic>
        <p:nvPicPr>
          <p:cNvPr id="12" name="Picture 11" descr="A screenshot of a cell phone&#10;&#10;Description automatically generated">
            <a:extLst>
              <a:ext uri="{FF2B5EF4-FFF2-40B4-BE49-F238E27FC236}">
                <a16:creationId xmlns:a16="http://schemas.microsoft.com/office/drawing/2014/main" id="{803EC397-7A5F-DC4B-B4D0-FADBDC6106A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82441" y="3959115"/>
            <a:ext cx="1013551" cy="570945"/>
          </a:xfrm>
          <a:prstGeom prst="rect">
            <a:avLst/>
          </a:prstGeom>
          <a:ln w="12700">
            <a:solidFill>
              <a:schemeClr val="bg2">
                <a:lumMod val="75000"/>
              </a:schemeClr>
            </a:solidFill>
          </a:ln>
        </p:spPr>
      </p:pic>
      <p:pic>
        <p:nvPicPr>
          <p:cNvPr id="14" name="Picture 13" descr="A screenshot of a social media post&#10;&#10;Description automatically generated">
            <a:extLst>
              <a:ext uri="{FF2B5EF4-FFF2-40B4-BE49-F238E27FC236}">
                <a16:creationId xmlns:a16="http://schemas.microsoft.com/office/drawing/2014/main" id="{7A5FB555-56F7-4349-BEBC-B4E30328719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51124" y="3959115"/>
            <a:ext cx="1008608" cy="570941"/>
          </a:xfrm>
          <a:prstGeom prst="rect">
            <a:avLst/>
          </a:prstGeom>
          <a:ln w="12700">
            <a:solidFill>
              <a:schemeClr val="bg2">
                <a:lumMod val="75000"/>
              </a:schemeClr>
            </a:solidFill>
          </a:ln>
        </p:spPr>
      </p:pic>
      <p:pic>
        <p:nvPicPr>
          <p:cNvPr id="18" name="Picture 17" descr="A screenshot of a cell phone&#10;&#10;Description automatically generated">
            <a:extLst>
              <a:ext uri="{FF2B5EF4-FFF2-40B4-BE49-F238E27FC236}">
                <a16:creationId xmlns:a16="http://schemas.microsoft.com/office/drawing/2014/main" id="{EEEC9948-B76F-B246-A032-530C768A18D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685623" y="5426014"/>
            <a:ext cx="992931" cy="569019"/>
          </a:xfrm>
          <a:prstGeom prst="rect">
            <a:avLst/>
          </a:prstGeom>
          <a:ln w="12700">
            <a:solidFill>
              <a:schemeClr val="bg2">
                <a:lumMod val="75000"/>
              </a:schemeClr>
            </a:solidFill>
          </a:ln>
        </p:spPr>
      </p:pic>
      <p:pic>
        <p:nvPicPr>
          <p:cNvPr id="35" name="Picture 34" descr="A close up of a sign&#10;&#10;Description automatically generated">
            <a:extLst>
              <a:ext uri="{FF2B5EF4-FFF2-40B4-BE49-F238E27FC236}">
                <a16:creationId xmlns:a16="http://schemas.microsoft.com/office/drawing/2014/main" id="{A0DC009C-D976-9C4A-9BB1-D32E9D45AC2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49307" y="3563794"/>
            <a:ext cx="1028491" cy="578841"/>
          </a:xfrm>
          <a:prstGeom prst="rect">
            <a:avLst/>
          </a:prstGeom>
          <a:ln w="12700">
            <a:solidFill>
              <a:schemeClr val="bg2">
                <a:lumMod val="75000"/>
              </a:schemeClr>
            </a:solidFill>
          </a:ln>
        </p:spPr>
      </p:pic>
      <p:pic>
        <p:nvPicPr>
          <p:cNvPr id="37" name="Picture 36" descr="A person holding a sign&#10;&#10;Description automatically generated">
            <a:extLst>
              <a:ext uri="{FF2B5EF4-FFF2-40B4-BE49-F238E27FC236}">
                <a16:creationId xmlns:a16="http://schemas.microsoft.com/office/drawing/2014/main" id="{6C618D1D-A4EB-5844-AF3C-DA4AE865A3A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48486" y="2793869"/>
            <a:ext cx="1029328" cy="581209"/>
          </a:xfrm>
          <a:prstGeom prst="rect">
            <a:avLst/>
          </a:prstGeom>
          <a:ln w="12700">
            <a:solidFill>
              <a:schemeClr val="bg2">
                <a:lumMod val="75000"/>
              </a:schemeClr>
            </a:solidFill>
          </a:ln>
        </p:spPr>
      </p:pic>
      <p:pic>
        <p:nvPicPr>
          <p:cNvPr id="46" name="Picture 45">
            <a:extLst>
              <a:ext uri="{FF2B5EF4-FFF2-40B4-BE49-F238E27FC236}">
                <a16:creationId xmlns:a16="http://schemas.microsoft.com/office/drawing/2014/main" id="{6D61186F-0F1C-A34D-AAE4-E49CFE6202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66" t="33311" r="466" b="63050"/>
          <a:stretch/>
        </p:blipFill>
        <p:spPr>
          <a:xfrm>
            <a:off x="6652504" y="2474813"/>
            <a:ext cx="2514601" cy="183006"/>
          </a:xfrm>
          <a:prstGeom prst="rect">
            <a:avLst/>
          </a:prstGeom>
        </p:spPr>
      </p:pic>
      <p:pic>
        <p:nvPicPr>
          <p:cNvPr id="51" name="Picture 50">
            <a:extLst>
              <a:ext uri="{FF2B5EF4-FFF2-40B4-BE49-F238E27FC236}">
                <a16:creationId xmlns:a16="http://schemas.microsoft.com/office/drawing/2014/main" id="{A1E6CF01-1178-2F4F-B715-CD1D6129D20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801" t="51832" r="1801" b="44529"/>
          <a:stretch/>
        </p:blipFill>
        <p:spPr>
          <a:xfrm>
            <a:off x="6623693" y="3632038"/>
            <a:ext cx="2514601" cy="183006"/>
          </a:xfrm>
          <a:prstGeom prst="rect">
            <a:avLst/>
          </a:prstGeom>
        </p:spPr>
      </p:pic>
    </p:spTree>
    <p:extLst>
      <p:ext uri="{BB962C8B-B14F-4D97-AF65-F5344CB8AC3E}">
        <p14:creationId xmlns:p14="http://schemas.microsoft.com/office/powerpoint/2010/main" val="374588877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Guidance slide 2 - Colour">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8" name="Text Placeholder 2">
            <a:extLst>
              <a:ext uri="{FF2B5EF4-FFF2-40B4-BE49-F238E27FC236}">
                <a16:creationId xmlns:a16="http://schemas.microsoft.com/office/drawing/2014/main" id="{F1D44728-D537-6046-9BF5-6A670B09E354}"/>
              </a:ext>
            </a:extLst>
          </p:cNvPr>
          <p:cNvSpPr txBox="1">
            <a:spLocks/>
          </p:cNvSpPr>
          <p:nvPr userDrawn="1"/>
        </p:nvSpPr>
        <p:spPr>
          <a:xfrm>
            <a:off x="360000" y="1692045"/>
            <a:ext cx="7271440" cy="4325677"/>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Only use the background and accent colour combinations shown here. Use one background colour and one accent colour. Apply the same colour combination to all slides. This presentation example uses MOD Dark Blue and Bright Orange.</a:t>
            </a:r>
          </a:p>
          <a:p>
            <a:pPr>
              <a:lnSpc>
                <a:spcPct val="100000"/>
              </a:lnSpc>
              <a:spcAft>
                <a:spcPts val="0"/>
              </a:spcAft>
            </a:pPr>
            <a:endParaRPr lang="en-GB" sz="1550" b="0" kern="1200" dirty="0">
              <a:solidFill>
                <a:srgbClr val="333C46"/>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Background and accent colours for footers and sub-headings must be changed manually on each slide.</a:t>
            </a:r>
          </a:p>
          <a:p>
            <a:pPr>
              <a:lnSpc>
                <a:spcPct val="100000"/>
              </a:lnSpc>
              <a:spcAft>
                <a:spcPts val="0"/>
              </a:spcAft>
            </a:pPr>
            <a:endParaRPr lang="en-GB" sz="1550" b="0" kern="1200" dirty="0">
              <a:solidFill>
                <a:srgbClr val="333C46"/>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The theme colours available (see image below) are from the MOD muted colour palette and are only used for charts, graphs and SmartArt.</a:t>
            </a:r>
            <a:endPar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7228D8E4-C591-2E49-A69D-BB147A232A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5529" y="1460393"/>
            <a:ext cx="4213556" cy="4687172"/>
          </a:xfrm>
          <a:prstGeom prst="rect">
            <a:avLst/>
          </a:prstGeom>
        </p:spPr>
      </p:pic>
      <p:pic>
        <p:nvPicPr>
          <p:cNvPr id="10" name="Picture 9">
            <a:extLst>
              <a:ext uri="{FF2B5EF4-FFF2-40B4-BE49-F238E27FC236}">
                <a16:creationId xmlns:a16="http://schemas.microsoft.com/office/drawing/2014/main" id="{7E554097-2082-EB41-8A54-684A2A580B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0000" y="4450088"/>
            <a:ext cx="2566280" cy="1690726"/>
          </a:xfrm>
          <a:prstGeom prst="rect">
            <a:avLst/>
          </a:prstGeom>
          <a:effectLst>
            <a:outerShdw blurRad="50800" dist="38100" dir="2700000" algn="tl" rotWithShape="0">
              <a:prstClr val="black">
                <a:alpha val="40000"/>
              </a:prstClr>
            </a:outerShdw>
          </a:effectLst>
        </p:spPr>
      </p:pic>
      <p:sp>
        <p:nvSpPr>
          <p:cNvPr id="11" name="Title 5">
            <a:extLst>
              <a:ext uri="{FF2B5EF4-FFF2-40B4-BE49-F238E27FC236}">
                <a16:creationId xmlns:a16="http://schemas.microsoft.com/office/drawing/2014/main" id="{82E0715F-8788-D44B-AD16-A2B06CDC78D0}"/>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300" b="0"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rPr>
              <a:t>Colour combinations </a:t>
            </a:r>
          </a:p>
        </p:txBody>
      </p:sp>
      <p:sp>
        <p:nvSpPr>
          <p:cNvPr id="12" name="Rectangle 11">
            <a:extLst>
              <a:ext uri="{FF2B5EF4-FFF2-40B4-BE49-F238E27FC236}">
                <a16:creationId xmlns:a16="http://schemas.microsoft.com/office/drawing/2014/main" id="{0905FD6F-5998-0A45-AA08-BA467EFD7AFE}"/>
              </a:ext>
            </a:extLst>
          </p:cNvPr>
          <p:cNvSpPr/>
          <p:nvPr userDrawn="1"/>
        </p:nvSpPr>
        <p:spPr>
          <a:xfrm>
            <a:off x="294426" y="96600"/>
            <a:ext cx="10290130" cy="338554"/>
          </a:xfrm>
          <a:prstGeom prst="rect">
            <a:avLst/>
          </a:prstGeom>
        </p:spPr>
        <p:txBody>
          <a:bodyPr wrap="square">
            <a:spAutoFit/>
          </a:bodyPr>
          <a:lstStyle/>
          <a:p>
            <a:r>
              <a:rPr lang="en-GB" sz="1600" b="0" kern="1200" dirty="0">
                <a:solidFill>
                  <a:schemeClr val="accent6">
                    <a:lumMod val="50000"/>
                  </a:schemeClr>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659195023"/>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Guidance slide 4 - Image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4BE597-9E05-4808-9550-90E88520F4F7}"/>
              </a:ext>
            </a:extLst>
          </p:cNvPr>
          <p:cNvSpPr>
            <a:spLocks noGrp="1"/>
          </p:cNvSpPr>
          <p:nvPr>
            <p:ph type="ftr" sz="quarter" idx="10"/>
          </p:nvPr>
        </p:nvSpPr>
        <p:spPr/>
        <p:txBody>
          <a:bodyPr/>
          <a:lstStyle/>
          <a:p>
            <a:endParaRPr lang="en-GB" dirty="0"/>
          </a:p>
        </p:txBody>
      </p:sp>
      <p:sp>
        <p:nvSpPr>
          <p:cNvPr id="3" name="Slide Number Placeholder 2">
            <a:extLst>
              <a:ext uri="{FF2B5EF4-FFF2-40B4-BE49-F238E27FC236}">
                <a16:creationId xmlns:a16="http://schemas.microsoft.com/office/drawing/2014/main" id="{77E8440B-B2C1-435D-B1C4-00089B2D8F45}"/>
              </a:ext>
            </a:extLst>
          </p:cNvPr>
          <p:cNvSpPr>
            <a:spLocks noGrp="1"/>
          </p:cNvSpPr>
          <p:nvPr>
            <p:ph type="sldNum" sz="quarter" idx="11"/>
          </p:nvPr>
        </p:nvSpPr>
        <p:spPr/>
        <p:txBody>
          <a:bodyPr/>
          <a:lstStyle/>
          <a:p>
            <a:fld id="{5C01B2B2-3B32-4177-9645-58C2813D6AA3}" type="slidenum">
              <a:rPr lang="en-GB" smtClean="0"/>
              <a:pPr/>
              <a:t>‹#›</a:t>
            </a:fld>
            <a:endParaRPr lang="en-GB" dirty="0"/>
          </a:p>
        </p:txBody>
      </p:sp>
      <p:sp>
        <p:nvSpPr>
          <p:cNvPr id="17" name="Text Placeholder 2">
            <a:extLst>
              <a:ext uri="{FF2B5EF4-FFF2-40B4-BE49-F238E27FC236}">
                <a16:creationId xmlns:a16="http://schemas.microsoft.com/office/drawing/2014/main" id="{098EA9FE-98C6-BD48-B3B5-A04AF118066D}"/>
              </a:ext>
            </a:extLst>
          </p:cNvPr>
          <p:cNvSpPr txBox="1">
            <a:spLocks/>
          </p:cNvSpPr>
          <p:nvPr userDrawn="1"/>
        </p:nvSpPr>
        <p:spPr>
          <a:xfrm>
            <a:off x="359999" y="1680466"/>
            <a:ext cx="8274657" cy="5087533"/>
          </a:xfrm>
          <a:prstGeom prst="rect">
            <a:avLst/>
          </a:prstGeom>
          <a:noFill/>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GB" sz="1550" b="0" kern="1200" dirty="0">
                <a:solidFill>
                  <a:srgbClr val="333C46"/>
                </a:solidFill>
                <a:effectLst/>
                <a:latin typeface="Arial" panose="020B0604020202020204" pitchFamily="34" charset="0"/>
                <a:ea typeface="+mn-ea"/>
                <a:cs typeface="Arial" panose="020B0604020202020204" pitchFamily="34" charset="0"/>
              </a:rPr>
              <a:t>To add an image or shape:</a:t>
            </a:r>
          </a:p>
          <a:p>
            <a:pPr marL="285750" indent="-285750">
              <a:lnSpc>
                <a:spcPct val="100000"/>
              </a:lnSpc>
              <a:spcAft>
                <a:spcPts val="60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select and copy an existing example onto a new slide</a:t>
            </a:r>
          </a:p>
          <a:p>
            <a:pPr marL="285750" indent="-285750">
              <a:lnSpc>
                <a:spcPct val="100000"/>
              </a:lnSpc>
              <a:spcAft>
                <a:spcPts val="60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edit image or fill colour.</a:t>
            </a:r>
          </a:p>
          <a:p>
            <a:pPr marL="285750" indent="-285750">
              <a:lnSpc>
                <a:spcPct val="100000"/>
              </a:lnSpc>
              <a:spcAft>
                <a:spcPts val="600"/>
              </a:spcAft>
              <a:buFont typeface="Arial" panose="020B0604020202020204" pitchFamily="34" charset="0"/>
              <a:buChar char="•"/>
            </a:pPr>
            <a:endParaRPr lang="en-GB" sz="1550" b="0" kern="1200" dirty="0">
              <a:solidFill>
                <a:srgbClr val="333C46"/>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550" b="0" kern="1200" dirty="0">
                <a:solidFill>
                  <a:srgbClr val="333C46"/>
                </a:solidFill>
                <a:effectLst/>
                <a:latin typeface="Arial" panose="020B0604020202020204" pitchFamily="34" charset="0"/>
                <a:ea typeface="+mn-ea"/>
                <a:cs typeface="Arial" panose="020B0604020202020204" pitchFamily="34" charset="0"/>
              </a:rPr>
              <a:t>To change an image, select the object and right-click to bring up the shortcut menu and select:</a:t>
            </a:r>
          </a:p>
          <a:p>
            <a:pPr marL="285750" indent="-285750">
              <a:lnSpc>
                <a:spcPct val="100000"/>
              </a:lnSpc>
              <a:spcAft>
                <a:spcPts val="600"/>
              </a:spcAft>
              <a:buFont typeface="Arial" panose="020B0604020202020204" pitchFamily="34" charset="0"/>
              <a:buChar char="•"/>
            </a:pPr>
            <a:r>
              <a:rPr lang="en-GB" sz="1550" b="1" kern="1200" dirty="0">
                <a:solidFill>
                  <a:srgbClr val="333C46"/>
                </a:solidFill>
                <a:effectLst/>
                <a:latin typeface="Arial" panose="020B0604020202020204" pitchFamily="34" charset="0"/>
                <a:ea typeface="+mn-ea"/>
                <a:cs typeface="Arial" panose="020B0604020202020204" pitchFamily="34" charset="0"/>
              </a:rPr>
              <a:t>Either</a:t>
            </a:r>
            <a:r>
              <a:rPr lang="en-GB" sz="1550" b="0" kern="1200" dirty="0">
                <a:solidFill>
                  <a:srgbClr val="333C46"/>
                </a:solidFill>
                <a:effectLst/>
                <a:latin typeface="Arial" panose="020B0604020202020204" pitchFamily="34" charset="0"/>
                <a:ea typeface="+mn-ea"/>
                <a:cs typeface="Arial" panose="020B0604020202020204" pitchFamily="34" charset="0"/>
              </a:rPr>
              <a:t> ‘Change Picture’ and browse for a new image.</a:t>
            </a:r>
          </a:p>
          <a:p>
            <a:pPr marL="285750" indent="-285750">
              <a:lnSpc>
                <a:spcPct val="100000"/>
              </a:lnSpc>
              <a:spcAft>
                <a:spcPts val="600"/>
              </a:spcAft>
              <a:buFont typeface="Arial" panose="020B0604020202020204" pitchFamily="34" charset="0"/>
              <a:buChar char="•"/>
            </a:pPr>
            <a:r>
              <a:rPr lang="en-GB" sz="1550" b="1" kern="1200" dirty="0">
                <a:solidFill>
                  <a:srgbClr val="333C46"/>
                </a:solidFill>
                <a:effectLst/>
                <a:latin typeface="Arial" panose="020B0604020202020204" pitchFamily="34" charset="0"/>
                <a:ea typeface="+mn-ea"/>
                <a:cs typeface="Arial" panose="020B0604020202020204" pitchFamily="34" charset="0"/>
              </a:rPr>
              <a:t>Or</a:t>
            </a:r>
            <a:r>
              <a:rPr lang="en-GB" sz="1550" b="0" kern="1200" dirty="0">
                <a:solidFill>
                  <a:srgbClr val="333C46"/>
                </a:solidFill>
                <a:effectLst/>
                <a:latin typeface="Arial" panose="020B0604020202020204" pitchFamily="34" charset="0"/>
                <a:ea typeface="+mn-ea"/>
                <a:cs typeface="Arial" panose="020B0604020202020204" pitchFamily="34" charset="0"/>
              </a:rPr>
              <a:t> ‘Format Background’ or ‘Format Picture’, select ‘Picture or texture fill’, click ‘File’ and browse for a new image.</a:t>
            </a:r>
          </a:p>
          <a:p>
            <a:pPr marL="0" indent="0">
              <a:lnSpc>
                <a:spcPct val="100000"/>
              </a:lnSpc>
              <a:spcAft>
                <a:spcPts val="600"/>
              </a:spcAft>
              <a:buFont typeface="Arial" panose="020B0604020202020204" pitchFamily="34" charset="0"/>
              <a:buNone/>
            </a:pPr>
            <a:r>
              <a:rPr lang="en-GB" sz="1550" b="0" kern="1200" dirty="0">
                <a:solidFill>
                  <a:srgbClr val="333C46"/>
                </a:solidFill>
                <a:effectLst/>
                <a:latin typeface="Arial" panose="020B0604020202020204" pitchFamily="34" charset="0"/>
                <a:ea typeface="+mn-ea"/>
                <a:cs typeface="Arial" panose="020B0604020202020204" pitchFamily="34" charset="0"/>
              </a:rPr>
              <a:t>To adjust an image within a shape, use the ‘Offset’ and ‘Scale’ values. The ‘Picture Corrections’ tool can help enhance an image placed behind a transparent shape. </a:t>
            </a:r>
          </a:p>
          <a:p>
            <a:pPr>
              <a:lnSpc>
                <a:spcPct val="100000"/>
              </a:lnSpc>
              <a:spcAft>
                <a:spcPts val="600"/>
              </a:spcAft>
            </a:pPr>
            <a:endParaRPr lang="en-GB" sz="1550" b="0" kern="1200" dirty="0">
              <a:solidFill>
                <a:srgbClr val="333C46"/>
              </a:solidFill>
              <a:effectLst/>
              <a:latin typeface="Arial" panose="020B0604020202020204" pitchFamily="34" charset="0"/>
              <a:ea typeface="+mn-ea"/>
              <a:cs typeface="Arial" panose="020B0604020202020204" pitchFamily="34" charset="0"/>
            </a:endParaRPr>
          </a:p>
          <a:p>
            <a:pPr>
              <a:lnSpc>
                <a:spcPct val="100000"/>
              </a:lnSpc>
              <a:spcAft>
                <a:spcPts val="600"/>
              </a:spcAft>
            </a:pPr>
            <a:r>
              <a:rPr lang="en-GB" sz="1550" b="0" kern="1200" dirty="0">
                <a:solidFill>
                  <a:srgbClr val="333C46"/>
                </a:solidFill>
                <a:effectLst/>
                <a:latin typeface="Arial" panose="020B0604020202020204" pitchFamily="34" charset="0"/>
                <a:ea typeface="+mn-ea"/>
                <a:cs typeface="Arial" panose="020B0604020202020204" pitchFamily="34" charset="0"/>
              </a:rPr>
              <a:t>To change an object or background full colour, in the ‘Format Shape’ window select ‘Solid fill’ and click the ‘Colour’ drop down button. </a:t>
            </a:r>
          </a:p>
          <a:p>
            <a:pPr marL="285750" indent="-285750">
              <a:lnSpc>
                <a:spcPct val="100000"/>
              </a:lnSpc>
              <a:spcAft>
                <a:spcPts val="1200"/>
              </a:spcAft>
              <a:buFont typeface="Arial" panose="020B0604020202020204" pitchFamily="34" charset="0"/>
              <a:buChar char="•"/>
            </a:pPr>
            <a:r>
              <a:rPr lang="en-GB" sz="1550" b="1" kern="1200" dirty="0">
                <a:solidFill>
                  <a:srgbClr val="333C46"/>
                </a:solidFill>
                <a:effectLst/>
                <a:latin typeface="Arial" panose="020B0604020202020204" pitchFamily="34" charset="0"/>
                <a:ea typeface="+mn-ea"/>
                <a:cs typeface="Arial" panose="020B0604020202020204" pitchFamily="34" charset="0"/>
              </a:rPr>
              <a:t>Either</a:t>
            </a:r>
            <a:r>
              <a:rPr lang="en-GB" sz="1550" b="0" kern="1200" dirty="0">
                <a:solidFill>
                  <a:srgbClr val="333C46"/>
                </a:solidFill>
                <a:effectLst/>
                <a:latin typeface="Arial" panose="020B0604020202020204" pitchFamily="34" charset="0"/>
                <a:ea typeface="+mn-ea"/>
                <a:cs typeface="Arial" panose="020B0604020202020204" pitchFamily="34" charset="0"/>
              </a:rPr>
              <a:t> click ‘More Colours’, select ‘Custom’ and enter the RGB colour values.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550" b="1" kern="1200" dirty="0">
                <a:solidFill>
                  <a:srgbClr val="333C46"/>
                </a:solidFill>
                <a:effectLst/>
                <a:latin typeface="Arial" panose="020B0604020202020204" pitchFamily="34" charset="0"/>
                <a:ea typeface="+mn-ea"/>
                <a:cs typeface="Arial" panose="020B0604020202020204" pitchFamily="34" charset="0"/>
              </a:rPr>
              <a:t>Or </a:t>
            </a:r>
            <a:r>
              <a:rPr lang="en-GB" sz="1550" b="0" kern="1200" dirty="0">
                <a:solidFill>
                  <a:srgbClr val="333C46"/>
                </a:solidFill>
                <a:effectLst/>
                <a:latin typeface="Arial" panose="020B0604020202020204" pitchFamily="34" charset="0"/>
                <a:ea typeface="+mn-ea"/>
                <a:cs typeface="Arial" panose="020B0604020202020204" pitchFamily="34" charset="0"/>
              </a:rPr>
              <a:t>use the ‘Eyedropper’ formatting tool</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pic>
        <p:nvPicPr>
          <p:cNvPr id="18" name="Picture 17">
            <a:extLst>
              <a:ext uri="{FF2B5EF4-FFF2-40B4-BE49-F238E27FC236}">
                <a16:creationId xmlns:a16="http://schemas.microsoft.com/office/drawing/2014/main" id="{D82FF5FC-EF58-9D41-AE99-094CBCF58F9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428"/>
          <a:stretch/>
        </p:blipFill>
        <p:spPr>
          <a:xfrm>
            <a:off x="8750501" y="3187528"/>
            <a:ext cx="1335939" cy="2965622"/>
          </a:xfrm>
          <a:prstGeom prst="rect">
            <a:avLst/>
          </a:prstGeom>
          <a:blipFill>
            <a:blip r:embed="rId3"/>
            <a:tile tx="0" ty="0" sx="100000" sy="100000" flip="none" algn="tl"/>
          </a:blipFill>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134C69F4-B148-C947-A22D-F72FD1DAD70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49313" y="2263060"/>
            <a:ext cx="1787913" cy="3892319"/>
          </a:xfrm>
          <a:prstGeom prst="rect">
            <a:avLst/>
          </a:prstGeom>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5A0B2733-962F-EB42-BD77-DEDCE486B632}"/>
              </a:ext>
            </a:extLst>
          </p:cNvPr>
          <p:cNvSpPr txBox="1"/>
          <p:nvPr userDrawn="1"/>
        </p:nvSpPr>
        <p:spPr>
          <a:xfrm>
            <a:off x="10087282" y="1840334"/>
            <a:ext cx="927219"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Fill and line</a:t>
            </a:r>
          </a:p>
        </p:txBody>
      </p:sp>
      <p:sp>
        <p:nvSpPr>
          <p:cNvPr id="21" name="TextBox 20">
            <a:extLst>
              <a:ext uri="{FF2B5EF4-FFF2-40B4-BE49-F238E27FC236}">
                <a16:creationId xmlns:a16="http://schemas.microsoft.com/office/drawing/2014/main" id="{C0BD761E-DC59-6047-A676-B50173B949DE}"/>
              </a:ext>
            </a:extLst>
          </p:cNvPr>
          <p:cNvSpPr txBox="1"/>
          <p:nvPr userDrawn="1"/>
        </p:nvSpPr>
        <p:spPr>
          <a:xfrm>
            <a:off x="10727431" y="1994200"/>
            <a:ext cx="69078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Effects</a:t>
            </a:r>
          </a:p>
        </p:txBody>
      </p:sp>
      <p:sp>
        <p:nvSpPr>
          <p:cNvPr id="22" name="TextBox 21">
            <a:extLst>
              <a:ext uri="{FF2B5EF4-FFF2-40B4-BE49-F238E27FC236}">
                <a16:creationId xmlns:a16="http://schemas.microsoft.com/office/drawing/2014/main" id="{8CEA70B3-891C-5048-9FE8-95866381D1B7}"/>
              </a:ext>
            </a:extLst>
          </p:cNvPr>
          <p:cNvSpPr txBox="1"/>
          <p:nvPr userDrawn="1"/>
        </p:nvSpPr>
        <p:spPr>
          <a:xfrm>
            <a:off x="11226431" y="1841148"/>
            <a:ext cx="103536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Size, position and Alt text</a:t>
            </a:r>
          </a:p>
        </p:txBody>
      </p:sp>
      <p:sp>
        <p:nvSpPr>
          <p:cNvPr id="23" name="TextBox 22">
            <a:extLst>
              <a:ext uri="{FF2B5EF4-FFF2-40B4-BE49-F238E27FC236}">
                <a16:creationId xmlns:a16="http://schemas.microsoft.com/office/drawing/2014/main" id="{1EDE3CE8-7B4C-DB45-970D-176C948F539B}"/>
              </a:ext>
            </a:extLst>
          </p:cNvPr>
          <p:cNvSpPr txBox="1"/>
          <p:nvPr userDrawn="1"/>
        </p:nvSpPr>
        <p:spPr>
          <a:xfrm>
            <a:off x="11424532" y="2347552"/>
            <a:ext cx="830527"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rgbClr val="071D49"/>
                </a:solidFill>
                <a:effectLst/>
                <a:uLnTx/>
                <a:uFillTx/>
              </a:rPr>
              <a:t>Picture corrections</a:t>
            </a:r>
          </a:p>
        </p:txBody>
      </p:sp>
      <p:cxnSp>
        <p:nvCxnSpPr>
          <p:cNvPr id="24" name="Straight Connector 23">
            <a:extLst>
              <a:ext uri="{FF2B5EF4-FFF2-40B4-BE49-F238E27FC236}">
                <a16:creationId xmlns:a16="http://schemas.microsoft.com/office/drawing/2014/main" id="{5E32CA64-FF9E-2F4B-861E-BF18C91982C8}"/>
              </a:ext>
            </a:extLst>
          </p:cNvPr>
          <p:cNvCxnSpPr>
            <a:cxnSpLocks/>
          </p:cNvCxnSpPr>
          <p:nvPr userDrawn="1"/>
        </p:nvCxnSpPr>
        <p:spPr>
          <a:xfrm flipH="1">
            <a:off x="11129755" y="2547607"/>
            <a:ext cx="483657" cy="14353"/>
          </a:xfrm>
          <a:prstGeom prst="line">
            <a:avLst/>
          </a:prstGeom>
          <a:noFill/>
          <a:ln w="6350" cap="flat" cmpd="sng" algn="ctr">
            <a:solidFill>
              <a:srgbClr val="3F6578"/>
            </a:solidFill>
            <a:prstDash val="solid"/>
            <a:miter lim="800000"/>
          </a:ln>
          <a:effectLst/>
        </p:spPr>
      </p:cxnSp>
      <p:cxnSp>
        <p:nvCxnSpPr>
          <p:cNvPr id="25" name="Straight Connector 24">
            <a:extLst>
              <a:ext uri="{FF2B5EF4-FFF2-40B4-BE49-F238E27FC236}">
                <a16:creationId xmlns:a16="http://schemas.microsoft.com/office/drawing/2014/main" id="{CADA84C9-0637-674A-A84A-698FF1261653}"/>
              </a:ext>
            </a:extLst>
          </p:cNvPr>
          <p:cNvCxnSpPr>
            <a:cxnSpLocks/>
          </p:cNvCxnSpPr>
          <p:nvPr userDrawn="1"/>
        </p:nvCxnSpPr>
        <p:spPr>
          <a:xfrm flipH="1">
            <a:off x="10614205" y="2226105"/>
            <a:ext cx="260658" cy="244721"/>
          </a:xfrm>
          <a:prstGeom prst="line">
            <a:avLst/>
          </a:prstGeom>
          <a:noFill/>
          <a:ln w="6350" cap="flat" cmpd="sng" algn="ctr">
            <a:solidFill>
              <a:srgbClr val="3F6578"/>
            </a:solidFill>
            <a:prstDash val="solid"/>
            <a:miter lim="800000"/>
          </a:ln>
          <a:effectLst/>
        </p:spPr>
      </p:cxnSp>
      <p:cxnSp>
        <p:nvCxnSpPr>
          <p:cNvPr id="26" name="Straight Connector 25">
            <a:extLst>
              <a:ext uri="{FF2B5EF4-FFF2-40B4-BE49-F238E27FC236}">
                <a16:creationId xmlns:a16="http://schemas.microsoft.com/office/drawing/2014/main" id="{B7C34B20-DFE1-F341-9710-BC863F680271}"/>
              </a:ext>
            </a:extLst>
          </p:cNvPr>
          <p:cNvCxnSpPr>
            <a:cxnSpLocks/>
          </p:cNvCxnSpPr>
          <p:nvPr userDrawn="1"/>
        </p:nvCxnSpPr>
        <p:spPr>
          <a:xfrm flipH="1">
            <a:off x="10391168" y="2041203"/>
            <a:ext cx="46841" cy="426303"/>
          </a:xfrm>
          <a:prstGeom prst="line">
            <a:avLst/>
          </a:prstGeom>
          <a:noFill/>
          <a:ln w="6350" cap="flat" cmpd="sng" algn="ctr">
            <a:solidFill>
              <a:srgbClr val="3F6578"/>
            </a:solidFill>
            <a:prstDash val="solid"/>
            <a:miter lim="800000"/>
          </a:ln>
          <a:effectLst/>
        </p:spPr>
      </p:cxnSp>
      <p:pic>
        <p:nvPicPr>
          <p:cNvPr id="27" name="Picture 26">
            <a:extLst>
              <a:ext uri="{FF2B5EF4-FFF2-40B4-BE49-F238E27FC236}">
                <a16:creationId xmlns:a16="http://schemas.microsoft.com/office/drawing/2014/main" id="{50DDFCB3-FEDF-0242-881C-DEBB85F1F56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50501" y="1586189"/>
            <a:ext cx="1335940" cy="1425545"/>
          </a:xfrm>
          <a:prstGeom prst="rect">
            <a:avLst/>
          </a:prstGeom>
          <a:effectLst>
            <a:outerShdw blurRad="50800" dist="38100" dir="2700000" algn="tl" rotWithShape="0">
              <a:prstClr val="black">
                <a:alpha val="40000"/>
              </a:prstClr>
            </a:outerShdw>
          </a:effectLst>
        </p:spPr>
      </p:pic>
      <p:cxnSp>
        <p:nvCxnSpPr>
          <p:cNvPr id="28" name="Straight Connector 27">
            <a:extLst>
              <a:ext uri="{FF2B5EF4-FFF2-40B4-BE49-F238E27FC236}">
                <a16:creationId xmlns:a16="http://schemas.microsoft.com/office/drawing/2014/main" id="{38CA73FB-32C7-C949-B461-C9D5901B9488}"/>
              </a:ext>
            </a:extLst>
          </p:cNvPr>
          <p:cNvCxnSpPr>
            <a:cxnSpLocks/>
          </p:cNvCxnSpPr>
          <p:nvPr userDrawn="1"/>
        </p:nvCxnSpPr>
        <p:spPr>
          <a:xfrm flipH="1">
            <a:off x="10848234" y="2132648"/>
            <a:ext cx="523349" cy="346503"/>
          </a:xfrm>
          <a:prstGeom prst="line">
            <a:avLst/>
          </a:prstGeom>
          <a:noFill/>
          <a:ln w="6350" cap="flat" cmpd="sng" algn="ctr">
            <a:solidFill>
              <a:srgbClr val="3F6578"/>
            </a:solidFill>
            <a:prstDash val="solid"/>
            <a:miter lim="800000"/>
          </a:ln>
          <a:effectLst/>
        </p:spPr>
      </p:cxnSp>
      <p:sp>
        <p:nvSpPr>
          <p:cNvPr id="29" name="Title 5">
            <a:extLst>
              <a:ext uri="{FF2B5EF4-FFF2-40B4-BE49-F238E27FC236}">
                <a16:creationId xmlns:a16="http://schemas.microsoft.com/office/drawing/2014/main" id="{6FA07077-39DD-0B48-BC42-F6A626A8F20E}"/>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300" b="0"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rPr>
              <a:t>Images, shapes and background fills </a:t>
            </a:r>
          </a:p>
        </p:txBody>
      </p:sp>
      <p:sp>
        <p:nvSpPr>
          <p:cNvPr id="43" name="Rectangle 42">
            <a:extLst>
              <a:ext uri="{FF2B5EF4-FFF2-40B4-BE49-F238E27FC236}">
                <a16:creationId xmlns:a16="http://schemas.microsoft.com/office/drawing/2014/main" id="{46709856-4971-7644-B9AC-F5F5A4013BA3}"/>
              </a:ext>
            </a:extLst>
          </p:cNvPr>
          <p:cNvSpPr/>
          <p:nvPr userDrawn="1"/>
        </p:nvSpPr>
        <p:spPr>
          <a:xfrm>
            <a:off x="294426" y="96600"/>
            <a:ext cx="10290130" cy="338554"/>
          </a:xfrm>
          <a:prstGeom prst="rect">
            <a:avLst/>
          </a:prstGeom>
        </p:spPr>
        <p:txBody>
          <a:bodyPr wrap="square">
            <a:spAutoFit/>
          </a:bodyPr>
          <a:lstStyle/>
          <a:p>
            <a:r>
              <a:rPr lang="en-GB" sz="1600" b="0" kern="1200" dirty="0">
                <a:solidFill>
                  <a:schemeClr val="accent6">
                    <a:lumMod val="50000"/>
                  </a:schemeClr>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536940164"/>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uidance slide 5 - Misc">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5" name="Text Placeholder 2">
            <a:extLst>
              <a:ext uri="{FF2B5EF4-FFF2-40B4-BE49-F238E27FC236}">
                <a16:creationId xmlns:a16="http://schemas.microsoft.com/office/drawing/2014/main" id="{5A839531-9743-F944-832D-F9D2B2BF7979}"/>
              </a:ext>
            </a:extLst>
          </p:cNvPr>
          <p:cNvSpPr txBox="1">
            <a:spLocks/>
          </p:cNvSpPr>
          <p:nvPr userDrawn="1"/>
        </p:nvSpPr>
        <p:spPr>
          <a:xfrm>
            <a:off x="473212" y="1385390"/>
            <a:ext cx="6013314" cy="4947499"/>
          </a:xfrm>
          <a:prstGeom prst="rect">
            <a:avLst/>
          </a:prstGeom>
          <a:noFill/>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550" b="1" kern="1200" dirty="0">
                <a:solidFill>
                  <a:srgbClr val="FF8200"/>
                </a:solidFill>
                <a:effectLst/>
                <a:latin typeface="Arial" panose="020B0604020202020204" pitchFamily="34" charset="0"/>
                <a:ea typeface="+mn-ea"/>
                <a:cs typeface="Arial" panose="020B0604020202020204" pitchFamily="34" charset="0"/>
              </a:rPr>
              <a:t>View or hide guidance </a:t>
            </a:r>
            <a:endParaRPr lang="en-GB" sz="1550" b="0" kern="1200" dirty="0">
              <a:solidFill>
                <a:srgbClr val="FF8200"/>
              </a:solidFill>
              <a:effectLst/>
              <a:latin typeface="Arial" panose="020B0604020202020204" pitchFamily="34" charset="0"/>
              <a:ea typeface="+mn-ea"/>
              <a:cs typeface="Arial" panose="020B0604020202020204" pitchFamily="34" charset="0"/>
            </a:endParaRP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Select the slide and right-click the mouse button</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Select ‘Format Background’</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In the pop-up window (see image right), tick ‘Hide background graphics’</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Untick to view.</a:t>
            </a: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 </a:t>
            </a:r>
          </a:p>
          <a:p>
            <a:pPr>
              <a:lnSpc>
                <a:spcPct val="100000"/>
              </a:lnSpc>
              <a:spcAft>
                <a:spcPts val="0"/>
              </a:spcAft>
            </a:pPr>
            <a:r>
              <a:rPr lang="en-GB" sz="1550" b="1" kern="1200" dirty="0">
                <a:solidFill>
                  <a:srgbClr val="FF8200"/>
                </a:solidFill>
                <a:effectLst/>
                <a:latin typeface="Arial" panose="020B0604020202020204" pitchFamily="34" charset="0"/>
                <a:ea typeface="+mn-ea"/>
                <a:cs typeface="Arial" panose="020B0604020202020204" pitchFamily="34" charset="0"/>
              </a:rPr>
              <a:t>Tables, charts, graphs and SmartArt </a:t>
            </a:r>
            <a:endParaRPr lang="en-GB" sz="1550" b="0" kern="1200" dirty="0">
              <a:solidFill>
                <a:srgbClr val="FF8200"/>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Only use the 6 MOD muted colours (in ‘Theme Colours’).</a:t>
            </a: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 </a:t>
            </a:r>
            <a:endPar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1" kern="1200" dirty="0">
                <a:solidFill>
                  <a:srgbClr val="FF8200"/>
                </a:solidFill>
                <a:effectLst/>
                <a:latin typeface="Arial" panose="020B0604020202020204" pitchFamily="34" charset="0"/>
                <a:ea typeface="+mn-ea"/>
                <a:cs typeface="Arial" panose="020B0604020202020204" pitchFamily="34" charset="0"/>
              </a:rPr>
              <a:t>Changing the security marking and footer text</a:t>
            </a:r>
            <a:endParaRPr lang="en-GB" sz="1550" b="0" kern="1200" dirty="0">
              <a:solidFill>
                <a:srgbClr val="FF8200"/>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0" kern="1200" dirty="0">
                <a:solidFill>
                  <a:srgbClr val="333C46"/>
                </a:solidFill>
                <a:effectLst/>
                <a:latin typeface="Arial" panose="020B0604020202020204" pitchFamily="34" charset="0"/>
                <a:ea typeface="+mn-ea"/>
                <a:cs typeface="Arial" panose="020B0604020202020204" pitchFamily="34" charset="0"/>
              </a:rPr>
              <a:t>Use ‘Replace’ tool available from the ‘Home’ tab.</a:t>
            </a:r>
          </a:p>
          <a:p>
            <a:pPr>
              <a:lnSpc>
                <a:spcPct val="100000"/>
              </a:lnSpc>
              <a:spcAft>
                <a:spcPts val="0"/>
              </a:spcAft>
            </a:pPr>
            <a:endPar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1" kern="1200" dirty="0">
                <a:solidFill>
                  <a:srgbClr val="FF8200"/>
                </a:solidFill>
                <a:effectLst/>
                <a:latin typeface="Arial" panose="020B0604020202020204" pitchFamily="34" charset="0"/>
                <a:ea typeface="+mn-ea"/>
                <a:cs typeface="Arial" panose="020B0604020202020204" pitchFamily="34" charset="0"/>
              </a:rPr>
              <a:t>Reducing document size</a:t>
            </a:r>
            <a:endParaRPr kumimoji="0" lang="en-GB" sz="155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50" b="0" kern="1200" dirty="0">
                <a:solidFill>
                  <a:srgbClr val="333C46"/>
                </a:solidFill>
                <a:effectLst/>
                <a:latin typeface="Arial" panose="020B0604020202020204" pitchFamily="34" charset="0"/>
                <a:ea typeface="+mn-ea"/>
                <a:cs typeface="Arial" panose="020B0604020202020204" pitchFamily="34" charset="0"/>
              </a:rPr>
              <a:t>To keep overall presentation file size manageable, be aware of image file sizes. Ideally images should be under 1Mb. </a:t>
            </a:r>
            <a:endParaRPr kumimoji="0" lang="en-GB" sz="18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pic>
        <p:nvPicPr>
          <p:cNvPr id="18" name="Picture 17">
            <a:extLst>
              <a:ext uri="{FF2B5EF4-FFF2-40B4-BE49-F238E27FC236}">
                <a16:creationId xmlns:a16="http://schemas.microsoft.com/office/drawing/2014/main" id="{373D938C-008D-F24C-8333-8692C6E923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5804" y="1429555"/>
            <a:ext cx="4092771" cy="3865395"/>
          </a:xfrm>
          <a:prstGeom prst="rect">
            <a:avLst/>
          </a:prstGeom>
          <a:effectLst>
            <a:outerShdw blurRad="50800" dist="38100" dir="2700000" algn="tl" rotWithShape="0">
              <a:prstClr val="black">
                <a:alpha val="40000"/>
              </a:prstClr>
            </a:outerShdw>
          </a:effectLst>
        </p:spPr>
      </p:pic>
      <p:sp>
        <p:nvSpPr>
          <p:cNvPr id="19" name="Title 5">
            <a:extLst>
              <a:ext uri="{FF2B5EF4-FFF2-40B4-BE49-F238E27FC236}">
                <a16:creationId xmlns:a16="http://schemas.microsoft.com/office/drawing/2014/main" id="{273444B6-4016-9145-85BC-B7FB484E3CDE}"/>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p:txBody>
      </p:sp>
      <p:sp>
        <p:nvSpPr>
          <p:cNvPr id="20" name="Rectangle 19">
            <a:extLst>
              <a:ext uri="{FF2B5EF4-FFF2-40B4-BE49-F238E27FC236}">
                <a16:creationId xmlns:a16="http://schemas.microsoft.com/office/drawing/2014/main" id="{BAD889D3-3847-7F46-B1F7-BEFB77CB4CC0}"/>
              </a:ext>
            </a:extLst>
          </p:cNvPr>
          <p:cNvSpPr/>
          <p:nvPr userDrawn="1"/>
        </p:nvSpPr>
        <p:spPr>
          <a:xfrm>
            <a:off x="294426" y="96600"/>
            <a:ext cx="10290130" cy="338554"/>
          </a:xfrm>
          <a:prstGeom prst="rect">
            <a:avLst/>
          </a:prstGeom>
        </p:spPr>
        <p:txBody>
          <a:bodyPr wrap="square">
            <a:spAutoFit/>
          </a:bodyPr>
          <a:lstStyle/>
          <a:p>
            <a:r>
              <a:rPr lang="en-GB" sz="1600" b="0" kern="1200" dirty="0">
                <a:solidFill>
                  <a:schemeClr val="accent6">
                    <a:lumMod val="50000"/>
                  </a:schemeClr>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451823240"/>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option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35750B-EAB7-40A1-93B2-633A3D56A041}"/>
              </a:ext>
            </a:extLst>
          </p:cNvPr>
          <p:cNvSpPr/>
          <p:nvPr userDrawn="1"/>
        </p:nvSpPr>
        <p:spPr>
          <a:xfrm>
            <a:off x="0" y="0"/>
            <a:ext cx="12192000" cy="6858000"/>
          </a:xfrm>
          <a:prstGeom prst="rect">
            <a:avLst/>
          </a:prstGeom>
          <a:solidFill>
            <a:schemeClr val="tx1">
              <a:alpha val="8470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Picture Placeholder 7" title="Client logo placeholder">
            <a:extLst>
              <a:ext uri="{FF2B5EF4-FFF2-40B4-BE49-F238E27FC236}">
                <a16:creationId xmlns:a16="http://schemas.microsoft.com/office/drawing/2014/main" id="{5173D73D-8B41-41AA-A6FD-1D661CD3CED1}"/>
              </a:ext>
            </a:extLst>
          </p:cNvPr>
          <p:cNvSpPr>
            <a:spLocks noGrp="1"/>
          </p:cNvSpPr>
          <p:nvPr>
            <p:ph type="pic" sz="quarter" idx="12" hasCustomPrompt="1"/>
          </p:nvPr>
        </p:nvSpPr>
        <p:spPr>
          <a:xfrm>
            <a:off x="9928800" y="5400000"/>
            <a:ext cx="1900800" cy="579600"/>
          </a:xfrm>
          <a:prstGeom prst="rect">
            <a:avLst/>
          </a:prstGeom>
          <a:solidFill>
            <a:srgbClr val="CAD0D6"/>
          </a:solidFill>
        </p:spPr>
        <p:txBody>
          <a:bodyPr wrap="none" lIns="0" tIns="0" rIns="0" bIns="0" anchor="ctr"/>
          <a:lstStyle>
            <a:lvl1pPr marL="0" indent="0" algn="ctr" defTabSz="914400" rtl="0" eaLnBrk="1" latinLnBrk="0" hangingPunct="1">
              <a:lnSpc>
                <a:spcPct val="90000"/>
              </a:lnSpc>
              <a:spcBef>
                <a:spcPts val="1000"/>
              </a:spcBef>
              <a:buFont typeface="Arial" panose="020B0604020202020204" pitchFamily="34" charset="0"/>
              <a:buNone/>
              <a:defRPr lang="en-GB" sz="1400" kern="1200" dirty="0">
                <a:solidFill>
                  <a:schemeClr val="tx1">
                    <a:lumMod val="25000"/>
                  </a:schemeClr>
                </a:solidFill>
                <a:latin typeface="Arial" panose="020B0604020202020204" pitchFamily="34" charset="0"/>
                <a:ea typeface="+mn-ea"/>
                <a:cs typeface="Arial" panose="020B0604020202020204" pitchFamily="34" charset="0"/>
              </a:defRPr>
            </a:lvl1pPr>
          </a:lstStyle>
          <a:p>
            <a:r>
              <a:rPr lang="en-GB" dirty="0"/>
              <a:t>Partner/sponsor logo</a:t>
            </a:r>
          </a:p>
        </p:txBody>
      </p:sp>
      <p:sp>
        <p:nvSpPr>
          <p:cNvPr id="21" name="TextBox 20">
            <a:extLst>
              <a:ext uri="{FF2B5EF4-FFF2-40B4-BE49-F238E27FC236}">
                <a16:creationId xmlns:a16="http://schemas.microsoft.com/office/drawing/2014/main" id="{E4A1EFAA-9D32-42B4-B002-C891B7B2794D}"/>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22" name="Date Placeholder 1">
            <a:extLst>
              <a:ext uri="{FF2B5EF4-FFF2-40B4-BE49-F238E27FC236}">
                <a16:creationId xmlns:a16="http://schemas.microsoft.com/office/drawing/2014/main" id="{53F10D2B-62D2-48DE-B217-DE0192B3EEAC}"/>
              </a:ext>
            </a:extLst>
          </p:cNvPr>
          <p:cNvSpPr>
            <a:spLocks noGrp="1"/>
          </p:cNvSpPr>
          <p:nvPr>
            <p:ph type="dt" sz="half" idx="2"/>
          </p:nvPr>
        </p:nvSpPr>
        <p:spPr>
          <a:xfrm>
            <a:off x="9202031" y="6560191"/>
            <a:ext cx="2743200" cy="203229"/>
          </a:xfrm>
          <a:prstGeom prst="rect">
            <a:avLst/>
          </a:prstGeom>
        </p:spPr>
        <p:txBody>
          <a:bodyPr vert="horz" lIns="0" tIns="0" rIns="0" bIns="0" rtlCol="0" anchor="b" anchorCtr="0"/>
          <a:lstStyle>
            <a:lvl1pPr algn="r">
              <a:defRPr sz="1200">
                <a:solidFill>
                  <a:schemeClr val="bg1"/>
                </a:solidFill>
              </a:defRPr>
            </a:lvl1pPr>
          </a:lstStyle>
          <a:p>
            <a:r>
              <a:rPr lang="en-GB" dirty="0"/>
              <a:t>Month YYYY</a:t>
            </a:r>
          </a:p>
        </p:txBody>
      </p:sp>
      <p:sp>
        <p:nvSpPr>
          <p:cNvPr id="24" name="Text Placeholder 3">
            <a:extLst>
              <a:ext uri="{FF2B5EF4-FFF2-40B4-BE49-F238E27FC236}">
                <a16:creationId xmlns:a16="http://schemas.microsoft.com/office/drawing/2014/main" id="{D480880D-4272-4D72-81E5-E6663E7FAF94}"/>
              </a:ext>
            </a:extLst>
          </p:cNvPr>
          <p:cNvSpPr>
            <a:spLocks noGrp="1"/>
          </p:cNvSpPr>
          <p:nvPr>
            <p:ph type="body" sz="quarter" idx="11" hasCustomPrompt="1"/>
          </p:nvPr>
        </p:nvSpPr>
        <p:spPr>
          <a:xfrm>
            <a:off x="360000" y="5831470"/>
            <a:ext cx="4716825" cy="581230"/>
          </a:xfrm>
          <a:prstGeom prst="rect">
            <a:avLst/>
          </a:prstGeom>
        </p:spPr>
        <p:txBody>
          <a:bodyPr wrap="square" lIns="0" tIns="0" rIns="0" bIns="0"/>
          <a:lstStyle>
            <a:lvl1pPr marL="0" indent="0">
              <a:buNone/>
              <a:defRPr sz="2800">
                <a:solidFill>
                  <a:srgbClr val="FF8200"/>
                </a:solidFill>
                <a:latin typeface="Arial" panose="020B0604020202020204" pitchFamily="34" charset="0"/>
                <a:cs typeface="Arial" panose="020B0604020202020204" pitchFamily="34" charset="0"/>
              </a:defRPr>
            </a:lvl1pPr>
            <a:lvl5pPr>
              <a:defRPr/>
            </a:lvl5pPr>
          </a:lstStyle>
          <a:p>
            <a:pPr lvl="0"/>
            <a:r>
              <a:rPr lang="en-US"/>
              <a:t>Subtitle</a:t>
            </a:r>
            <a:endParaRPr lang="en-GB"/>
          </a:p>
        </p:txBody>
      </p:sp>
      <p:sp>
        <p:nvSpPr>
          <p:cNvPr id="25" name="Text Placeholder 2">
            <a:extLst>
              <a:ext uri="{FF2B5EF4-FFF2-40B4-BE49-F238E27FC236}">
                <a16:creationId xmlns:a16="http://schemas.microsoft.com/office/drawing/2014/main" id="{F451E1C9-ECFF-4AE1-B520-EC1BEAEB0FD1}"/>
              </a:ext>
            </a:extLst>
          </p:cNvPr>
          <p:cNvSpPr>
            <a:spLocks noGrp="1"/>
          </p:cNvSpPr>
          <p:nvPr>
            <p:ph type="body" sz="quarter" idx="10" hasCustomPrompt="1"/>
          </p:nvPr>
        </p:nvSpPr>
        <p:spPr>
          <a:xfrm>
            <a:off x="360000" y="4463469"/>
            <a:ext cx="4716825" cy="1299660"/>
          </a:xfrm>
          <a:prstGeom prst="rect">
            <a:avLst/>
          </a:prstGeom>
        </p:spPr>
        <p:txBody>
          <a:bodyPr wrap="square" lIns="0" tIns="0" rIns="0" bIns="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Title goes here</a:t>
            </a:r>
          </a:p>
        </p:txBody>
      </p:sp>
      <p:sp>
        <p:nvSpPr>
          <p:cNvPr id="8" name="Footer Placeholder 6">
            <a:extLst>
              <a:ext uri="{FF2B5EF4-FFF2-40B4-BE49-F238E27FC236}">
                <a16:creationId xmlns:a16="http://schemas.microsoft.com/office/drawing/2014/main" id="{5453D8D0-A2A9-460A-8FE6-9936AE41B93B}"/>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0" name="Rectangle 9">
            <a:extLst>
              <a:ext uri="{FF2B5EF4-FFF2-40B4-BE49-F238E27FC236}">
                <a16:creationId xmlns:a16="http://schemas.microsoft.com/office/drawing/2014/main" id="{61F575D5-7143-F143-9E5E-E8551DBD81F8}"/>
              </a:ext>
            </a:extLst>
          </p:cNvPr>
          <p:cNvSpPr/>
          <p:nvPr userDrawn="1"/>
        </p:nvSpPr>
        <p:spPr>
          <a:xfrm>
            <a:off x="12518503" y="0"/>
            <a:ext cx="2487122" cy="714041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45720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7426878"/>
      </p:ext>
    </p:extLst>
  </p:cSld>
  <p:clrMapOvr>
    <a:masterClrMapping/>
  </p:clrMapOvr>
  <p:extLst>
    <p:ext uri="{DCECCB84-F9BA-43D5-87BE-67443E8EF086}">
      <p15:sldGuideLst xmlns:p15="http://schemas.microsoft.com/office/powerpoint/2012/main">
        <p15:guide id="1" orient="horz" pos="867" userDrawn="1">
          <p15:clr>
            <a:srgbClr val="FBAE40"/>
          </p15:clr>
        </p15:guide>
        <p15:guide id="2" pos="483" userDrawn="1">
          <p15:clr>
            <a:srgbClr val="FBAE40"/>
          </p15:clr>
        </p15:guide>
        <p15:guide id="3" pos="721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uidance slide 6 - Misc">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8" name="Text Placeholder 2">
            <a:extLst>
              <a:ext uri="{FF2B5EF4-FFF2-40B4-BE49-F238E27FC236}">
                <a16:creationId xmlns:a16="http://schemas.microsoft.com/office/drawing/2014/main" id="{57506B68-9ED4-734B-B56D-AC3BEDA6CFAA}"/>
              </a:ext>
            </a:extLst>
          </p:cNvPr>
          <p:cNvSpPr txBox="1">
            <a:spLocks/>
          </p:cNvSpPr>
          <p:nvPr userDrawn="1"/>
        </p:nvSpPr>
        <p:spPr>
          <a:xfrm>
            <a:off x="360000" y="1391101"/>
            <a:ext cx="6126525" cy="4861276"/>
          </a:xfrm>
          <a:prstGeom prst="rect">
            <a:avLst/>
          </a:prstGeom>
          <a:noFill/>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0"/>
              </a:spcAft>
            </a:pPr>
            <a:r>
              <a:rPr lang="en-GB" sz="1550" b="1" kern="1200" dirty="0">
                <a:solidFill>
                  <a:srgbClr val="FF8200"/>
                </a:solidFill>
                <a:effectLst/>
                <a:latin typeface="Arial" panose="020B0604020202020204" pitchFamily="34" charset="0"/>
                <a:ea typeface="+mn-ea"/>
                <a:cs typeface="Arial" panose="020B0604020202020204" pitchFamily="34" charset="0"/>
              </a:rPr>
              <a:t>Footer and slide numbers</a:t>
            </a:r>
            <a:endParaRPr lang="en-GB" sz="1550" b="0" kern="1200" dirty="0">
              <a:solidFill>
                <a:srgbClr val="FF8200"/>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If the footer and slide number are missing;</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Select ‘Insert’</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‘Header and Footer’ </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Tick the ‘Slide number’ and ‘Footer’ boxes</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Click ‘Apply’</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See the ‘Header and Footer’ image. </a:t>
            </a: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 </a:t>
            </a:r>
          </a:p>
          <a:p>
            <a:pPr>
              <a:lnSpc>
                <a:spcPct val="100000"/>
              </a:lnSpc>
              <a:spcAft>
                <a:spcPts val="0"/>
              </a:spcAft>
            </a:pPr>
            <a:r>
              <a:rPr lang="en-GB" sz="1550" b="1" kern="1200" dirty="0">
                <a:solidFill>
                  <a:srgbClr val="FF8200"/>
                </a:solidFill>
                <a:effectLst/>
                <a:latin typeface="Arial" panose="020B0604020202020204" pitchFamily="34" charset="0"/>
                <a:ea typeface="+mn-ea"/>
                <a:cs typeface="Arial" panose="020B0604020202020204" pitchFamily="34" charset="0"/>
              </a:rPr>
              <a:t>Using the eyedropper tool </a:t>
            </a:r>
            <a:endParaRPr lang="en-GB" sz="1550" b="0" kern="1200" dirty="0">
              <a:solidFill>
                <a:srgbClr val="FF8200"/>
              </a:solidFill>
              <a:effectLst/>
              <a:latin typeface="Arial" panose="020B0604020202020204" pitchFamily="34" charset="0"/>
              <a:ea typeface="+mn-ea"/>
              <a:cs typeface="Arial" panose="020B0604020202020204" pitchFamily="34" charset="0"/>
            </a:endParaRP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When formatting a shape or line, you will see the ‘Theme Colours’ menu. </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Click the ‘Eyedropper’ tool</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Your cursor will become an eyedropper</a:t>
            </a:r>
          </a:p>
          <a:p>
            <a:pPr marL="285750" indent="-285750">
              <a:lnSpc>
                <a:spcPct val="100000"/>
              </a:lnSpc>
              <a:spcAft>
                <a:spcPts val="0"/>
              </a:spcAft>
              <a:buFont typeface="Arial" panose="020B0604020202020204" pitchFamily="34" charset="0"/>
              <a:buChar char="•"/>
            </a:pPr>
            <a:r>
              <a:rPr lang="en-GB" sz="1550" b="0" kern="1200" dirty="0">
                <a:solidFill>
                  <a:srgbClr val="333C46"/>
                </a:solidFill>
                <a:effectLst/>
                <a:latin typeface="Arial" panose="020B0604020202020204" pitchFamily="34" charset="0"/>
                <a:ea typeface="+mn-ea"/>
                <a:cs typeface="Arial" panose="020B0604020202020204" pitchFamily="34" charset="0"/>
              </a:rPr>
              <a:t>Click a colour onscreen to recolour your shape</a:t>
            </a:r>
          </a:p>
          <a:p>
            <a:pPr marL="0" indent="0">
              <a:lnSpc>
                <a:spcPct val="100000"/>
              </a:lnSpc>
              <a:spcAft>
                <a:spcPts val="0"/>
              </a:spcAft>
              <a:buFont typeface="Arial" panose="020B0604020202020204" pitchFamily="34" charset="0"/>
              <a:buNone/>
            </a:pPr>
            <a:r>
              <a:rPr lang="en-GB" sz="1550" b="0" kern="1200" dirty="0">
                <a:solidFill>
                  <a:srgbClr val="333C46"/>
                </a:solidFill>
                <a:effectLst/>
                <a:latin typeface="Arial" panose="020B0604020202020204" pitchFamily="34" charset="0"/>
                <a:ea typeface="+mn-ea"/>
                <a:cs typeface="Arial" panose="020B0604020202020204" pitchFamily="34" charset="0"/>
              </a:rPr>
              <a:t>This ensures MOD bright or muted colours are correctly used. See example (right) where title background has been selected.</a:t>
            </a:r>
          </a:p>
          <a:p>
            <a:pPr>
              <a:lnSpc>
                <a:spcPct val="100000"/>
              </a:lnSpc>
              <a:spcAft>
                <a:spcPts val="0"/>
              </a:spcAft>
            </a:pPr>
            <a:r>
              <a:rPr lang="en-GB" sz="1550" b="0" kern="1200" dirty="0">
                <a:solidFill>
                  <a:srgbClr val="333C46"/>
                </a:solidFill>
                <a:effectLst/>
                <a:latin typeface="Arial" panose="020B0604020202020204" pitchFamily="34" charset="0"/>
                <a:ea typeface="+mn-ea"/>
                <a:cs typeface="Arial" panose="020B0604020202020204" pitchFamily="34" charset="0"/>
              </a:rPr>
              <a:t> </a:t>
            </a:r>
          </a:p>
        </p:txBody>
      </p:sp>
      <p:pic>
        <p:nvPicPr>
          <p:cNvPr id="9" name="Picture 8">
            <a:extLst>
              <a:ext uri="{FF2B5EF4-FFF2-40B4-BE49-F238E27FC236}">
                <a16:creationId xmlns:a16="http://schemas.microsoft.com/office/drawing/2014/main" id="{6070A1CC-3734-9748-AEED-EDB7124200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274" y="958498"/>
            <a:ext cx="4102301" cy="2609354"/>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B6157663-7102-FE44-9DBD-E78C5870E2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5804" y="3676588"/>
            <a:ext cx="4092771" cy="2181287"/>
          </a:xfrm>
          <a:prstGeom prst="rect">
            <a:avLst/>
          </a:prstGeom>
        </p:spPr>
      </p:pic>
      <p:sp>
        <p:nvSpPr>
          <p:cNvPr id="13" name="Title 5">
            <a:extLst>
              <a:ext uri="{FF2B5EF4-FFF2-40B4-BE49-F238E27FC236}">
                <a16:creationId xmlns:a16="http://schemas.microsoft.com/office/drawing/2014/main" id="{89DDDB41-9C0E-4C44-ADAD-DDECBD29F971}"/>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p:txBody>
      </p:sp>
      <p:sp>
        <p:nvSpPr>
          <p:cNvPr id="14" name="Rectangle 13">
            <a:extLst>
              <a:ext uri="{FF2B5EF4-FFF2-40B4-BE49-F238E27FC236}">
                <a16:creationId xmlns:a16="http://schemas.microsoft.com/office/drawing/2014/main" id="{CC88BEE7-D342-3D4D-8A70-14E02AFE4F5C}"/>
              </a:ext>
            </a:extLst>
          </p:cNvPr>
          <p:cNvSpPr/>
          <p:nvPr userDrawn="1"/>
        </p:nvSpPr>
        <p:spPr>
          <a:xfrm>
            <a:off x="294426" y="96600"/>
            <a:ext cx="10290130" cy="338554"/>
          </a:xfrm>
          <a:prstGeom prst="rect">
            <a:avLst/>
          </a:prstGeom>
        </p:spPr>
        <p:txBody>
          <a:bodyPr wrap="square">
            <a:spAutoFit/>
          </a:bodyPr>
          <a:lstStyle/>
          <a:p>
            <a:r>
              <a:rPr lang="en-GB" sz="1600" b="0" kern="1200" dirty="0">
                <a:solidFill>
                  <a:schemeClr val="accent6">
                    <a:lumMod val="50000"/>
                  </a:schemeClr>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56782918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1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a:lvl1pPr>
          </a:lstStyle>
          <a:p>
            <a:r>
              <a:rPr lang="en-US"/>
              <a:t>Text only slide – 1 column</a:t>
            </a:r>
            <a:endParaRPr lang="en-GB"/>
          </a:p>
        </p:txBody>
      </p:sp>
      <p:sp>
        <p:nvSpPr>
          <p:cNvPr id="6" name="Text Placeholder 5"/>
          <p:cNvSpPr>
            <a:spLocks noGrp="1"/>
          </p:cNvSpPr>
          <p:nvPr>
            <p:ph type="body" sz="quarter" idx="12"/>
          </p:nvPr>
        </p:nvSpPr>
        <p:spPr>
          <a:xfrm>
            <a:off x="360000" y="2160000"/>
            <a:ext cx="11484000" cy="3636000"/>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Tree>
    <p:extLst>
      <p:ext uri="{BB962C8B-B14F-4D97-AF65-F5344CB8AC3E}">
        <p14:creationId xmlns:p14="http://schemas.microsoft.com/office/powerpoint/2010/main" val="3773700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2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520000" cy="1039599"/>
          </a:xfrm>
          <a:prstGeom prst="rect">
            <a:avLst/>
          </a:prstGeom>
        </p:spPr>
        <p:txBody>
          <a:bodyPr/>
          <a:lstStyle>
            <a:lvl1pPr>
              <a:defRPr/>
            </a:lvl1pPr>
          </a:lstStyle>
          <a:p>
            <a:r>
              <a:rPr lang="en-US"/>
              <a:t>Text only slide – 2 column</a:t>
            </a:r>
            <a:endParaRPr lang="en-GB"/>
          </a:p>
        </p:txBody>
      </p:sp>
      <p:sp>
        <p:nvSpPr>
          <p:cNvPr id="6" name="Text Placeholder 5"/>
          <p:cNvSpPr>
            <a:spLocks noGrp="1"/>
          </p:cNvSpPr>
          <p:nvPr>
            <p:ph type="body" sz="quarter" idx="12" hasCustomPrompt="1"/>
          </p:nvPr>
        </p:nvSpPr>
        <p:spPr>
          <a:xfrm>
            <a:off x="360000" y="2160000"/>
            <a:ext cx="11520000" cy="3636000"/>
          </a:xfrm>
          <a:prstGeom prst="rect">
            <a:avLst/>
          </a:prstGeom>
        </p:spPr>
        <p:txBody>
          <a:bodyPr numCol="2" spcCol="180000"/>
          <a:lstStyle>
            <a:lvl5pPr marL="9337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Tree>
    <p:extLst>
      <p:ext uri="{BB962C8B-B14F-4D97-AF65-F5344CB8AC3E}">
        <p14:creationId xmlns:p14="http://schemas.microsoft.com/office/powerpoint/2010/main" val="417760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3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lvl1pPr>
          </a:lstStyle>
          <a:p>
            <a:r>
              <a:rPr lang="en-US"/>
              <a:t>Text slide 1 column with arrow image</a:t>
            </a:r>
            <a:endParaRPr lang="en-GB"/>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1" spcCol="180000"/>
          <a:lstStyle>
            <a:lvl5pPr marL="9337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Rectangle 9">
            <a:extLst>
              <a:ext uri="{FF2B5EF4-FFF2-40B4-BE49-F238E27FC236}">
                <a16:creationId xmlns:a16="http://schemas.microsoft.com/office/drawing/2014/main" id="{CA19C4FE-C9AA-C442-B60A-5184CECEA781}"/>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36469345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slide 4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7056000" cy="1039599"/>
          </a:xfrm>
          <a:prstGeom prst="rect">
            <a:avLst/>
          </a:prstGeom>
        </p:spPr>
        <p:txBody>
          <a:bodyPr/>
          <a:lstStyle>
            <a:lvl1pPr>
              <a:defRPr/>
            </a:lvl1pPr>
          </a:lstStyle>
          <a:p>
            <a:r>
              <a:rPr lang="en-US"/>
              <a:t>Text slide 2 column with arrow image</a:t>
            </a:r>
            <a:endParaRPr lang="en-GB"/>
          </a:p>
        </p:txBody>
      </p:sp>
      <p:sp>
        <p:nvSpPr>
          <p:cNvPr id="6" name="Text Placeholder 5"/>
          <p:cNvSpPr>
            <a:spLocks noGrp="1"/>
          </p:cNvSpPr>
          <p:nvPr>
            <p:ph type="body" sz="quarter" idx="12" hasCustomPrompt="1"/>
          </p:nvPr>
        </p:nvSpPr>
        <p:spPr>
          <a:xfrm>
            <a:off x="360000" y="2160000"/>
            <a:ext cx="6761769" cy="3636000"/>
          </a:xfrm>
          <a:prstGeom prst="rect">
            <a:avLst/>
          </a:prstGeom>
        </p:spPr>
        <p:txBody>
          <a:bodyPr numCol="2" spcCol="180000"/>
          <a:lstStyle>
            <a:lvl5pPr marL="9337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Rectangle 9">
            <a:extLst>
              <a:ext uri="{FF2B5EF4-FFF2-40B4-BE49-F238E27FC236}">
                <a16:creationId xmlns:a16="http://schemas.microsoft.com/office/drawing/2014/main" id="{48BAE900-AEE5-CA45-8B3B-6F2DD318A8AD}"/>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2690422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slide 5 - 2 column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6761769" cy="1039599"/>
          </a:xfrm>
          <a:prstGeom prst="rect">
            <a:avLst/>
          </a:prstGeom>
        </p:spPr>
        <p:txBody>
          <a:bodyPr/>
          <a:lstStyle>
            <a:lvl1pPr>
              <a:defRPr/>
            </a:lvl1pPr>
          </a:lstStyle>
          <a:p>
            <a:r>
              <a:rPr lang="en-US"/>
              <a:t>Text slide 1 column with box image</a:t>
            </a:r>
            <a:endParaRPr lang="en-GB"/>
          </a:p>
        </p:txBody>
      </p:sp>
      <p:sp>
        <p:nvSpPr>
          <p:cNvPr id="6" name="Text Placeholder 5"/>
          <p:cNvSpPr>
            <a:spLocks noGrp="1"/>
          </p:cNvSpPr>
          <p:nvPr>
            <p:ph type="body" sz="quarter" idx="12" hasCustomPrompt="1"/>
          </p:nvPr>
        </p:nvSpPr>
        <p:spPr>
          <a:xfrm>
            <a:off x="360000" y="2160000"/>
            <a:ext cx="5580000" cy="3636000"/>
          </a:xfrm>
          <a:prstGeom prst="rect">
            <a:avLst/>
          </a:prstGeom>
        </p:spPr>
        <p:txBody>
          <a:bodyPr numCol="1" spcCol="180000"/>
          <a:lstStyle>
            <a:lvl5pPr marL="864000" indent="-216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Rectangle 9">
            <a:extLst>
              <a:ext uri="{FF2B5EF4-FFF2-40B4-BE49-F238E27FC236}">
                <a16:creationId xmlns:a16="http://schemas.microsoft.com/office/drawing/2014/main" id="{AD7B7A36-E127-664C-96CA-3E62D5A1D146}"/>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38012242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6 - 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baseline="0"/>
            </a:lvl1pPr>
          </a:lstStyle>
          <a:p>
            <a:r>
              <a:rPr lang="en-US"/>
              <a:t>Text and image slide</a:t>
            </a:r>
            <a:endParaRPr lang="en-GB"/>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rgbClr val="333C46"/>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360000" y="2160000"/>
            <a:ext cx="5126038" cy="363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9" name="Rectangle 8">
            <a:extLst>
              <a:ext uri="{FF2B5EF4-FFF2-40B4-BE49-F238E27FC236}">
                <a16:creationId xmlns:a16="http://schemas.microsoft.com/office/drawing/2014/main" id="{7A876BAA-F12F-7245-ABCD-129395BA2F2E}"/>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2240845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7 - 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59999" y="720000"/>
            <a:ext cx="7464001" cy="1039599"/>
          </a:xfrm>
          <a:prstGeom prst="rect">
            <a:avLst/>
          </a:prstGeom>
        </p:spPr>
        <p:txBody>
          <a:bodyPr/>
          <a:lstStyle>
            <a:lvl1pPr>
              <a:defRPr baseline="0"/>
            </a:lvl1pPr>
          </a:lstStyle>
          <a:p>
            <a:r>
              <a:rPr lang="en-US"/>
              <a:t>Smart Art slide example</a:t>
            </a:r>
            <a:br>
              <a:rPr lang="en-US"/>
            </a:br>
            <a:r>
              <a:rPr lang="en-US" err="1"/>
              <a:t>colours</a:t>
            </a:r>
            <a:r>
              <a:rPr lang="en-US"/>
              <a:t> are </a:t>
            </a:r>
            <a:r>
              <a:rPr lang="en-US" err="1"/>
              <a:t>customisable</a:t>
            </a:r>
            <a:endParaRPr lang="en-GB"/>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rgbClr val="333C46"/>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p:nvPr>
        </p:nvSpPr>
        <p:spPr>
          <a:xfrm>
            <a:off x="8460001" y="1728000"/>
            <a:ext cx="3420000" cy="436109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9" name="SmartArt Placeholder 8">
            <a:extLst>
              <a:ext uri="{FF2B5EF4-FFF2-40B4-BE49-F238E27FC236}">
                <a16:creationId xmlns:a16="http://schemas.microsoft.com/office/drawing/2014/main" id="{82056C2D-CE4D-4B0D-94D0-F588B99EC700}"/>
              </a:ext>
            </a:extLst>
          </p:cNvPr>
          <p:cNvSpPr>
            <a:spLocks noGrp="1"/>
          </p:cNvSpPr>
          <p:nvPr>
            <p:ph type="dgm" sz="quarter" idx="15"/>
          </p:nvPr>
        </p:nvSpPr>
        <p:spPr>
          <a:xfrm>
            <a:off x="359999" y="2028825"/>
            <a:ext cx="7464001" cy="4127500"/>
          </a:xfrm>
          <a:prstGeom prst="rect">
            <a:avLst/>
          </a:prstGeom>
        </p:spPr>
        <p:txBody>
          <a:bodyPr anchor="ctr" anchorCtr="0"/>
          <a:lstStyle>
            <a:lvl1pPr algn="ctr">
              <a:defRPr/>
            </a:lvl1pPr>
          </a:lstStyle>
          <a:p>
            <a:endParaRPr lang="en-GB" dirty="0"/>
          </a:p>
        </p:txBody>
      </p:sp>
      <p:sp>
        <p:nvSpPr>
          <p:cNvPr id="13" name="TextBox 12">
            <a:extLst>
              <a:ext uri="{FF2B5EF4-FFF2-40B4-BE49-F238E27FC236}">
                <a16:creationId xmlns:a16="http://schemas.microsoft.com/office/drawing/2014/main" id="{49FA7D70-8927-F24F-ACEA-FC5E7FE51C33}"/>
              </a:ext>
            </a:extLst>
          </p:cNvPr>
          <p:cNvSpPr txBox="1"/>
          <p:nvPr userDrawn="1"/>
        </p:nvSpPr>
        <p:spPr>
          <a:xfrm>
            <a:off x="12332234" y="3672513"/>
            <a:ext cx="3023590" cy="3185487"/>
          </a:xfrm>
          <a:prstGeom prst="rect">
            <a:avLst/>
          </a:prstGeom>
          <a:noFill/>
        </p:spPr>
        <p:txBody>
          <a:bodyPr wrap="square" lIns="0" tIns="0" rIns="0" bIns="0" rtlCol="0">
            <a:spAutoFit/>
          </a:bodyPr>
          <a:lstStyle/>
          <a:p>
            <a:pPr>
              <a:spcAft>
                <a:spcPts val="600"/>
              </a:spcAft>
            </a:pPr>
            <a:r>
              <a:rPr lang="en-GB" sz="1300" i="0" dirty="0">
                <a:solidFill>
                  <a:srgbClr val="071D49"/>
                </a:solidFill>
                <a:latin typeface="Arial" panose="020B0604020202020204" pitchFamily="34" charset="0"/>
                <a:cs typeface="Arial" panose="020B0604020202020204" pitchFamily="34" charset="0"/>
              </a:rPr>
              <a:t>To insert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Go to the ‘Insert’ tab </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Click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Scroll through to select the desired option that best suits your data/text.</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The SmartArt will automatically pick up the six MOD Muted colours as used in the Theme colours. </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SmartArt can be manually formatted to use other muted colours if required. Select elements of the SmartArt and right click to bring up formatting tools.</a:t>
            </a:r>
          </a:p>
        </p:txBody>
      </p:sp>
    </p:spTree>
    <p:extLst>
      <p:ext uri="{BB962C8B-B14F-4D97-AF65-F5344CB8AC3E}">
        <p14:creationId xmlns:p14="http://schemas.microsoft.com/office/powerpoint/2010/main" val="1059160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slide 8 - Table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baseline="0"/>
            </a:lvl1pPr>
          </a:lstStyle>
          <a:p>
            <a:r>
              <a:rPr lang="en-US"/>
              <a:t>Table, graph and charts examples</a:t>
            </a:r>
            <a:br>
              <a:rPr lang="en-US"/>
            </a:br>
            <a:r>
              <a:rPr lang="en-US" err="1"/>
              <a:t>colours</a:t>
            </a:r>
            <a:r>
              <a:rPr lang="en-US"/>
              <a:t> are </a:t>
            </a:r>
            <a:r>
              <a:rPr lang="en-US" err="1"/>
              <a:t>customisable</a:t>
            </a:r>
            <a:endParaRPr lang="en-GB"/>
          </a:p>
        </p:txBody>
      </p:sp>
      <p:sp>
        <p:nvSpPr>
          <p:cNvPr id="5" name="Slide Number Placeholder 4"/>
          <p:cNvSpPr>
            <a:spLocks noGrp="1"/>
          </p:cNvSpPr>
          <p:nvPr>
            <p:ph type="sldNum" sz="quarter" idx="13"/>
          </p:nvPr>
        </p:nvSpPr>
        <p:spPr>
          <a:xfrm>
            <a:off x="10800000" y="6588000"/>
            <a:ext cx="1080000" cy="180000"/>
          </a:xfrm>
          <a:prstGeom prst="rect">
            <a:avLst/>
          </a:prstGeom>
        </p:spPr>
        <p:txBody>
          <a:bodyPr/>
          <a:lstStyle>
            <a:lvl1pPr>
              <a:defRPr>
                <a:solidFill>
                  <a:srgbClr val="333C46"/>
                </a:solidFill>
              </a:defRPr>
            </a:lvl1pPr>
          </a:lstStyle>
          <a:p>
            <a:fld id="{5C01B2B2-3B32-4177-9645-58C2813D6AA3}" type="slidenum">
              <a:rPr lang="en-GB" smtClean="0"/>
              <a:pPr/>
              <a:t>‹#›</a:t>
            </a:fld>
            <a:endParaRPr lang="en-GB" dirty="0"/>
          </a:p>
        </p:txBody>
      </p:sp>
      <p:sp>
        <p:nvSpPr>
          <p:cNvPr id="10" name="Content Placeholder 9"/>
          <p:cNvSpPr>
            <a:spLocks noGrp="1"/>
          </p:cNvSpPr>
          <p:nvPr>
            <p:ph sz="quarter" idx="14" hasCustomPrompt="1"/>
          </p:nvPr>
        </p:nvSpPr>
        <p:spPr>
          <a:xfrm>
            <a:off x="360000" y="2160000"/>
            <a:ext cx="6420628" cy="3636000"/>
          </a:xfrm>
          <a:prstGeom prst="rect">
            <a:avLst/>
          </a:prstGeom>
        </p:spPr>
        <p:txBody>
          <a:bodyPr/>
          <a:lstStyle>
            <a:lvl2pPr marL="0" indent="0">
              <a:buNone/>
              <a:defRPr/>
            </a:lvl2pPr>
          </a:lstStyle>
          <a:p>
            <a:pPr lvl="0"/>
            <a:r>
              <a:rPr lang="en-US"/>
              <a:t>Click to edit Master text styles</a:t>
            </a:r>
          </a:p>
          <a:p>
            <a:pPr lvl="1"/>
            <a:endParaRPr lang="en-GB"/>
          </a:p>
        </p:txBody>
      </p:sp>
      <p:sp>
        <p:nvSpPr>
          <p:cNvPr id="7" name="Footer Placeholder 6">
            <a:extLst>
              <a:ext uri="{FF2B5EF4-FFF2-40B4-BE49-F238E27FC236}">
                <a16:creationId xmlns:a16="http://schemas.microsoft.com/office/drawing/2014/main" id="{1F49C458-E82C-46FC-A504-70436BE776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graphicFrame>
        <p:nvGraphicFramePr>
          <p:cNvPr id="3" name="Table 2">
            <a:extLst>
              <a:ext uri="{FF2B5EF4-FFF2-40B4-BE49-F238E27FC236}">
                <a16:creationId xmlns:a16="http://schemas.microsoft.com/office/drawing/2014/main" id="{3BD0063C-A82B-4BB1-9317-EA97E5C66778}"/>
              </a:ext>
            </a:extLst>
          </p:cNvPr>
          <p:cNvGraphicFramePr>
            <a:graphicFrameLocks noGrp="1"/>
          </p:cNvGraphicFramePr>
          <p:nvPr userDrawn="1">
            <p:extLst>
              <p:ext uri="{D42A27DB-BD31-4B8C-83A1-F6EECF244321}">
                <p14:modId xmlns:p14="http://schemas.microsoft.com/office/powerpoint/2010/main" val="4205436367"/>
              </p:ext>
            </p:extLst>
          </p:nvPr>
        </p:nvGraphicFramePr>
        <p:xfrm>
          <a:off x="360000" y="3235680"/>
          <a:ext cx="6453805" cy="2560320"/>
        </p:xfrm>
        <a:graphic>
          <a:graphicData uri="http://schemas.openxmlformats.org/drawingml/2006/table">
            <a:tbl>
              <a:tblPr firstRow="1" bandRow="1">
                <a:tableStyleId>{5C22544A-7EE6-4342-B048-85BDC9FD1C3A}</a:tableStyleId>
              </a:tblPr>
              <a:tblGrid>
                <a:gridCol w="1290761">
                  <a:extLst>
                    <a:ext uri="{9D8B030D-6E8A-4147-A177-3AD203B41FA5}">
                      <a16:colId xmlns:a16="http://schemas.microsoft.com/office/drawing/2014/main" val="1203206813"/>
                    </a:ext>
                  </a:extLst>
                </a:gridCol>
                <a:gridCol w="1290761">
                  <a:extLst>
                    <a:ext uri="{9D8B030D-6E8A-4147-A177-3AD203B41FA5}">
                      <a16:colId xmlns:a16="http://schemas.microsoft.com/office/drawing/2014/main" val="1904668380"/>
                    </a:ext>
                  </a:extLst>
                </a:gridCol>
                <a:gridCol w="1290761">
                  <a:extLst>
                    <a:ext uri="{9D8B030D-6E8A-4147-A177-3AD203B41FA5}">
                      <a16:colId xmlns:a16="http://schemas.microsoft.com/office/drawing/2014/main" val="2558043872"/>
                    </a:ext>
                  </a:extLst>
                </a:gridCol>
                <a:gridCol w="1290761">
                  <a:extLst>
                    <a:ext uri="{9D8B030D-6E8A-4147-A177-3AD203B41FA5}">
                      <a16:colId xmlns:a16="http://schemas.microsoft.com/office/drawing/2014/main" val="1646850994"/>
                    </a:ext>
                  </a:extLst>
                </a:gridCol>
                <a:gridCol w="1290761">
                  <a:extLst>
                    <a:ext uri="{9D8B030D-6E8A-4147-A177-3AD203B41FA5}">
                      <a16:colId xmlns:a16="http://schemas.microsoft.com/office/drawing/2014/main" val="964918616"/>
                    </a:ext>
                  </a:extLst>
                </a:gridCol>
              </a:tblGrid>
              <a:tr h="347732">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n-GB" b="0" dirty="0">
                          <a:solidFill>
                            <a:schemeClr val="bg1"/>
                          </a:solidFill>
                        </a:rPr>
                        <a:t>Heading</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4313929"/>
                  </a:ext>
                </a:extLst>
              </a:tr>
              <a:tr h="347732">
                <a:tc>
                  <a:txBody>
                    <a:bodyPr/>
                    <a:lstStyle/>
                    <a:p>
                      <a:r>
                        <a:rPr lang="en-GB" dirty="0">
                          <a:solidFill>
                            <a:srgbClr val="333C46"/>
                          </a:solidFill>
                        </a:rPr>
                        <a:t>Row1</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933264550"/>
                  </a:ext>
                </a:extLst>
              </a:tr>
              <a:tr h="347732">
                <a:tc>
                  <a:txBody>
                    <a:bodyPr/>
                    <a:lstStyle/>
                    <a:p>
                      <a:r>
                        <a:rPr lang="en-GB" dirty="0">
                          <a:solidFill>
                            <a:srgbClr val="333C46"/>
                          </a:solidFill>
                        </a:rPr>
                        <a:t>Row2</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145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12%</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142218518"/>
                  </a:ext>
                </a:extLst>
              </a:tr>
              <a:tr h="347732">
                <a:tc>
                  <a:txBody>
                    <a:bodyPr/>
                    <a:lstStyle/>
                    <a:p>
                      <a:r>
                        <a:rPr lang="en-GB" dirty="0">
                          <a:solidFill>
                            <a:srgbClr val="333C46"/>
                          </a:solidFill>
                        </a:rPr>
                        <a:t>Row3</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626729041"/>
                  </a:ext>
                </a:extLst>
              </a:tr>
              <a:tr h="347732">
                <a:tc>
                  <a:txBody>
                    <a:bodyPr/>
                    <a:lstStyle/>
                    <a:p>
                      <a:r>
                        <a:rPr lang="en-GB" dirty="0">
                          <a:solidFill>
                            <a:srgbClr val="333C46"/>
                          </a:solidFill>
                        </a:rPr>
                        <a:t>Row4</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300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25%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252976342"/>
                  </a:ext>
                </a:extLst>
              </a:tr>
              <a:tr h="347732">
                <a:tc>
                  <a:txBody>
                    <a:bodyPr/>
                    <a:lstStyle/>
                    <a:p>
                      <a:r>
                        <a:rPr lang="en-GB" dirty="0">
                          <a:solidFill>
                            <a:srgbClr val="333C46"/>
                          </a:solidFill>
                        </a:rPr>
                        <a:t>Row5</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155</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13%</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1969779600"/>
                  </a:ext>
                </a:extLst>
              </a:tr>
              <a:tr h="347732">
                <a:tc>
                  <a:txBody>
                    <a:bodyPr/>
                    <a:lstStyle/>
                    <a:p>
                      <a:r>
                        <a:rPr lang="en-GB" dirty="0">
                          <a:solidFill>
                            <a:srgbClr val="333C46"/>
                          </a:solidFill>
                        </a:rPr>
                        <a:t>Total</a:t>
                      </a:r>
                    </a:p>
                  </a:txBody>
                  <a:tcPr>
                    <a:lnL w="3175" cap="flat" cmpd="sng" algn="ctr">
                      <a:no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1200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r>
                        <a:rPr lang="en-GB" dirty="0">
                          <a:solidFill>
                            <a:srgbClr val="333C46"/>
                          </a:solidFill>
                        </a:rPr>
                        <a:t>100%</a:t>
                      </a: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no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solidFill>
                        <a:srgbClr val="777777"/>
                      </a:solid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tc>
                  <a:txBody>
                    <a:bodyPr/>
                    <a:lstStyle/>
                    <a:p>
                      <a:pPr algn="r"/>
                      <a:endParaRPr lang="en-GB" dirty="0">
                        <a:solidFill>
                          <a:srgbClr val="333C46"/>
                        </a:solidFill>
                      </a:endParaRPr>
                    </a:p>
                  </a:txBody>
                  <a:tcPr>
                    <a:lnL w="3175" cap="flat" cmpd="sng" algn="ctr">
                      <a:solidFill>
                        <a:srgbClr val="777777"/>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777777"/>
                      </a:solidFill>
                      <a:prstDash val="solid"/>
                      <a:round/>
                      <a:headEnd type="none" w="med" len="med"/>
                      <a:tailEnd type="none" w="med" len="med"/>
                    </a:lnT>
                    <a:lnB w="3175" cap="flat" cmpd="sng" algn="ctr">
                      <a:solidFill>
                        <a:srgbClr val="777777"/>
                      </a:solidFill>
                      <a:prstDash val="solid"/>
                      <a:round/>
                      <a:headEnd type="none" w="med" len="med"/>
                      <a:tailEnd type="none" w="med" len="med"/>
                    </a:lnB>
                    <a:solidFill>
                      <a:srgbClr val="E7EAED"/>
                    </a:solidFill>
                  </a:tcPr>
                </a:tc>
                <a:extLst>
                  <a:ext uri="{0D108BD9-81ED-4DB2-BD59-A6C34878D82A}">
                    <a16:rowId xmlns:a16="http://schemas.microsoft.com/office/drawing/2014/main" val="2563640346"/>
                  </a:ext>
                </a:extLst>
              </a:tr>
            </a:tbl>
          </a:graphicData>
        </a:graphic>
      </p:graphicFrame>
      <p:sp>
        <p:nvSpPr>
          <p:cNvPr id="6" name="Chart Placeholder 5">
            <a:extLst>
              <a:ext uri="{FF2B5EF4-FFF2-40B4-BE49-F238E27FC236}">
                <a16:creationId xmlns:a16="http://schemas.microsoft.com/office/drawing/2014/main" id="{C61FF255-EE64-47BD-ACAB-0F312394B345}"/>
              </a:ext>
            </a:extLst>
          </p:cNvPr>
          <p:cNvSpPr>
            <a:spLocks noGrp="1"/>
          </p:cNvSpPr>
          <p:nvPr>
            <p:ph type="chart" sz="quarter" idx="15"/>
          </p:nvPr>
        </p:nvSpPr>
        <p:spPr>
          <a:xfrm>
            <a:off x="6972300" y="1524000"/>
            <a:ext cx="5219700" cy="4810125"/>
          </a:xfrm>
          <a:prstGeom prst="rect">
            <a:avLst/>
          </a:prstGeom>
        </p:spPr>
        <p:txBody>
          <a:bodyPr/>
          <a:lstStyle>
            <a:lvl1pPr algn="ctr">
              <a:defRPr>
                <a:solidFill>
                  <a:schemeClr val="tx2"/>
                </a:solidFill>
              </a:defRPr>
            </a:lvl1pPr>
          </a:lstStyle>
          <a:p>
            <a:endParaRPr lang="en-GB" dirty="0"/>
          </a:p>
        </p:txBody>
      </p:sp>
      <p:sp>
        <p:nvSpPr>
          <p:cNvPr id="14" name="TextBox 13">
            <a:extLst>
              <a:ext uri="{FF2B5EF4-FFF2-40B4-BE49-F238E27FC236}">
                <a16:creationId xmlns:a16="http://schemas.microsoft.com/office/drawing/2014/main" id="{E2812B96-97BD-184F-885D-78E75113B03C}"/>
              </a:ext>
            </a:extLst>
          </p:cNvPr>
          <p:cNvSpPr txBox="1"/>
          <p:nvPr userDrawn="1"/>
        </p:nvSpPr>
        <p:spPr>
          <a:xfrm>
            <a:off x="12332234" y="3672513"/>
            <a:ext cx="3023590" cy="3185487"/>
          </a:xfrm>
          <a:prstGeom prst="rect">
            <a:avLst/>
          </a:prstGeom>
          <a:noFill/>
        </p:spPr>
        <p:txBody>
          <a:bodyPr wrap="square" lIns="0" tIns="0" rIns="0" bIns="0" rtlCol="0">
            <a:spAutoFit/>
          </a:bodyPr>
          <a:lstStyle/>
          <a:p>
            <a:pPr>
              <a:spcAft>
                <a:spcPts val="600"/>
              </a:spcAft>
            </a:pPr>
            <a:r>
              <a:rPr lang="en-GB" sz="1300" i="0" dirty="0">
                <a:solidFill>
                  <a:srgbClr val="071D49"/>
                </a:solidFill>
                <a:latin typeface="Arial" panose="020B0604020202020204" pitchFamily="34" charset="0"/>
                <a:cs typeface="Arial" panose="020B0604020202020204" pitchFamily="34" charset="0"/>
              </a:rPr>
              <a:t>To insert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Go to the ‘Insert’ tab </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Click ‘SmartArt’</a:t>
            </a:r>
          </a:p>
          <a:p>
            <a:pPr marL="285750" indent="-285750">
              <a:spcAft>
                <a:spcPts val="600"/>
              </a:spcAft>
              <a:buFont typeface="Arial" panose="020B0604020202020204" pitchFamily="34" charset="0"/>
              <a:buChar char="•"/>
            </a:pPr>
            <a:r>
              <a:rPr lang="en-GB" sz="1300" i="0" dirty="0">
                <a:solidFill>
                  <a:srgbClr val="071D49"/>
                </a:solidFill>
                <a:latin typeface="Arial" panose="020B0604020202020204" pitchFamily="34" charset="0"/>
                <a:cs typeface="Arial" panose="020B0604020202020204" pitchFamily="34" charset="0"/>
              </a:rPr>
              <a:t>Scroll through to select the desired option that best suits your data/text.</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The SmartArt will automatically pick up the six MOD Muted colours as used in the Theme colours. </a:t>
            </a:r>
          </a:p>
          <a:p>
            <a:pPr marL="0" indent="0">
              <a:spcAft>
                <a:spcPts val="600"/>
              </a:spcAft>
              <a:buFont typeface="Arial" panose="020B0604020202020204" pitchFamily="34" charset="0"/>
              <a:buNone/>
            </a:pPr>
            <a:br>
              <a:rPr lang="en-GB" sz="1300" i="0" dirty="0">
                <a:solidFill>
                  <a:srgbClr val="071D49"/>
                </a:solidFill>
                <a:latin typeface="Arial" panose="020B0604020202020204" pitchFamily="34" charset="0"/>
                <a:cs typeface="Arial" panose="020B0604020202020204" pitchFamily="34" charset="0"/>
              </a:rPr>
            </a:br>
            <a:r>
              <a:rPr lang="en-GB" sz="1300" i="0" dirty="0">
                <a:solidFill>
                  <a:srgbClr val="071D49"/>
                </a:solidFill>
                <a:latin typeface="Arial" panose="020B0604020202020204" pitchFamily="34" charset="0"/>
                <a:cs typeface="Arial" panose="020B0604020202020204" pitchFamily="34" charset="0"/>
              </a:rPr>
              <a:t>SmartArt can be manually formatted to use other muted colours if required. Select elements of the SmartArt and right click to bring up formatting tools.</a:t>
            </a:r>
          </a:p>
        </p:txBody>
      </p:sp>
    </p:spTree>
    <p:extLst>
      <p:ext uri="{BB962C8B-B14F-4D97-AF65-F5344CB8AC3E}">
        <p14:creationId xmlns:p14="http://schemas.microsoft.com/office/powerpoint/2010/main" val="1342020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slide option 1">
    <p:bg>
      <p:bgPr>
        <a:solidFill>
          <a:schemeClr val="bg1"/>
        </a:solidFill>
        <a:effectLst/>
      </p:bgPr>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360000" y="4932000"/>
            <a:ext cx="7378691" cy="988355"/>
          </a:xfrm>
          <a:prstGeom prst="rect">
            <a:avLst/>
          </a:prstGeom>
        </p:spPr>
        <p:txBody>
          <a:bodyPr wrap="square" lIns="0" tIns="0" rIns="0" bIns="0"/>
          <a:lstStyle>
            <a:lvl1pPr marL="0" indent="0">
              <a:buNone/>
              <a:defRPr sz="2800">
                <a:solidFill>
                  <a:schemeClr val="accent5"/>
                </a:solidFill>
                <a:latin typeface="Arial" panose="020B0604020202020204" pitchFamily="34" charset="0"/>
                <a:cs typeface="Arial" panose="020B0604020202020204" pitchFamily="34" charset="0"/>
              </a:defRPr>
            </a:lvl1pPr>
            <a:lvl2pPr marL="0" indent="0">
              <a:buFontTx/>
              <a:buNone/>
              <a:defRPr>
                <a:solidFill>
                  <a:srgbClr val="FF8200"/>
                </a:solidFill>
              </a:defRPr>
            </a:lvl2pPr>
            <a:lvl5pPr>
              <a:defRPr/>
            </a:lvl5pPr>
          </a:lstStyle>
          <a:p>
            <a:pPr lvl="1"/>
            <a:r>
              <a:rPr lang="en-US"/>
              <a:t>Author name in accent </a:t>
            </a:r>
            <a:r>
              <a:rPr lang="en-US" err="1"/>
              <a:t>colour</a:t>
            </a:r>
            <a:endParaRPr lang="en-US"/>
          </a:p>
          <a:p>
            <a:pPr lvl="1"/>
            <a:r>
              <a:rPr lang="en-US"/>
              <a:t>Author title in accent </a:t>
            </a:r>
            <a:r>
              <a:rPr lang="en-US" err="1"/>
              <a:t>colour</a:t>
            </a:r>
            <a:endParaRPr lang="en-GB"/>
          </a:p>
        </p:txBody>
      </p:sp>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0" name="Text Placeholder 5">
            <a:extLst>
              <a:ext uri="{FF2B5EF4-FFF2-40B4-BE49-F238E27FC236}">
                <a16:creationId xmlns:a16="http://schemas.microsoft.com/office/drawing/2014/main" id="{CB4D9CE6-5A6E-43C4-B2CA-2CF71AC59A79}"/>
              </a:ext>
            </a:extLst>
          </p:cNvPr>
          <p:cNvSpPr>
            <a:spLocks noGrp="1"/>
          </p:cNvSpPr>
          <p:nvPr>
            <p:ph type="body" sz="quarter" idx="13" hasCustomPrompt="1"/>
          </p:nvPr>
        </p:nvSpPr>
        <p:spPr>
          <a:xfrm>
            <a:off x="360000" y="2160000"/>
            <a:ext cx="6664255" cy="2606478"/>
          </a:xfrm>
          <a:prstGeom prst="rect">
            <a:avLst/>
          </a:prstGeom>
        </p:spPr>
        <p:txBody>
          <a:bodyPr/>
          <a:lstStyle>
            <a:lvl1pPr>
              <a:defRPr>
                <a:solidFill>
                  <a:srgbClr val="333C46"/>
                </a:solidFill>
              </a:defRPr>
            </a:lvl1pPr>
          </a:lstStyle>
          <a:p>
            <a:pPr lvl="0"/>
            <a:r>
              <a:rPr lang="en-US"/>
              <a:t>“Quote slide with title for extended quote/references”</a:t>
            </a:r>
          </a:p>
        </p:txBody>
      </p:sp>
      <p:sp>
        <p:nvSpPr>
          <p:cNvPr id="11" name="Title 1">
            <a:extLst>
              <a:ext uri="{FF2B5EF4-FFF2-40B4-BE49-F238E27FC236}">
                <a16:creationId xmlns:a16="http://schemas.microsoft.com/office/drawing/2014/main" id="{465F65D0-E9C1-49F6-9CD1-A9EDB8CF108D}"/>
              </a:ext>
            </a:extLst>
          </p:cNvPr>
          <p:cNvSpPr>
            <a:spLocks noGrp="1"/>
          </p:cNvSpPr>
          <p:nvPr>
            <p:ph type="title" hasCustomPrompt="1"/>
          </p:nvPr>
        </p:nvSpPr>
        <p:spPr>
          <a:xfrm>
            <a:off x="360000" y="720000"/>
            <a:ext cx="11484996" cy="1039599"/>
          </a:xfrm>
          <a:prstGeom prst="rect">
            <a:avLst/>
          </a:prstGeom>
        </p:spPr>
        <p:txBody>
          <a:bodyPr/>
          <a:lstStyle>
            <a:lvl1pPr>
              <a:defRPr>
                <a:solidFill>
                  <a:srgbClr val="071D49"/>
                </a:solidFill>
              </a:defRPr>
            </a:lvl1pPr>
          </a:lstStyle>
          <a:p>
            <a:r>
              <a:rPr lang="en-US"/>
              <a:t>Quote slide title</a:t>
            </a:r>
            <a:br>
              <a:rPr lang="en-US"/>
            </a:br>
            <a:r>
              <a:rPr lang="en-US"/>
              <a:t>(if required)</a:t>
            </a:r>
            <a:endParaRPr lang="en-GB"/>
          </a:p>
        </p:txBody>
      </p:sp>
      <p:sp>
        <p:nvSpPr>
          <p:cNvPr id="8" name="Rectangle 7">
            <a:extLst>
              <a:ext uri="{FF2B5EF4-FFF2-40B4-BE49-F238E27FC236}">
                <a16:creationId xmlns:a16="http://schemas.microsoft.com/office/drawing/2014/main" id="{309B5279-A0D1-9349-996C-A8823AD84AAA}"/>
              </a:ext>
            </a:extLst>
          </p:cNvPr>
          <p:cNvSpPr/>
          <p:nvPr userDrawn="1"/>
        </p:nvSpPr>
        <p:spPr>
          <a:xfrm>
            <a:off x="12385614" y="4395787"/>
            <a:ext cx="2487122" cy="24622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Tree>
    <p:extLst>
      <p:ext uri="{BB962C8B-B14F-4D97-AF65-F5344CB8AC3E}">
        <p14:creationId xmlns:p14="http://schemas.microsoft.com/office/powerpoint/2010/main" val="380357890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ear Cover slide">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1CF98E7-22D9-4DE9-A5B0-8DBEF95CADDB}"/>
              </a:ext>
            </a:extLst>
          </p:cNvPr>
          <p:cNvSpPr txBox="1"/>
          <p:nvPr userDrawn="1"/>
        </p:nvSpPr>
        <p:spPr>
          <a:xfrm>
            <a:off x="0" y="6591523"/>
            <a:ext cx="12192000" cy="169277"/>
          </a:xfrm>
          <a:prstGeom prst="rect">
            <a:avLst/>
          </a:prstGeom>
          <a:noFill/>
        </p:spPr>
        <p:txBody>
          <a:bodyPr wrap="square" lIns="0" tIns="0" rIns="0" bIns="0" rtlCol="0" anchor="b" anchorCtr="0">
            <a:spAutoFit/>
          </a:bodyPr>
          <a:lstStyle/>
          <a:p>
            <a:pPr algn="ctr"/>
            <a:r>
              <a:rPr lang="en-GB" sz="1100" dirty="0">
                <a:solidFill>
                  <a:schemeClr val="bg1"/>
                </a:solidFill>
                <a:latin typeface="Arial" panose="020B0604020202020204" pitchFamily="34" charset="0"/>
                <a:cs typeface="Arial" panose="020B0604020202020204" pitchFamily="34" charset="0"/>
              </a:rPr>
              <a:t>Security Marking</a:t>
            </a:r>
          </a:p>
        </p:txBody>
      </p:sp>
      <p:sp>
        <p:nvSpPr>
          <p:cNvPr id="13" name="Text Placeholder 3">
            <a:extLst>
              <a:ext uri="{FF2B5EF4-FFF2-40B4-BE49-F238E27FC236}">
                <a16:creationId xmlns:a16="http://schemas.microsoft.com/office/drawing/2014/main" id="{A7E35C54-EB32-47C3-8CA9-BF921B30B689}"/>
              </a:ext>
            </a:extLst>
          </p:cNvPr>
          <p:cNvSpPr>
            <a:spLocks noGrp="1"/>
          </p:cNvSpPr>
          <p:nvPr>
            <p:ph idx="1" hasCustomPrompt="1"/>
          </p:nvPr>
        </p:nvSpPr>
        <p:spPr>
          <a:xfrm>
            <a:off x="359999" y="2160000"/>
            <a:ext cx="11484997" cy="3636000"/>
          </a:xfrm>
          <a:prstGeom prst="rect">
            <a:avLst/>
          </a:prstGeom>
        </p:spPr>
        <p:txBody>
          <a:bodyPr vert="horz" lIns="0" tIns="0" rIns="0" bIns="0" rtlCol="0" anchor="b" anchorCtr="0">
            <a:noAutofit/>
          </a:bodyPr>
          <a:lstStyle>
            <a:lvl1pPr marL="0" indent="0">
              <a:buFontTx/>
              <a:buNone/>
              <a:defRPr>
                <a:solidFill>
                  <a:schemeClr val="bg1"/>
                </a:solidFill>
              </a:defRPr>
            </a:lvl1pPr>
          </a:lstStyle>
          <a:p>
            <a:pPr lvl="0"/>
            <a:r>
              <a:rPr lang="en-US"/>
              <a:t>[Rear cover slide - Add contact details]</a:t>
            </a:r>
          </a:p>
          <a:p>
            <a:pPr lvl="0"/>
            <a:endParaRPr lang="en-US"/>
          </a:p>
          <a:p>
            <a:pPr lvl="0"/>
            <a:r>
              <a:rPr lang="en-US"/>
              <a:t>[Add copyright details if applicable]</a:t>
            </a:r>
          </a:p>
        </p:txBody>
      </p:sp>
      <p:sp>
        <p:nvSpPr>
          <p:cNvPr id="4" name="Footer Placeholder 6">
            <a:extLst>
              <a:ext uri="{FF2B5EF4-FFF2-40B4-BE49-F238E27FC236}">
                <a16:creationId xmlns:a16="http://schemas.microsoft.com/office/drawing/2014/main" id="{A0FB387A-87C2-4489-9F64-7780BEAD93F4}"/>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5" name="Rectangle 4">
            <a:extLst>
              <a:ext uri="{FF2B5EF4-FFF2-40B4-BE49-F238E27FC236}">
                <a16:creationId xmlns:a16="http://schemas.microsoft.com/office/drawing/2014/main" id="{32F9CE77-8643-8742-BF7A-5D17FECCB163}"/>
              </a:ext>
            </a:extLst>
          </p:cNvPr>
          <p:cNvSpPr/>
          <p:nvPr userDrawn="1"/>
        </p:nvSpPr>
        <p:spPr>
          <a:xfrm>
            <a:off x="12349038" y="140117"/>
            <a:ext cx="2487122" cy="714041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04475820"/>
      </p:ext>
    </p:extLst>
  </p:cSld>
  <p:clrMapOvr>
    <a:masterClrMapping/>
  </p:clrMapOvr>
  <p:extLst>
    <p:ext uri="{DCECCB84-F9BA-43D5-87BE-67443E8EF086}">
      <p15:sldGuideLst xmlns:p15="http://schemas.microsoft.com/office/powerpoint/2012/main">
        <p15:guide id="0" orient="horz" pos="890">
          <p15:clr>
            <a:srgbClr val="FBAE40"/>
          </p15:clr>
        </p15:guide>
        <p15:guide id="1" pos="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uidance slide 3 - Icons">
    <p:spTree>
      <p:nvGrpSpPr>
        <p:cNvPr id="1" name=""/>
        <p:cNvGrpSpPr/>
        <p:nvPr/>
      </p:nvGrpSpPr>
      <p:grpSpPr>
        <a:xfrm>
          <a:off x="0" y="0"/>
          <a:ext cx="0" cy="0"/>
          <a:chOff x="0" y="0"/>
          <a:chExt cx="0" cy="0"/>
        </a:xfrm>
      </p:grpSpPr>
      <p:sp>
        <p:nvSpPr>
          <p:cNvPr id="26" name="Slide Number Placeholder 2">
            <a:extLst>
              <a:ext uri="{FF2B5EF4-FFF2-40B4-BE49-F238E27FC236}">
                <a16:creationId xmlns:a16="http://schemas.microsoft.com/office/drawing/2014/main" id="{EB777534-6176-483C-A4DB-54059778A0E1}"/>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466E"/>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27" name="Footer Placeholder 6">
            <a:extLst>
              <a:ext uri="{FF2B5EF4-FFF2-40B4-BE49-F238E27FC236}">
                <a16:creationId xmlns:a16="http://schemas.microsoft.com/office/drawing/2014/main" id="{D825B6D9-4B91-4DF1-A92B-14829711F1B2}"/>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6" name="Text Placeholder 2">
            <a:extLst>
              <a:ext uri="{FF2B5EF4-FFF2-40B4-BE49-F238E27FC236}">
                <a16:creationId xmlns:a16="http://schemas.microsoft.com/office/drawing/2014/main" id="{D37BD1DC-0C18-0047-B8EB-1CA664F4919E}"/>
              </a:ext>
            </a:extLst>
          </p:cNvPr>
          <p:cNvSpPr txBox="1">
            <a:spLocks/>
          </p:cNvSpPr>
          <p:nvPr userDrawn="1"/>
        </p:nvSpPr>
        <p:spPr>
          <a:xfrm>
            <a:off x="360000" y="1680475"/>
            <a:ext cx="11406014" cy="4325677"/>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50" b="0" kern="1200" dirty="0">
                <a:solidFill>
                  <a:srgbClr val="333C46"/>
                </a:solidFill>
                <a:effectLst/>
                <a:latin typeface="Arial" panose="020B0604020202020204" pitchFamily="34" charset="0"/>
                <a:ea typeface="+mn-ea"/>
                <a:cs typeface="Arial" panose="020B0604020202020204" pitchFamily="34" charset="0"/>
              </a:rPr>
              <a:t>Our 12 icons are provided below for you to use throughout your presentation. To use them ‘Copy’ and ‘Paste’ the images, and resize proportionally.</a:t>
            </a:r>
          </a:p>
        </p:txBody>
      </p:sp>
      <p:sp>
        <p:nvSpPr>
          <p:cNvPr id="7" name="Title 5">
            <a:extLst>
              <a:ext uri="{FF2B5EF4-FFF2-40B4-BE49-F238E27FC236}">
                <a16:creationId xmlns:a16="http://schemas.microsoft.com/office/drawing/2014/main" id="{7FD5AD9F-9DB5-6A4C-8218-7B2E842FA583}"/>
              </a:ext>
            </a:extLst>
          </p:cNvPr>
          <p:cNvSpPr txBox="1">
            <a:spLocks/>
          </p:cNvSpPr>
          <p:nvPr userDrawn="1"/>
        </p:nvSpPr>
        <p:spPr>
          <a:xfrm>
            <a:off x="370408" y="525111"/>
            <a:ext cx="11484996" cy="103959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Guidance</a:t>
            </a:r>
            <a:r>
              <a:rPr kumimoji="0" lang="en-GB" sz="3300" b="0" i="0" u="none" strike="noStrike" kern="1200" cap="none" spc="0" normalizeH="0" baseline="0" noProof="0" dirty="0">
                <a:ln>
                  <a:noFill/>
                </a:ln>
                <a:solidFill>
                  <a:srgbClr val="071D49"/>
                </a:solidFill>
                <a:effectLst/>
                <a:uLnTx/>
                <a:uFillTx/>
                <a:latin typeface="Arial" panose="020B0604020202020204" pitchFamily="34" charset="0"/>
                <a:ea typeface="+mj-ea"/>
                <a:cs typeface="Arial" panose="020B0604020202020204" pitchFamily="34" charset="0"/>
              </a:rPr>
              <a:t>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300" b="0" i="0" u="none" strike="noStrike" kern="1200" cap="none" spc="0" normalizeH="0" baseline="0" noProof="0" dirty="0">
                <a:ln>
                  <a:noFill/>
                </a:ln>
                <a:solidFill>
                  <a:schemeClr val="accent5"/>
                </a:solidFill>
                <a:effectLst/>
                <a:uLnTx/>
                <a:uFillTx/>
                <a:latin typeface="Arial" panose="020B0604020202020204" pitchFamily="34" charset="0"/>
                <a:ea typeface="+mj-ea"/>
                <a:cs typeface="Arial" panose="020B0604020202020204" pitchFamily="34" charset="0"/>
              </a:rPr>
              <a:t>Icons</a:t>
            </a:r>
          </a:p>
        </p:txBody>
      </p:sp>
      <p:sp>
        <p:nvSpPr>
          <p:cNvPr id="8" name="Rectangle 7">
            <a:extLst>
              <a:ext uri="{FF2B5EF4-FFF2-40B4-BE49-F238E27FC236}">
                <a16:creationId xmlns:a16="http://schemas.microsoft.com/office/drawing/2014/main" id="{8D469279-23DF-2F40-8236-86B60B8F8B23}"/>
              </a:ext>
            </a:extLst>
          </p:cNvPr>
          <p:cNvSpPr/>
          <p:nvPr userDrawn="1"/>
        </p:nvSpPr>
        <p:spPr>
          <a:xfrm>
            <a:off x="294426" y="96600"/>
            <a:ext cx="10290130" cy="338554"/>
          </a:xfrm>
          <a:prstGeom prst="rect">
            <a:avLst/>
          </a:prstGeom>
        </p:spPr>
        <p:txBody>
          <a:bodyPr wrap="square">
            <a:spAutoFit/>
          </a:bodyPr>
          <a:lstStyle/>
          <a:p>
            <a:r>
              <a:rPr lang="en-GB" sz="1600" b="0" kern="1200" dirty="0">
                <a:solidFill>
                  <a:schemeClr val="accent6">
                    <a:lumMod val="50000"/>
                  </a:schemeClr>
                </a:solidFill>
                <a:effectLst/>
                <a:latin typeface="Arial" panose="020B0604020202020204" pitchFamily="34" charset="0"/>
                <a:ea typeface="+mn-ea"/>
                <a:cs typeface="Arial" panose="020B0604020202020204" pitchFamily="34" charset="0"/>
              </a:rPr>
              <a:t>Delete these guidance slides before finalising your presentation.</a:t>
            </a:r>
            <a:r>
              <a:rPr kumimoji="0" lang="en-GB" sz="1600" b="0" i="0" u="none" strike="noStrike" kern="1200" cap="none" spc="0" normalizeH="0" baseline="0" noProof="0" dirty="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664887397"/>
      </p:ext>
    </p:extLst>
  </p:cSld>
  <p:clrMapOvr>
    <a:masterClrMapping/>
  </p:clrMapOvr>
  <p:extLst>
    <p:ext uri="{DCECCB84-F9BA-43D5-87BE-67443E8EF086}">
      <p15:sldGuideLst xmlns:p15="http://schemas.microsoft.com/office/powerpoint/2012/main">
        <p15:guide id="1" orient="horz" pos="867">
          <p15:clr>
            <a:srgbClr val="FBAE40"/>
          </p15:clr>
        </p15:guide>
        <p15:guide id="2" pos="7197">
          <p15:clr>
            <a:srgbClr val="FBAE40"/>
          </p15:clr>
        </p15:guide>
        <p15:guide id="3" pos="48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1">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F6E08EF7-CE72-49B9-B45C-0BD4EBB632A5}"/>
              </a:ext>
            </a:extLst>
          </p:cNvPr>
          <p:cNvSpPr>
            <a:spLocks noGrp="1"/>
          </p:cNvSpPr>
          <p:nvPr>
            <p:ph type="body" sz="quarter" idx="11" hasCustomPrompt="1"/>
          </p:nvPr>
        </p:nvSpPr>
        <p:spPr>
          <a:xfrm>
            <a:off x="7093309" y="5440874"/>
            <a:ext cx="4716825" cy="988355"/>
          </a:xfrm>
          <a:prstGeom prst="rect">
            <a:avLst/>
          </a:prstGeom>
        </p:spPr>
        <p:txBody>
          <a:bodyPr wrap="square" lIns="0" tIns="0" rIns="0" bIns="0"/>
          <a:lstStyle>
            <a:lvl1pPr marL="0" indent="0">
              <a:buNone/>
              <a:defRPr sz="3900">
                <a:solidFill>
                  <a:srgbClr val="FF8200"/>
                </a:solidFill>
                <a:latin typeface="Arial" panose="020B0604020202020204" pitchFamily="34" charset="0"/>
                <a:cs typeface="Arial" panose="020B0604020202020204" pitchFamily="34" charset="0"/>
              </a:defRPr>
            </a:lvl1pPr>
            <a:lvl5pPr>
              <a:defRPr/>
            </a:lvl5pPr>
          </a:lstStyle>
          <a:p>
            <a:pPr lvl="0"/>
            <a:r>
              <a:rPr lang="en-US"/>
              <a:t>accent </a:t>
            </a:r>
            <a:r>
              <a:rPr lang="en-US" err="1"/>
              <a:t>colour</a:t>
            </a:r>
            <a:endParaRPr lang="en-GB"/>
          </a:p>
        </p:txBody>
      </p:sp>
      <p:sp>
        <p:nvSpPr>
          <p:cNvPr id="14" name="Text Placeholder 2">
            <a:extLst>
              <a:ext uri="{FF2B5EF4-FFF2-40B4-BE49-F238E27FC236}">
                <a16:creationId xmlns:a16="http://schemas.microsoft.com/office/drawing/2014/main" id="{5F3F0FC4-B0AF-4245-BA2B-06A370039AA2}"/>
              </a:ext>
            </a:extLst>
          </p:cNvPr>
          <p:cNvSpPr>
            <a:spLocks noGrp="1"/>
          </p:cNvSpPr>
          <p:nvPr>
            <p:ph type="body" sz="quarter" idx="10" hasCustomPrompt="1"/>
          </p:nvPr>
        </p:nvSpPr>
        <p:spPr>
          <a:xfrm>
            <a:off x="7093309" y="4243709"/>
            <a:ext cx="4716825"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Divider title</a:t>
            </a:r>
          </a:p>
        </p:txBody>
      </p:sp>
      <p:sp>
        <p:nvSpPr>
          <p:cNvPr id="4" name="Footer Placeholder 6">
            <a:extLst>
              <a:ext uri="{FF2B5EF4-FFF2-40B4-BE49-F238E27FC236}">
                <a16:creationId xmlns:a16="http://schemas.microsoft.com/office/drawing/2014/main" id="{D7104BE7-8154-4404-A4E8-E53056AF8E28}"/>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210F6998-2D0D-4E5D-A7F8-F5C3F7205A4B}"/>
              </a:ext>
            </a:extLst>
          </p:cNvPr>
          <p:cNvSpPr>
            <a:spLocks noGrp="1"/>
          </p:cNvSpPr>
          <p:nvPr>
            <p:ph type="sldNum" sz="quarter" idx="12"/>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6" name="Rectangle 5">
            <a:extLst>
              <a:ext uri="{FF2B5EF4-FFF2-40B4-BE49-F238E27FC236}">
                <a16:creationId xmlns:a16="http://schemas.microsoft.com/office/drawing/2014/main" id="{9A2182B7-D063-8840-B222-DB1AF77FDE7D}"/>
              </a:ext>
            </a:extLst>
          </p:cNvPr>
          <p:cNvSpPr/>
          <p:nvPr userDrawn="1"/>
        </p:nvSpPr>
        <p:spPr>
          <a:xfrm>
            <a:off x="12330750" y="1347125"/>
            <a:ext cx="2487122" cy="58323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use the ‘Offset’ and ‘Scale’ values. </a:t>
            </a:r>
          </a:p>
          <a:p>
            <a:pPr marL="0" indent="0">
              <a:lnSpc>
                <a:spcPct val="100000"/>
              </a:lnSpc>
              <a:spcAft>
                <a:spcPts val="600"/>
              </a:spcAft>
              <a:buFont typeface="Arial" panose="020B0604020202020204" pitchFamily="34" charset="0"/>
              <a:buNone/>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8169854"/>
      </p:ext>
    </p:extLst>
  </p:cSld>
  <p:clrMapOvr>
    <a:masterClrMapping/>
  </p:clrMapOvr>
  <p:extLst>
    <p:ext uri="{DCECCB84-F9BA-43D5-87BE-67443E8EF086}">
      <p15:sldGuideLst xmlns:p15="http://schemas.microsoft.com/office/powerpoint/2012/main">
        <p15:guide id="1" orient="horz" pos="867">
          <p15:clr>
            <a:srgbClr val="FBAE40"/>
          </p15:clr>
        </p15:guide>
        <p15:guide id="2" pos="48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360000" y="4272874"/>
            <a:ext cx="4716825" cy="988355"/>
          </a:xfrm>
          <a:prstGeom prst="rect">
            <a:avLst/>
          </a:prstGeom>
        </p:spPr>
        <p:txBody>
          <a:bodyPr wrap="square" lIns="0" tIns="0" rIns="0" bIns="0"/>
          <a:lstStyle>
            <a:lvl1pPr marL="0" indent="0">
              <a:buNone/>
              <a:defRPr sz="3900">
                <a:solidFill>
                  <a:srgbClr val="FF8200"/>
                </a:solidFill>
                <a:latin typeface="Arial" panose="020B0604020202020204" pitchFamily="34" charset="0"/>
                <a:cs typeface="Arial" panose="020B0604020202020204" pitchFamily="34" charset="0"/>
              </a:defRPr>
            </a:lvl1pPr>
            <a:lvl5pPr>
              <a:defRPr/>
            </a:lvl5pPr>
          </a:lstStyle>
          <a:p>
            <a:pPr lvl="0"/>
            <a:r>
              <a:rPr lang="en-US"/>
              <a:t>Accent </a:t>
            </a:r>
            <a:r>
              <a:rPr lang="en-US" err="1"/>
              <a:t>colour</a:t>
            </a:r>
            <a:endParaRPr lang="en-GB"/>
          </a:p>
        </p:txBody>
      </p:sp>
      <p:sp>
        <p:nvSpPr>
          <p:cNvPr id="7" name="Text Placeholder 2"/>
          <p:cNvSpPr>
            <a:spLocks noGrp="1"/>
          </p:cNvSpPr>
          <p:nvPr>
            <p:ph type="body" sz="quarter" idx="10" hasCustomPrompt="1"/>
          </p:nvPr>
        </p:nvSpPr>
        <p:spPr>
          <a:xfrm>
            <a:off x="360000" y="3075709"/>
            <a:ext cx="4716825"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Divider title</a:t>
            </a:r>
          </a:p>
        </p:txBody>
      </p:sp>
      <p:sp>
        <p:nvSpPr>
          <p:cNvPr id="4" name="Footer Placeholder 6">
            <a:extLst>
              <a:ext uri="{FF2B5EF4-FFF2-40B4-BE49-F238E27FC236}">
                <a16:creationId xmlns:a16="http://schemas.microsoft.com/office/drawing/2014/main" id="{F66F5C58-F20F-4621-B429-5E16DEEAA3B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401EF2C4-5456-4534-940A-7FFFE523409C}"/>
              </a:ext>
            </a:extLst>
          </p:cNvPr>
          <p:cNvSpPr>
            <a:spLocks noGrp="1"/>
          </p:cNvSpPr>
          <p:nvPr>
            <p:ph type="sldNum" sz="quarter" idx="12"/>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6" name="Rectangle 5">
            <a:extLst>
              <a:ext uri="{FF2B5EF4-FFF2-40B4-BE49-F238E27FC236}">
                <a16:creationId xmlns:a16="http://schemas.microsoft.com/office/drawing/2014/main" id="{CE94DE6F-4492-4742-8102-DF6960E1B1F3}"/>
              </a:ext>
            </a:extLst>
          </p:cNvPr>
          <p:cNvSpPr/>
          <p:nvPr userDrawn="1"/>
        </p:nvSpPr>
        <p:spPr>
          <a:xfrm>
            <a:off x="12330750" y="1347125"/>
            <a:ext cx="2487122" cy="583236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image</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use the ‘Offset’ and ‘Scale’ values. </a:t>
            </a:r>
          </a:p>
          <a:p>
            <a:pPr marL="0" indent="0">
              <a:lnSpc>
                <a:spcPct val="100000"/>
              </a:lnSpc>
              <a:spcAft>
                <a:spcPts val="600"/>
              </a:spcAft>
              <a:buFont typeface="Arial" panose="020B0604020202020204" pitchFamily="34" charset="0"/>
              <a:buNone/>
            </a:pPr>
            <a:endParaRPr lang="en-GB" sz="1300" b="0"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graphic’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6399578"/>
      </p:ext>
    </p:extLst>
  </p:cSld>
  <p:clrMapOvr>
    <a:masterClrMapping/>
  </p:clrMapOvr>
  <p:extLst>
    <p:ext uri="{DCECCB84-F9BA-43D5-87BE-67443E8EF086}">
      <p15:sldGuideLst xmlns:p15="http://schemas.microsoft.com/office/powerpoint/2012/main">
        <p15:guide id="1" pos="4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3">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531E1A3D-6FA4-4839-9699-8F8AB34F9A17}"/>
              </a:ext>
            </a:extLst>
          </p:cNvPr>
          <p:cNvSpPr>
            <a:spLocks noGrp="1"/>
          </p:cNvSpPr>
          <p:nvPr>
            <p:ph type="body" sz="quarter" idx="12" hasCustomPrompt="1"/>
          </p:nvPr>
        </p:nvSpPr>
        <p:spPr>
          <a:xfrm>
            <a:off x="2809919" y="4443158"/>
            <a:ext cx="6841244" cy="988355"/>
          </a:xfrm>
          <a:prstGeom prst="rect">
            <a:avLst/>
          </a:prstGeom>
        </p:spPr>
        <p:txBody>
          <a:bodyPr wrap="square" lIns="0" tIns="0" rIns="0" bIns="0"/>
          <a:lstStyle>
            <a:lvl1pPr marL="0" indent="0">
              <a:buNone/>
              <a:defRPr sz="3900">
                <a:solidFill>
                  <a:srgbClr val="FF8200"/>
                </a:solidFill>
                <a:latin typeface="Arial" panose="020B0604020202020204" pitchFamily="34" charset="0"/>
                <a:cs typeface="Arial" panose="020B0604020202020204" pitchFamily="34" charset="0"/>
              </a:defRPr>
            </a:lvl1pPr>
            <a:lvl5pPr>
              <a:defRPr/>
            </a:lvl5pPr>
          </a:lstStyle>
          <a:p>
            <a:pPr lvl="0"/>
            <a:r>
              <a:rPr lang="en-US"/>
              <a:t>Second line in accent </a:t>
            </a:r>
            <a:r>
              <a:rPr lang="en-US" err="1"/>
              <a:t>colour</a:t>
            </a:r>
            <a:endParaRPr lang="en-GB"/>
          </a:p>
        </p:txBody>
      </p:sp>
      <p:sp>
        <p:nvSpPr>
          <p:cNvPr id="16" name="Text Placeholder 2">
            <a:extLst>
              <a:ext uri="{FF2B5EF4-FFF2-40B4-BE49-F238E27FC236}">
                <a16:creationId xmlns:a16="http://schemas.microsoft.com/office/drawing/2014/main" id="{1E7DFFBD-5B75-41BB-B281-582146D4B50E}"/>
              </a:ext>
            </a:extLst>
          </p:cNvPr>
          <p:cNvSpPr>
            <a:spLocks noGrp="1"/>
          </p:cNvSpPr>
          <p:nvPr>
            <p:ph type="body" sz="quarter" idx="13" hasCustomPrompt="1"/>
          </p:nvPr>
        </p:nvSpPr>
        <p:spPr>
          <a:xfrm>
            <a:off x="2809919" y="3245993"/>
            <a:ext cx="6841244" cy="1172293"/>
          </a:xfrm>
          <a:prstGeom prst="rect">
            <a:avLst/>
          </a:prstGeom>
        </p:spPr>
        <p:txBody>
          <a:bodyPr wrap="square" lIns="0" tIns="0" rIns="0" bIns="0" anchor="b" anchorCtr="0"/>
          <a:lstStyle>
            <a:lvl1pPr marL="0" indent="0">
              <a:buNone/>
              <a:defRPr lang="en-GB" sz="3900" kern="1200" dirty="0">
                <a:solidFill>
                  <a:schemeClr val="bg1"/>
                </a:solidFill>
                <a:latin typeface="Arial" panose="020B0604020202020204" pitchFamily="34" charset="0"/>
                <a:ea typeface="+mn-ea"/>
                <a:cs typeface="Arial" panose="020B0604020202020204" pitchFamily="34" charset="0"/>
              </a:defRPr>
            </a:lvl1pPr>
            <a:lvl5pPr>
              <a:defRPr/>
            </a:lvl5pPr>
          </a:lstStyle>
          <a:p>
            <a:r>
              <a:rPr lang="en-GB" sz="4000">
                <a:solidFill>
                  <a:schemeClr val="bg1"/>
                </a:solidFill>
                <a:latin typeface="Arial" panose="020B0604020202020204" pitchFamily="34" charset="0"/>
                <a:cs typeface="Arial" panose="020B0604020202020204" pitchFamily="34" charset="0"/>
              </a:rPr>
              <a:t>Divider title</a:t>
            </a:r>
          </a:p>
        </p:txBody>
      </p:sp>
      <p:sp>
        <p:nvSpPr>
          <p:cNvPr id="5" name="Footer Placeholder 6">
            <a:extLst>
              <a:ext uri="{FF2B5EF4-FFF2-40B4-BE49-F238E27FC236}">
                <a16:creationId xmlns:a16="http://schemas.microsoft.com/office/drawing/2014/main" id="{C504CFB1-3231-4178-ABB0-BF331DB0BEAA}"/>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2" name="Slide Number Placeholder 1">
            <a:extLst>
              <a:ext uri="{FF2B5EF4-FFF2-40B4-BE49-F238E27FC236}">
                <a16:creationId xmlns:a16="http://schemas.microsoft.com/office/drawing/2014/main" id="{A71DA89B-A3B2-432A-BBB4-ABCE4543C5E4}"/>
              </a:ext>
            </a:extLst>
          </p:cNvPr>
          <p:cNvSpPr>
            <a:spLocks noGrp="1"/>
          </p:cNvSpPr>
          <p:nvPr>
            <p:ph type="sldNum" sz="quarter" idx="14"/>
          </p:nvPr>
        </p:nvSpPr>
        <p:spPr>
          <a:xfrm>
            <a:off x="10800000" y="6588000"/>
            <a:ext cx="1080000" cy="180000"/>
          </a:xfrm>
          <a:prstGeom prst="rect">
            <a:avLst/>
          </a:prstGeom>
        </p:spPr>
        <p:txBody>
          <a:bodyPr/>
          <a:lstStyle>
            <a:lvl1pPr>
              <a:defRPr>
                <a:solidFill>
                  <a:schemeClr val="bg1"/>
                </a:solidFill>
              </a:defRPr>
            </a:lvl1pPr>
          </a:lstStyle>
          <a:p>
            <a:fld id="{5C01B2B2-3B32-4177-9645-58C2813D6AA3}" type="slidenum">
              <a:rPr lang="en-GB" smtClean="0"/>
              <a:pPr/>
              <a:t>‹#›</a:t>
            </a:fld>
            <a:endParaRPr lang="en-GB" dirty="0"/>
          </a:p>
        </p:txBody>
      </p:sp>
      <p:sp>
        <p:nvSpPr>
          <p:cNvPr id="7" name="Rectangle 6">
            <a:extLst>
              <a:ext uri="{FF2B5EF4-FFF2-40B4-BE49-F238E27FC236}">
                <a16:creationId xmlns:a16="http://schemas.microsoft.com/office/drawing/2014/main" id="{99C41E3A-D27B-CD43-B215-6A70E8133C9E}"/>
              </a:ext>
            </a:extLst>
          </p:cNvPr>
          <p:cNvSpPr/>
          <p:nvPr userDrawn="1"/>
        </p:nvSpPr>
        <p:spPr>
          <a:xfrm>
            <a:off x="12349038" y="140117"/>
            <a:ext cx="2775138" cy="7017306"/>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(Triangle top left needs to stay as MoD Dark Grey)</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Triangle top left needs to stay as MoD Dark Grey</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change an object full colour,</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object</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‘Format shape’  </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endParaRPr kumimoji="0" lang="en-GB" sz="1300" b="0" i="0" u="none" strike="noStrike" kern="1200" cap="none" spc="0" normalizeH="0" baseline="0" noProof="0" dirty="0">
              <a:ln>
                <a:noFill/>
              </a:ln>
              <a:solidFill>
                <a:srgbClr val="333C46"/>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92414876"/>
      </p:ext>
    </p:extLst>
  </p:cSld>
  <p:clrMapOvr>
    <a:masterClrMapping/>
  </p:clrMapOvr>
  <p:extLst>
    <p:ext uri="{DCECCB84-F9BA-43D5-87BE-67443E8EF086}">
      <p15:sldGuideLst xmlns:p15="http://schemas.microsoft.com/office/powerpoint/2012/main">
        <p15:guide id="1" orient="horz" pos="867" userDrawn="1">
          <p15:clr>
            <a:srgbClr val="FBAE40"/>
          </p15:clr>
        </p15:guide>
        <p15:guide id="2" pos="7197" userDrawn="1">
          <p15:clr>
            <a:srgbClr val="FBAE40"/>
          </p15:clr>
        </p15:guide>
        <p15:guide id="3" pos="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slide 1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AB38C-5F38-4824-BA5B-9B6A2BB378C1}"/>
              </a:ext>
            </a:extLst>
          </p:cNvPr>
          <p:cNvSpPr>
            <a:spLocks noGrp="1"/>
          </p:cNvSpPr>
          <p:nvPr>
            <p:ph type="title" hasCustomPrompt="1"/>
          </p:nvPr>
        </p:nvSpPr>
        <p:spPr>
          <a:xfrm>
            <a:off x="360000" y="720000"/>
            <a:ext cx="11484996" cy="1039599"/>
          </a:xfrm>
          <a:prstGeom prst="rect">
            <a:avLst/>
          </a:prstGeom>
        </p:spPr>
        <p:txBody>
          <a:bodyPr/>
          <a:lstStyle>
            <a:lvl1pPr>
              <a:defRPr/>
            </a:lvl1pPr>
          </a:lstStyle>
          <a:p>
            <a:r>
              <a:rPr lang="en-US"/>
              <a:t>Text only slide – 1 column</a:t>
            </a:r>
            <a:endParaRPr lang="en-GB"/>
          </a:p>
        </p:txBody>
      </p:sp>
      <p:sp>
        <p:nvSpPr>
          <p:cNvPr id="6" name="Text Placeholder 5"/>
          <p:cNvSpPr>
            <a:spLocks noGrp="1"/>
          </p:cNvSpPr>
          <p:nvPr>
            <p:ph type="body" sz="quarter" idx="12"/>
          </p:nvPr>
        </p:nvSpPr>
        <p:spPr>
          <a:xfrm>
            <a:off x="360000" y="2160000"/>
            <a:ext cx="11484000" cy="3636000"/>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13"/>
          </p:nvPr>
        </p:nvSpPr>
        <p:spPr>
          <a:xfrm>
            <a:off x="10800000" y="6588000"/>
            <a:ext cx="1080000" cy="180000"/>
          </a:xfrm>
          <a:prstGeom prst="rect">
            <a:avLst/>
          </a:prstGeom>
        </p:spPr>
        <p:txBody>
          <a:bodyPr/>
          <a:lstStyle>
            <a:lvl1pPr>
              <a:defRPr>
                <a:solidFill>
                  <a:srgbClr val="333F47"/>
                </a:solidFill>
              </a:defRPr>
            </a:lvl1pPr>
          </a:lstStyle>
          <a:p>
            <a:fld id="{5C01B2B2-3B32-4177-9645-58C2813D6AA3}" type="slidenum">
              <a:rPr lang="en-GB" smtClean="0"/>
              <a:pPr/>
              <a:t>‹#›</a:t>
            </a:fld>
            <a:endParaRPr lang="en-GB" dirty="0"/>
          </a:p>
        </p:txBody>
      </p:sp>
      <p:sp>
        <p:nvSpPr>
          <p:cNvPr id="7" name="Footer Placeholder 6">
            <a:extLst>
              <a:ext uri="{FF2B5EF4-FFF2-40B4-BE49-F238E27FC236}">
                <a16:creationId xmlns:a16="http://schemas.microsoft.com/office/drawing/2014/main" id="{0BC11000-FB69-45B4-B075-859A6622ABA7}"/>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Tree>
    <p:extLst>
      <p:ext uri="{BB962C8B-B14F-4D97-AF65-F5344CB8AC3E}">
        <p14:creationId xmlns:p14="http://schemas.microsoft.com/office/powerpoint/2010/main" val="2207953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3.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5.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1.png"/><Relationship Id="rId5" Type="http://schemas.openxmlformats.org/officeDocument/2006/relationships/slideLayout" Target="../slideLayouts/slideLayout35.xml"/><Relationship Id="rId10" Type="http://schemas.openxmlformats.org/officeDocument/2006/relationships/theme" Target="../theme/theme6.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A075F7A-C9DC-A44F-B1F1-6778C962FC2F}"/>
              </a:ext>
            </a:extLst>
          </p:cNvPr>
          <p:cNvSpPr txBox="1"/>
          <p:nvPr userDrawn="1"/>
        </p:nvSpPr>
        <p:spPr>
          <a:xfrm>
            <a:off x="6497" y="7028438"/>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pic>
        <p:nvPicPr>
          <p:cNvPr id="15" name="Picture 14">
            <a:extLst>
              <a:ext uri="{FF2B5EF4-FFF2-40B4-BE49-F238E27FC236}">
                <a16:creationId xmlns:a16="http://schemas.microsoft.com/office/drawing/2014/main" id="{1FFB85CE-2B3A-A646-B991-167CFB7B562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406067" y="2502563"/>
            <a:ext cx="3309848" cy="3858167"/>
          </a:xfrm>
          <a:prstGeom prst="rect">
            <a:avLst/>
          </a:prstGeom>
        </p:spPr>
      </p:pic>
      <p:sp>
        <p:nvSpPr>
          <p:cNvPr id="17" name="TextBox 16">
            <a:extLst>
              <a:ext uri="{FF2B5EF4-FFF2-40B4-BE49-F238E27FC236}">
                <a16:creationId xmlns:a16="http://schemas.microsoft.com/office/drawing/2014/main" id="{70D50FA4-C7D0-A344-AEE8-21A22F2C9DB4}"/>
              </a:ext>
            </a:extLst>
          </p:cNvPr>
          <p:cNvSpPr txBox="1"/>
          <p:nvPr userDrawn="1"/>
        </p:nvSpPr>
        <p:spPr>
          <a:xfrm>
            <a:off x="-3406067" y="-48565"/>
            <a:ext cx="3306323" cy="1554272"/>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Background and accent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Use </a:t>
            </a:r>
            <a:r>
              <a:rPr lang="en-GB" sz="1300" b="1" i="0" dirty="0">
                <a:effectLst/>
                <a:latin typeface="Arial" panose="020B0604020202020204" pitchFamily="34" charset="0"/>
                <a:ea typeface="Calibri" panose="020F0502020204030204" pitchFamily="34" charset="0"/>
                <a:cs typeface="Arial" panose="020B0604020202020204" pitchFamily="34" charset="0"/>
              </a:rPr>
              <a:t>one</a:t>
            </a:r>
            <a:r>
              <a:rPr lang="en-GB" sz="1300" i="0" dirty="0">
                <a:effectLst/>
                <a:latin typeface="Arial" panose="020B0604020202020204" pitchFamily="34" charset="0"/>
                <a:ea typeface="Calibri" panose="020F0502020204030204" pitchFamily="34" charset="0"/>
                <a:cs typeface="Arial" panose="020B0604020202020204" pitchFamily="34" charset="0"/>
              </a:rPr>
              <a:t> background colour and </a:t>
            </a:r>
            <a:r>
              <a:rPr lang="en-GB" sz="1300" b="1" i="0" dirty="0">
                <a:effectLst/>
                <a:latin typeface="Arial" panose="020B0604020202020204" pitchFamily="34" charset="0"/>
                <a:ea typeface="Calibri" panose="020F0502020204030204" pitchFamily="34" charset="0"/>
                <a:cs typeface="Arial" panose="020B0604020202020204" pitchFamily="34" charset="0"/>
              </a:rPr>
              <a:t>one</a:t>
            </a:r>
            <a:r>
              <a:rPr lang="en-GB" sz="1300" i="0" dirty="0">
                <a:effectLst/>
                <a:latin typeface="Arial" panose="020B0604020202020204" pitchFamily="34" charset="0"/>
                <a:ea typeface="Calibri" panose="020F0502020204030204" pitchFamily="34" charset="0"/>
                <a:cs typeface="Arial" panose="020B0604020202020204" pitchFamily="34" charset="0"/>
              </a:rPr>
              <a:t> accent colour.</a:t>
            </a:r>
            <a:endParaRPr lang="en-GB" sz="1300" i="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862FBB5-48EE-A942-B3AC-DEF61464AC09}"/>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sp>
        <p:nvSpPr>
          <p:cNvPr id="20" name="TextBox 19">
            <a:extLst>
              <a:ext uri="{FF2B5EF4-FFF2-40B4-BE49-F238E27FC236}">
                <a16:creationId xmlns:a16="http://schemas.microsoft.com/office/drawing/2014/main" id="{C01C8291-7F9D-3E47-A97E-05608088598E}"/>
              </a:ext>
            </a:extLst>
          </p:cNvPr>
          <p:cNvSpPr txBox="1"/>
          <p:nvPr userDrawn="1"/>
        </p:nvSpPr>
        <p:spPr>
          <a:xfrm>
            <a:off x="-2619375" y="6545105"/>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097664D-70E2-B442-A971-4CB07C892991}"/>
              </a:ext>
            </a:extLst>
          </p:cNvPr>
          <p:cNvSpPr txBox="1"/>
          <p:nvPr userDrawn="1"/>
        </p:nvSpPr>
        <p:spPr>
          <a:xfrm>
            <a:off x="-3406706" y="1635635"/>
            <a:ext cx="3197156" cy="600164"/>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58EB71D-2CC4-1C42-9629-88FFC23005E2}"/>
              </a:ext>
            </a:extLst>
          </p:cNvPr>
          <p:cNvSpPr txBox="1"/>
          <p:nvPr userDrawn="1"/>
        </p:nvSpPr>
        <p:spPr>
          <a:xfrm>
            <a:off x="9906000" y="6940964"/>
            <a:ext cx="2286000" cy="600164"/>
          </a:xfrm>
          <a:prstGeom prst="rect">
            <a:avLst/>
          </a:prstGeom>
          <a:noFill/>
        </p:spPr>
        <p:txBody>
          <a:bodyPr wrap="square" lIns="0" tIns="0" rIns="0" bIns="0" rtlCol="0">
            <a:spAutoFit/>
          </a:bodyPr>
          <a:lstStyle/>
          <a:p>
            <a:pPr marL="0" algn="l"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If you do not have a partner, please delete this partner logo placeholder. </a:t>
            </a:r>
            <a:endParaRPr lang="en-GB" sz="1300" i="0" kern="1200" dirty="0">
              <a:solidFill>
                <a:srgbClr val="00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1022782"/>
      </p:ext>
    </p:extLst>
  </p:cSld>
  <p:clrMap bg1="lt1" tx1="dk1" bg2="lt2" tx2="dk2" accent1="accent1" accent2="accent2" accent3="accent3" accent4="accent4" accent5="accent5" accent6="accent6" hlink="hlink" folHlink="folHlink"/>
  <p:sldLayoutIdLst>
    <p:sldLayoutId id="2147483690" r:id="rId1"/>
    <p:sldLayoutId id="2147483841" r:id="rId2"/>
    <p:sldLayoutId id="2147483779" r:id="rId3"/>
    <p:sldLayoutId id="2147483796" r:id="rId4"/>
    <p:sldLayoutId id="2147483840"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Footer Placeholder 6">
            <a:extLst>
              <a:ext uri="{FF2B5EF4-FFF2-40B4-BE49-F238E27FC236}">
                <a16:creationId xmlns:a16="http://schemas.microsoft.com/office/drawing/2014/main" id="{053F3CD7-0E08-224F-B6A6-2ED36BF5184B}"/>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7" name="Slide Number Placeholder 2">
            <a:extLst>
              <a:ext uri="{FF2B5EF4-FFF2-40B4-BE49-F238E27FC236}">
                <a16:creationId xmlns:a16="http://schemas.microsoft.com/office/drawing/2014/main" id="{51BC312C-2FD0-624C-BDD1-4F0518C24495}"/>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8" name="TextBox 17">
            <a:extLst>
              <a:ext uri="{FF2B5EF4-FFF2-40B4-BE49-F238E27FC236}">
                <a16:creationId xmlns:a16="http://schemas.microsoft.com/office/drawing/2014/main" id="{B0F292E7-AC8D-564D-9E5F-424BEBBDCCB3}"/>
              </a:ext>
            </a:extLst>
          </p:cNvPr>
          <p:cNvSpPr txBox="1"/>
          <p:nvPr userDrawn="1"/>
        </p:nvSpPr>
        <p:spPr>
          <a:xfrm>
            <a:off x="6497" y="7028438"/>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pic>
        <p:nvPicPr>
          <p:cNvPr id="19" name="Picture 18">
            <a:extLst>
              <a:ext uri="{FF2B5EF4-FFF2-40B4-BE49-F238E27FC236}">
                <a16:creationId xmlns:a16="http://schemas.microsoft.com/office/drawing/2014/main" id="{3AAB4F41-EAE4-0D48-938C-D60009AF6DA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406067" y="2502563"/>
            <a:ext cx="3309848" cy="3858167"/>
          </a:xfrm>
          <a:prstGeom prst="rect">
            <a:avLst/>
          </a:prstGeom>
        </p:spPr>
      </p:pic>
      <p:sp>
        <p:nvSpPr>
          <p:cNvPr id="20" name="TextBox 19">
            <a:extLst>
              <a:ext uri="{FF2B5EF4-FFF2-40B4-BE49-F238E27FC236}">
                <a16:creationId xmlns:a16="http://schemas.microsoft.com/office/drawing/2014/main" id="{35325796-D04E-EA4B-8C1A-7867C9A270E6}"/>
              </a:ext>
            </a:extLst>
          </p:cNvPr>
          <p:cNvSpPr txBox="1"/>
          <p:nvPr userDrawn="1"/>
        </p:nvSpPr>
        <p:spPr>
          <a:xfrm>
            <a:off x="-3406067" y="-48565"/>
            <a:ext cx="3306323" cy="1554272"/>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Background and accent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Use </a:t>
            </a:r>
            <a:r>
              <a:rPr lang="en-GB" sz="1300" b="1" i="0" dirty="0">
                <a:effectLst/>
                <a:latin typeface="Arial" panose="020B0604020202020204" pitchFamily="34" charset="0"/>
                <a:ea typeface="Calibri" panose="020F0502020204030204" pitchFamily="34" charset="0"/>
                <a:cs typeface="Arial" panose="020B0604020202020204" pitchFamily="34" charset="0"/>
              </a:rPr>
              <a:t>one</a:t>
            </a:r>
            <a:r>
              <a:rPr lang="en-GB" sz="1300" i="0" dirty="0">
                <a:effectLst/>
                <a:latin typeface="Arial" panose="020B0604020202020204" pitchFamily="34" charset="0"/>
                <a:ea typeface="Calibri" panose="020F0502020204030204" pitchFamily="34" charset="0"/>
                <a:cs typeface="Arial" panose="020B0604020202020204" pitchFamily="34" charset="0"/>
              </a:rPr>
              <a:t> background colour and </a:t>
            </a:r>
            <a:r>
              <a:rPr lang="en-GB" sz="1300" b="1" i="0" dirty="0">
                <a:effectLst/>
                <a:latin typeface="Arial" panose="020B0604020202020204" pitchFamily="34" charset="0"/>
                <a:ea typeface="Calibri" panose="020F0502020204030204" pitchFamily="34" charset="0"/>
                <a:cs typeface="Arial" panose="020B0604020202020204" pitchFamily="34" charset="0"/>
              </a:rPr>
              <a:t>one</a:t>
            </a:r>
            <a:r>
              <a:rPr lang="en-GB" sz="1300" i="0" dirty="0">
                <a:effectLst/>
                <a:latin typeface="Arial" panose="020B0604020202020204" pitchFamily="34" charset="0"/>
                <a:ea typeface="Calibri" panose="020F0502020204030204" pitchFamily="34" charset="0"/>
                <a:cs typeface="Arial" panose="020B0604020202020204" pitchFamily="34" charset="0"/>
              </a:rPr>
              <a:t> accent colour.</a:t>
            </a:r>
            <a:endParaRPr lang="en-GB" sz="1300" i="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5087ADE-8EB3-B24C-9B42-C693B2AE6443}"/>
              </a:ext>
            </a:extLst>
          </p:cNvPr>
          <p:cNvSpPr txBox="1"/>
          <p:nvPr userDrawn="1"/>
        </p:nvSpPr>
        <p:spPr>
          <a:xfrm>
            <a:off x="-2619375" y="6545105"/>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5465B60-68CC-224A-B923-026866A15E37}"/>
              </a:ext>
            </a:extLst>
          </p:cNvPr>
          <p:cNvSpPr txBox="1"/>
          <p:nvPr userDrawn="1"/>
        </p:nvSpPr>
        <p:spPr>
          <a:xfrm>
            <a:off x="-3406706" y="1635635"/>
            <a:ext cx="3197156" cy="600164"/>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619DC9B4-7C71-9940-9A66-81602F472500}"/>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spTree>
    <p:extLst>
      <p:ext uri="{BB962C8B-B14F-4D97-AF65-F5344CB8AC3E}">
        <p14:creationId xmlns:p14="http://schemas.microsoft.com/office/powerpoint/2010/main" val="3355749310"/>
      </p:ext>
    </p:extLst>
  </p:cSld>
  <p:clrMap bg1="lt1" tx1="dk1" bg2="lt2" tx2="dk2" accent1="accent1" accent2="accent2" accent3="accent3" accent4="accent4" accent5="accent5" accent6="accent6" hlink="hlink" folHlink="folHlink"/>
  <p:sldLayoutIdLst>
    <p:sldLayoutId id="2147483782" r:id="rId1"/>
    <p:sldLayoutId id="2147483790" r:id="rId2"/>
    <p:sldLayoutId id="214748378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133D5D0-6164-F643-B63D-9CEACA91EC32}"/>
              </a:ext>
            </a:extLst>
          </p:cNvPr>
          <p:cNvSpPr>
            <a:spLocks noGrp="1"/>
          </p:cNvSpPr>
          <p:nvPr>
            <p:ph type="title"/>
          </p:nvPr>
        </p:nvSpPr>
        <p:spPr>
          <a:xfrm>
            <a:off x="360000" y="720000"/>
            <a:ext cx="11484996" cy="1039599"/>
          </a:xfrm>
          <a:prstGeom prst="rect">
            <a:avLst/>
          </a:prstGeom>
        </p:spPr>
        <p:txBody>
          <a:bodyPr vert="horz" lIns="0" tIns="0" rIns="0" bIns="0" rtlCol="0" anchor="t" anchorCtr="0">
            <a:noAutofit/>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9EBDF865-92A4-A742-9EF7-D10FFCCEED33}"/>
              </a:ext>
            </a:extLst>
          </p:cNvPr>
          <p:cNvSpPr>
            <a:spLocks noGrp="1"/>
          </p:cNvSpPr>
          <p:nvPr>
            <p:ph type="body" idx="1"/>
          </p:nvPr>
        </p:nvSpPr>
        <p:spPr>
          <a:xfrm>
            <a:off x="359999" y="2160000"/>
            <a:ext cx="11484997" cy="36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err="1"/>
              <a:t>Eigth</a:t>
            </a:r>
            <a:r>
              <a:rPr lang="en-US"/>
              <a:t> level</a:t>
            </a:r>
            <a:endParaRPr lang="en-GB"/>
          </a:p>
        </p:txBody>
      </p:sp>
      <p:sp>
        <p:nvSpPr>
          <p:cNvPr id="15" name="Slide Number Placeholder 2">
            <a:extLst>
              <a:ext uri="{FF2B5EF4-FFF2-40B4-BE49-F238E27FC236}">
                <a16:creationId xmlns:a16="http://schemas.microsoft.com/office/drawing/2014/main" id="{82F8C7E5-42D1-2342-9FDB-FE3D9A8FDD1F}"/>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3C46"/>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8" name="Footer Placeholder 6">
            <a:extLst>
              <a:ext uri="{FF2B5EF4-FFF2-40B4-BE49-F238E27FC236}">
                <a16:creationId xmlns:a16="http://schemas.microsoft.com/office/drawing/2014/main" id="{40A485A2-EC35-2E49-B650-9A2F86F4B0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9" name="TextBox 18">
            <a:extLst>
              <a:ext uri="{FF2B5EF4-FFF2-40B4-BE49-F238E27FC236}">
                <a16:creationId xmlns:a16="http://schemas.microsoft.com/office/drawing/2014/main" id="{3AF9C614-40BB-CE4E-946A-ACDB088F1491}"/>
              </a:ext>
            </a:extLst>
          </p:cNvPr>
          <p:cNvSpPr txBox="1"/>
          <p:nvPr userDrawn="1"/>
        </p:nvSpPr>
        <p:spPr>
          <a:xfrm>
            <a:off x="6497" y="7028438"/>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BF413F9E-7B72-4F4D-BB6B-F993542E40A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06067" y="2502563"/>
            <a:ext cx="3309848" cy="3858167"/>
          </a:xfrm>
          <a:prstGeom prst="rect">
            <a:avLst/>
          </a:prstGeom>
        </p:spPr>
      </p:pic>
      <p:sp>
        <p:nvSpPr>
          <p:cNvPr id="22" name="TextBox 21">
            <a:extLst>
              <a:ext uri="{FF2B5EF4-FFF2-40B4-BE49-F238E27FC236}">
                <a16:creationId xmlns:a16="http://schemas.microsoft.com/office/drawing/2014/main" id="{55BFA369-703A-2648-A9F9-EBA96137F66C}"/>
              </a:ext>
            </a:extLst>
          </p:cNvPr>
          <p:cNvSpPr txBox="1"/>
          <p:nvPr userDrawn="1"/>
        </p:nvSpPr>
        <p:spPr>
          <a:xfrm>
            <a:off x="-3406067" y="-48565"/>
            <a:ext cx="3306323" cy="1554272"/>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Background and accent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Use </a:t>
            </a:r>
            <a:r>
              <a:rPr lang="en-GB" sz="1300" b="1" i="0" dirty="0">
                <a:effectLst/>
                <a:latin typeface="Arial" panose="020B0604020202020204" pitchFamily="34" charset="0"/>
                <a:ea typeface="Calibri" panose="020F0502020204030204" pitchFamily="34" charset="0"/>
                <a:cs typeface="Arial" panose="020B0604020202020204" pitchFamily="34" charset="0"/>
              </a:rPr>
              <a:t>one</a:t>
            </a:r>
            <a:r>
              <a:rPr lang="en-GB" sz="1300" i="0" dirty="0">
                <a:effectLst/>
                <a:latin typeface="Arial" panose="020B0604020202020204" pitchFamily="34" charset="0"/>
                <a:ea typeface="Calibri" panose="020F0502020204030204" pitchFamily="34" charset="0"/>
                <a:cs typeface="Arial" panose="020B0604020202020204" pitchFamily="34" charset="0"/>
              </a:rPr>
              <a:t> background colour and </a:t>
            </a:r>
            <a:r>
              <a:rPr lang="en-GB" sz="1300" b="1" i="0" dirty="0">
                <a:effectLst/>
                <a:latin typeface="Arial" panose="020B0604020202020204" pitchFamily="34" charset="0"/>
                <a:ea typeface="Calibri" panose="020F0502020204030204" pitchFamily="34" charset="0"/>
                <a:cs typeface="Arial" panose="020B0604020202020204" pitchFamily="34" charset="0"/>
              </a:rPr>
              <a:t>one</a:t>
            </a:r>
            <a:r>
              <a:rPr lang="en-GB" sz="1300" i="0" dirty="0">
                <a:effectLst/>
                <a:latin typeface="Arial" panose="020B0604020202020204" pitchFamily="34" charset="0"/>
                <a:ea typeface="Calibri" panose="020F0502020204030204" pitchFamily="34" charset="0"/>
                <a:cs typeface="Arial" panose="020B0604020202020204" pitchFamily="34" charset="0"/>
              </a:rPr>
              <a:t> accent colour.</a:t>
            </a:r>
            <a:endParaRPr lang="en-GB" sz="1300" i="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504F819-0F30-5140-8DB4-1AB4C60E7117}"/>
              </a:ext>
            </a:extLst>
          </p:cNvPr>
          <p:cNvSpPr txBox="1"/>
          <p:nvPr userDrawn="1"/>
        </p:nvSpPr>
        <p:spPr>
          <a:xfrm>
            <a:off x="-2619375" y="6545105"/>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7EA9165-4B08-464C-AC65-3A565ECD848E}"/>
              </a:ext>
            </a:extLst>
          </p:cNvPr>
          <p:cNvSpPr txBox="1"/>
          <p:nvPr userDrawn="1"/>
        </p:nvSpPr>
        <p:spPr>
          <a:xfrm>
            <a:off x="-3406706" y="1635635"/>
            <a:ext cx="3197156" cy="600164"/>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A4AE4E1-1164-F04C-8FF5-B9AB98BCE17D}"/>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spTree>
    <p:extLst>
      <p:ext uri="{BB962C8B-B14F-4D97-AF65-F5344CB8AC3E}">
        <p14:creationId xmlns:p14="http://schemas.microsoft.com/office/powerpoint/2010/main" val="354958226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hf sldNum="0" hdr="0" ftr="0" dt="0"/>
  <p:txStyles>
    <p:title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dirty="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dirty="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orient="horz" pos="3906">
          <p15:clr>
            <a:srgbClr val="F26B43"/>
          </p15:clr>
        </p15:guide>
        <p15:guide id="3" orient="horz" pos="1139">
          <p15:clr>
            <a:srgbClr val="F26B43"/>
          </p15:clr>
        </p15:guide>
        <p15:guide id="4" orient="horz" pos="754">
          <p15:clr>
            <a:srgbClr val="F26B43"/>
          </p15:clr>
        </p15:guide>
        <p15:guide id="5" pos="7151">
          <p15:clr>
            <a:srgbClr val="F26B43"/>
          </p15:clr>
        </p15:guide>
        <p15:guide id="6" orient="horz" pos="380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90204535-F123-5A45-89A2-B9A6E7A8EAB6}"/>
              </a:ext>
            </a:extLst>
          </p:cNvPr>
          <p:cNvSpPr>
            <a:spLocks noGrp="1"/>
          </p:cNvSpPr>
          <p:nvPr>
            <p:ph type="title"/>
          </p:nvPr>
        </p:nvSpPr>
        <p:spPr>
          <a:xfrm>
            <a:off x="360000" y="720000"/>
            <a:ext cx="11484996" cy="1039599"/>
          </a:xfrm>
          <a:prstGeom prst="rect">
            <a:avLst/>
          </a:prstGeom>
        </p:spPr>
        <p:txBody>
          <a:bodyPr vert="horz" lIns="0" tIns="0" rIns="0" bIns="0" rtlCol="0" anchor="t" anchorCtr="0">
            <a:noAutofit/>
          </a:bodyPr>
          <a:lstStyle/>
          <a:p>
            <a:r>
              <a:rPr lang="en-US"/>
              <a:t>Click to edit Master title style</a:t>
            </a:r>
            <a:endParaRPr lang="en-GB"/>
          </a:p>
        </p:txBody>
      </p:sp>
      <p:sp>
        <p:nvSpPr>
          <p:cNvPr id="15" name="Text Placeholder 3">
            <a:extLst>
              <a:ext uri="{FF2B5EF4-FFF2-40B4-BE49-F238E27FC236}">
                <a16:creationId xmlns:a16="http://schemas.microsoft.com/office/drawing/2014/main" id="{38F9825C-7AC8-2442-BB47-DA3D3BE81272}"/>
              </a:ext>
            </a:extLst>
          </p:cNvPr>
          <p:cNvSpPr>
            <a:spLocks noGrp="1"/>
          </p:cNvSpPr>
          <p:nvPr>
            <p:ph type="body" idx="1"/>
          </p:nvPr>
        </p:nvSpPr>
        <p:spPr>
          <a:xfrm>
            <a:off x="359999" y="2160000"/>
            <a:ext cx="11484997" cy="36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err="1"/>
              <a:t>Eigth</a:t>
            </a:r>
            <a:r>
              <a:rPr lang="en-US"/>
              <a:t> level</a:t>
            </a:r>
            <a:endParaRPr lang="en-GB"/>
          </a:p>
        </p:txBody>
      </p:sp>
      <p:sp>
        <p:nvSpPr>
          <p:cNvPr id="16" name="Slide Number Placeholder 2">
            <a:extLst>
              <a:ext uri="{FF2B5EF4-FFF2-40B4-BE49-F238E27FC236}">
                <a16:creationId xmlns:a16="http://schemas.microsoft.com/office/drawing/2014/main" id="{26ED90E5-A2FE-1749-B15B-CE803A3FCD45}"/>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chemeClr val="bg1"/>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7" name="Footer Placeholder 6">
            <a:extLst>
              <a:ext uri="{FF2B5EF4-FFF2-40B4-BE49-F238E27FC236}">
                <a16:creationId xmlns:a16="http://schemas.microsoft.com/office/drawing/2014/main" id="{AE2A108E-7E8D-0744-BBAB-6D505EBFFCE0}"/>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chemeClr val="bg1"/>
                </a:solidFill>
              </a:defRPr>
            </a:lvl1pPr>
          </a:lstStyle>
          <a:p>
            <a:endParaRPr lang="en-GB" dirty="0"/>
          </a:p>
        </p:txBody>
      </p:sp>
      <p:sp>
        <p:nvSpPr>
          <p:cNvPr id="18" name="TextBox 17">
            <a:extLst>
              <a:ext uri="{FF2B5EF4-FFF2-40B4-BE49-F238E27FC236}">
                <a16:creationId xmlns:a16="http://schemas.microsoft.com/office/drawing/2014/main" id="{19A3BAE9-4919-6042-93FB-C25859C8F809}"/>
              </a:ext>
            </a:extLst>
          </p:cNvPr>
          <p:cNvSpPr txBox="1"/>
          <p:nvPr userDrawn="1"/>
        </p:nvSpPr>
        <p:spPr>
          <a:xfrm>
            <a:off x="6497" y="7028438"/>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pic>
        <p:nvPicPr>
          <p:cNvPr id="19" name="Picture 18">
            <a:extLst>
              <a:ext uri="{FF2B5EF4-FFF2-40B4-BE49-F238E27FC236}">
                <a16:creationId xmlns:a16="http://schemas.microsoft.com/office/drawing/2014/main" id="{A99AE230-E118-394B-9D49-4D9E9E9742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406067" y="2502563"/>
            <a:ext cx="3309848" cy="3858167"/>
          </a:xfrm>
          <a:prstGeom prst="rect">
            <a:avLst/>
          </a:prstGeom>
        </p:spPr>
      </p:pic>
      <p:sp>
        <p:nvSpPr>
          <p:cNvPr id="20" name="TextBox 19">
            <a:extLst>
              <a:ext uri="{FF2B5EF4-FFF2-40B4-BE49-F238E27FC236}">
                <a16:creationId xmlns:a16="http://schemas.microsoft.com/office/drawing/2014/main" id="{FB87C267-A373-614D-A87F-9DF0117E08E3}"/>
              </a:ext>
            </a:extLst>
          </p:cNvPr>
          <p:cNvSpPr txBox="1"/>
          <p:nvPr userDrawn="1"/>
        </p:nvSpPr>
        <p:spPr>
          <a:xfrm>
            <a:off x="-3406067" y="-48565"/>
            <a:ext cx="3306323" cy="1554272"/>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Background and accent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Use </a:t>
            </a:r>
            <a:r>
              <a:rPr lang="en-GB" sz="1300" b="1" i="0" dirty="0">
                <a:effectLst/>
                <a:latin typeface="Arial" panose="020B0604020202020204" pitchFamily="34" charset="0"/>
                <a:ea typeface="Calibri" panose="020F0502020204030204" pitchFamily="34" charset="0"/>
                <a:cs typeface="Arial" panose="020B0604020202020204" pitchFamily="34" charset="0"/>
              </a:rPr>
              <a:t>one</a:t>
            </a:r>
            <a:r>
              <a:rPr lang="en-GB" sz="1300" i="0" dirty="0">
                <a:effectLst/>
                <a:latin typeface="Arial" panose="020B0604020202020204" pitchFamily="34" charset="0"/>
                <a:ea typeface="Calibri" panose="020F0502020204030204" pitchFamily="34" charset="0"/>
                <a:cs typeface="Arial" panose="020B0604020202020204" pitchFamily="34" charset="0"/>
              </a:rPr>
              <a:t> background colour and </a:t>
            </a:r>
            <a:r>
              <a:rPr lang="en-GB" sz="1300" b="1" i="0" dirty="0">
                <a:effectLst/>
                <a:latin typeface="Arial" panose="020B0604020202020204" pitchFamily="34" charset="0"/>
                <a:ea typeface="Calibri" panose="020F0502020204030204" pitchFamily="34" charset="0"/>
                <a:cs typeface="Arial" panose="020B0604020202020204" pitchFamily="34" charset="0"/>
              </a:rPr>
              <a:t>one</a:t>
            </a:r>
            <a:r>
              <a:rPr lang="en-GB" sz="1300" i="0" dirty="0">
                <a:effectLst/>
                <a:latin typeface="Arial" panose="020B0604020202020204" pitchFamily="34" charset="0"/>
                <a:ea typeface="Calibri" panose="020F0502020204030204" pitchFamily="34" charset="0"/>
                <a:cs typeface="Arial" panose="020B0604020202020204" pitchFamily="34" charset="0"/>
              </a:rPr>
              <a:t> accent colour.</a:t>
            </a:r>
            <a:endParaRPr lang="en-GB" sz="1300" i="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4159A23-F62B-9345-83B4-C46ACCE60F47}"/>
              </a:ext>
            </a:extLst>
          </p:cNvPr>
          <p:cNvSpPr txBox="1"/>
          <p:nvPr userDrawn="1"/>
        </p:nvSpPr>
        <p:spPr>
          <a:xfrm>
            <a:off x="-2619375" y="6545105"/>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AF4B6083-F4AF-3449-B606-A8F28D22DE8F}"/>
              </a:ext>
            </a:extLst>
          </p:cNvPr>
          <p:cNvSpPr txBox="1"/>
          <p:nvPr userDrawn="1"/>
        </p:nvSpPr>
        <p:spPr>
          <a:xfrm>
            <a:off x="-3406706" y="1635635"/>
            <a:ext cx="3197156" cy="600164"/>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829D9BCA-E0DB-9448-8246-EE2A6110B6D7}"/>
              </a:ext>
            </a:extLst>
          </p:cNvPr>
          <p:cNvSpPr/>
          <p:nvPr userDrawn="1"/>
        </p:nvSpPr>
        <p:spPr>
          <a:xfrm>
            <a:off x="12337249" y="1181150"/>
            <a:ext cx="2487122" cy="575542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the background colour</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on the slide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Background’</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‘Solid fill’,</a:t>
            </a:r>
          </a:p>
          <a:p>
            <a:pPr marL="285750" indent="-285750">
              <a:lnSpc>
                <a:spcPct val="100000"/>
              </a:lnSpc>
              <a:spcAft>
                <a:spcPts val="600"/>
              </a:spcAft>
              <a:buFont typeface="Arial" panose="020B0604020202020204" pitchFamily="34" charset="0"/>
              <a:buChar char="•"/>
            </a:pPr>
            <a:r>
              <a:rPr lang="en-GB" sz="1300" b="0" kern="1200" dirty="0">
                <a:solidFill>
                  <a:schemeClr val="tx1"/>
                </a:solidFill>
                <a:effectLst/>
                <a:latin typeface="Arial" panose="020B0604020202020204" pitchFamily="34" charset="0"/>
                <a:ea typeface="+mn-ea"/>
                <a:cs typeface="Arial" panose="020B0604020202020204" pitchFamily="34" charset="0"/>
              </a:rPr>
              <a:t>Click the ‘Colour’ drop down button and:</a:t>
            </a:r>
          </a:p>
          <a:p>
            <a:pPr marL="742950" lvl="1" indent="-285750">
              <a:lnSpc>
                <a:spcPct val="100000"/>
              </a:lnSpc>
              <a:spcAft>
                <a:spcPts val="1200"/>
              </a:spcAft>
              <a:buFont typeface="Arial" panose="020B0604020202020204" pitchFamily="34" charset="0"/>
              <a:buChar char="•"/>
            </a:pPr>
            <a:r>
              <a:rPr lang="en-GB" sz="1300" b="1" kern="1200" dirty="0">
                <a:solidFill>
                  <a:schemeClr val="tx1"/>
                </a:solidFill>
                <a:effectLst/>
                <a:latin typeface="Arial" panose="020B0604020202020204" pitchFamily="34" charset="0"/>
                <a:ea typeface="+mn-ea"/>
                <a:cs typeface="Arial" panose="020B0604020202020204" pitchFamily="34" charset="0"/>
              </a:rPr>
              <a:t>Either</a:t>
            </a:r>
            <a:r>
              <a:rPr lang="en-GB" sz="1300" b="0" kern="1200" dirty="0">
                <a:solidFill>
                  <a:schemeClr val="tx1"/>
                </a:solidFill>
                <a:effectLst/>
                <a:latin typeface="Arial" panose="020B0604020202020204" pitchFamily="34" charset="0"/>
                <a:ea typeface="+mn-ea"/>
                <a:cs typeface="Arial" panose="020B0604020202020204" pitchFamily="34" charset="0"/>
              </a:rPr>
              <a:t> click ‘More Colours’, select ‘Custom’ and enter the RGB colour values.</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1300" b="1" kern="1200" dirty="0">
                <a:solidFill>
                  <a:schemeClr val="tx1"/>
                </a:solidFill>
                <a:effectLst/>
                <a:latin typeface="Arial" panose="020B0604020202020204" pitchFamily="34" charset="0"/>
                <a:ea typeface="+mn-ea"/>
                <a:cs typeface="Arial" panose="020B0604020202020204" pitchFamily="34" charset="0"/>
              </a:rPr>
              <a:t>Or </a:t>
            </a:r>
            <a:r>
              <a:rPr lang="en-GB" sz="1300" b="0" kern="1200" dirty="0">
                <a:solidFill>
                  <a:schemeClr val="tx1"/>
                </a:solidFill>
                <a:effectLst/>
                <a:latin typeface="Arial" panose="020B0604020202020204" pitchFamily="34" charset="0"/>
                <a:ea typeface="+mn-ea"/>
                <a:cs typeface="Arial" panose="020B0604020202020204" pitchFamily="34" charset="0"/>
              </a:rPr>
              <a:t>use the ‘Eyedropper’ formatting tool</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300" b="0" kern="1200" dirty="0">
                <a:solidFill>
                  <a:schemeClr val="tx1"/>
                </a:solidFill>
                <a:effectLst/>
                <a:latin typeface="Arial" panose="020B0604020202020204" pitchFamily="34" charset="0"/>
                <a:ea typeface="+mn-ea"/>
                <a:cs typeface="Arial" panose="020B0604020202020204" pitchFamily="34" charset="0"/>
              </a:rPr>
              <a:t>To change an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Right-click the image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‘Format Picture’ </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Select ‘Picture or texture fill’,</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300" b="0" kern="1200" dirty="0">
                <a:solidFill>
                  <a:schemeClr val="tx1"/>
                </a:solidFill>
                <a:effectLst/>
                <a:latin typeface="Arial" panose="020B0604020202020204" pitchFamily="34" charset="0"/>
                <a:ea typeface="+mn-ea"/>
                <a:cs typeface="Arial" panose="020B0604020202020204" pitchFamily="34" charset="0"/>
              </a:rPr>
              <a:t>Click ‘Insert’ and browse for a new image.</a:t>
            </a:r>
          </a:p>
          <a:p>
            <a:pPr marL="0" indent="0">
              <a:lnSpc>
                <a:spcPct val="100000"/>
              </a:lnSpc>
              <a:spcAft>
                <a:spcPts val="600"/>
              </a:spcAft>
              <a:buFont typeface="Arial" panose="020B0604020202020204" pitchFamily="34" charset="0"/>
              <a:buNone/>
            </a:pPr>
            <a:r>
              <a:rPr lang="en-GB" sz="1300" b="0" kern="1200" dirty="0">
                <a:solidFill>
                  <a:schemeClr val="tx1"/>
                </a:solidFill>
                <a:effectLst/>
                <a:latin typeface="Arial" panose="020B0604020202020204" pitchFamily="34" charset="0"/>
                <a:ea typeface="+mn-ea"/>
                <a:cs typeface="Arial" panose="020B0604020202020204" pitchFamily="34" charset="0"/>
              </a:rPr>
              <a:t>To adjust an image within a shape, use the ‘Offset’ and ‘Scale’ values. </a:t>
            </a:r>
          </a:p>
        </p:txBody>
      </p:sp>
      <p:sp>
        <p:nvSpPr>
          <p:cNvPr id="25" name="TextBox 24">
            <a:extLst>
              <a:ext uri="{FF2B5EF4-FFF2-40B4-BE49-F238E27FC236}">
                <a16:creationId xmlns:a16="http://schemas.microsoft.com/office/drawing/2014/main" id="{56BAEF90-32FE-3B41-9FE6-F0C6EC086B05}"/>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spTree>
    <p:extLst>
      <p:ext uri="{BB962C8B-B14F-4D97-AF65-F5344CB8AC3E}">
        <p14:creationId xmlns:p14="http://schemas.microsoft.com/office/powerpoint/2010/main" val="176494160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7" r:id="rId4"/>
    <p:sldLayoutId id="2147483818" r:id="rId5"/>
    <p:sldLayoutId id="2147483819" r:id="rId6"/>
    <p:sldLayoutId id="2147483794" r:id="rId7"/>
    <p:sldLayoutId id="2147483793" r:id="rId8"/>
  </p:sldLayoutIdLst>
  <p:hf sldNum="0" hdr="0" ftr="0" dt="0"/>
  <p:txStyles>
    <p:titleStyle>
      <a:lvl1pPr algn="l" defTabSz="914400" rtl="0" eaLnBrk="1" latinLnBrk="0" hangingPunct="1">
        <a:lnSpc>
          <a:spcPct val="90000"/>
        </a:lnSpc>
        <a:spcBef>
          <a:spcPct val="0"/>
        </a:spcBef>
        <a:buNone/>
        <a:defRPr sz="33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dirty="0">
          <a:solidFill>
            <a:schemeClr val="bg1"/>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dirty="0">
          <a:solidFill>
            <a:schemeClr val="bg1"/>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chemeClr val="bg1"/>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chemeClr val="bg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orient="horz" pos="3906">
          <p15:clr>
            <a:srgbClr val="F26B43"/>
          </p15:clr>
        </p15:guide>
        <p15:guide id="3" orient="horz" pos="1139">
          <p15:clr>
            <a:srgbClr val="F26B43"/>
          </p15:clr>
        </p15:guide>
        <p15:guide id="4" orient="horz" pos="754">
          <p15:clr>
            <a:srgbClr val="F26B43"/>
          </p15:clr>
        </p15:guide>
        <p15:guide id="5" pos="7151">
          <p15:clr>
            <a:srgbClr val="F26B43"/>
          </p15:clr>
        </p15:guide>
        <p15:guide id="6" orient="horz" pos="380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DCE608CA-11FB-40F2-8264-B24627E6F365}"/>
              </a:ext>
            </a:extLst>
          </p:cNvPr>
          <p:cNvSpPr>
            <a:spLocks noGrp="1"/>
          </p:cNvSpPr>
          <p:nvPr>
            <p:ph type="title"/>
          </p:nvPr>
        </p:nvSpPr>
        <p:spPr>
          <a:xfrm>
            <a:off x="360000" y="720000"/>
            <a:ext cx="11484996" cy="1039599"/>
          </a:xfrm>
          <a:prstGeom prst="rect">
            <a:avLst/>
          </a:prstGeom>
        </p:spPr>
        <p:txBody>
          <a:bodyPr vert="horz" lIns="0" tIns="0" rIns="0" bIns="0" rtlCol="0" anchor="t" anchorCtr="0">
            <a:noAutofit/>
          </a:bodyPr>
          <a:lstStyle/>
          <a:p>
            <a:r>
              <a:rPr lang="en-US"/>
              <a:t>Click to edit Master title style</a:t>
            </a:r>
            <a:endParaRPr lang="en-GB"/>
          </a:p>
        </p:txBody>
      </p:sp>
      <p:sp>
        <p:nvSpPr>
          <p:cNvPr id="8" name="Text Placeholder 3">
            <a:extLst>
              <a:ext uri="{FF2B5EF4-FFF2-40B4-BE49-F238E27FC236}">
                <a16:creationId xmlns:a16="http://schemas.microsoft.com/office/drawing/2014/main" id="{1969436B-6CA4-45EA-96FD-783E7AB35229}"/>
              </a:ext>
            </a:extLst>
          </p:cNvPr>
          <p:cNvSpPr>
            <a:spLocks noGrp="1"/>
          </p:cNvSpPr>
          <p:nvPr>
            <p:ph type="body" idx="1"/>
          </p:nvPr>
        </p:nvSpPr>
        <p:spPr>
          <a:xfrm>
            <a:off x="359999" y="2160000"/>
            <a:ext cx="11484997" cy="36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err="1"/>
              <a:t>Eigth</a:t>
            </a:r>
            <a:r>
              <a:rPr lang="en-US"/>
              <a:t> level</a:t>
            </a:r>
            <a:endParaRPr lang="en-GB"/>
          </a:p>
        </p:txBody>
      </p:sp>
      <p:sp>
        <p:nvSpPr>
          <p:cNvPr id="10" name="Slide Number Placeholder 2">
            <a:extLst>
              <a:ext uri="{FF2B5EF4-FFF2-40B4-BE49-F238E27FC236}">
                <a16:creationId xmlns:a16="http://schemas.microsoft.com/office/drawing/2014/main" id="{13F1FF33-594C-4250-AB2C-C90E3D7ACC33}"/>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3C46"/>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1" name="Footer Placeholder 6">
            <a:extLst>
              <a:ext uri="{FF2B5EF4-FFF2-40B4-BE49-F238E27FC236}">
                <a16:creationId xmlns:a16="http://schemas.microsoft.com/office/drawing/2014/main" id="{FEE25699-23A9-4CCB-85EE-30053CB4BF58}"/>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Tree>
    <p:extLst>
      <p:ext uri="{BB962C8B-B14F-4D97-AF65-F5344CB8AC3E}">
        <p14:creationId xmlns:p14="http://schemas.microsoft.com/office/powerpoint/2010/main" val="2810325519"/>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0133D5D0-6164-F643-B63D-9CEACA91EC32}"/>
              </a:ext>
            </a:extLst>
          </p:cNvPr>
          <p:cNvSpPr>
            <a:spLocks noGrp="1"/>
          </p:cNvSpPr>
          <p:nvPr>
            <p:ph type="title"/>
          </p:nvPr>
        </p:nvSpPr>
        <p:spPr>
          <a:xfrm>
            <a:off x="360000" y="720000"/>
            <a:ext cx="11484996" cy="1039599"/>
          </a:xfrm>
          <a:prstGeom prst="rect">
            <a:avLst/>
          </a:prstGeom>
        </p:spPr>
        <p:txBody>
          <a:bodyPr vert="horz" lIns="0" tIns="0" rIns="0" bIns="0" rtlCol="0" anchor="t" anchorCtr="0">
            <a:noAutofit/>
          </a:bodyPr>
          <a:lstStyle/>
          <a:p>
            <a:r>
              <a:rPr lang="en-US"/>
              <a:t>Click to edit Master title style</a:t>
            </a:r>
            <a:endParaRPr lang="en-GB"/>
          </a:p>
        </p:txBody>
      </p:sp>
      <p:sp>
        <p:nvSpPr>
          <p:cNvPr id="13" name="Text Placeholder 3">
            <a:extLst>
              <a:ext uri="{FF2B5EF4-FFF2-40B4-BE49-F238E27FC236}">
                <a16:creationId xmlns:a16="http://schemas.microsoft.com/office/drawing/2014/main" id="{9EBDF865-92A4-A742-9EF7-D10FFCCEED33}"/>
              </a:ext>
            </a:extLst>
          </p:cNvPr>
          <p:cNvSpPr>
            <a:spLocks noGrp="1"/>
          </p:cNvSpPr>
          <p:nvPr>
            <p:ph type="body" idx="1"/>
          </p:nvPr>
        </p:nvSpPr>
        <p:spPr>
          <a:xfrm>
            <a:off x="359999" y="2160000"/>
            <a:ext cx="11484997" cy="36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err="1"/>
              <a:t>Eigth</a:t>
            </a:r>
            <a:r>
              <a:rPr lang="en-US"/>
              <a:t> level</a:t>
            </a:r>
            <a:endParaRPr lang="en-GB"/>
          </a:p>
        </p:txBody>
      </p:sp>
      <p:sp>
        <p:nvSpPr>
          <p:cNvPr id="15" name="Slide Number Placeholder 2">
            <a:extLst>
              <a:ext uri="{FF2B5EF4-FFF2-40B4-BE49-F238E27FC236}">
                <a16:creationId xmlns:a16="http://schemas.microsoft.com/office/drawing/2014/main" id="{82F8C7E5-42D1-2342-9FDB-FE3D9A8FDD1F}"/>
              </a:ext>
            </a:extLst>
          </p:cNvPr>
          <p:cNvSpPr>
            <a:spLocks noGrp="1"/>
          </p:cNvSpPr>
          <p:nvPr>
            <p:ph type="sldNum" sz="quarter" idx="4"/>
          </p:nvPr>
        </p:nvSpPr>
        <p:spPr>
          <a:xfrm>
            <a:off x="10800000" y="6588000"/>
            <a:ext cx="1080000" cy="180000"/>
          </a:xfrm>
          <a:prstGeom prst="rect">
            <a:avLst/>
          </a:prstGeom>
        </p:spPr>
        <p:txBody>
          <a:bodyPr vert="horz" lIns="0" tIns="0" rIns="0" bIns="0" rtlCol="0" anchor="b" anchorCtr="0"/>
          <a:lstStyle>
            <a:lvl1pPr marL="0" algn="r" defTabSz="914400" rtl="0" eaLnBrk="1" latinLnBrk="0" hangingPunct="1">
              <a:defRPr lang="en-GB" sz="1200" kern="1200" smtClean="0">
                <a:solidFill>
                  <a:srgbClr val="333C46"/>
                </a:solidFill>
                <a:latin typeface="Arial" panose="020B0604020202020204" pitchFamily="34" charset="0"/>
                <a:ea typeface="+mn-ea"/>
                <a:cs typeface="Arial" panose="020B0604020202020204" pitchFamily="34" charset="0"/>
              </a:defRPr>
            </a:lvl1pPr>
          </a:lstStyle>
          <a:p>
            <a:fld id="{5C01B2B2-3B32-4177-9645-58C2813D6AA3}" type="slidenum">
              <a:rPr lang="en-GB" smtClean="0"/>
              <a:pPr/>
              <a:t>‹#›</a:t>
            </a:fld>
            <a:endParaRPr lang="en-GB" dirty="0"/>
          </a:p>
        </p:txBody>
      </p:sp>
      <p:sp>
        <p:nvSpPr>
          <p:cNvPr id="18" name="Footer Placeholder 6">
            <a:extLst>
              <a:ext uri="{FF2B5EF4-FFF2-40B4-BE49-F238E27FC236}">
                <a16:creationId xmlns:a16="http://schemas.microsoft.com/office/drawing/2014/main" id="{40A485A2-EC35-2E49-B650-9A2F86F4B049}"/>
              </a:ext>
            </a:extLst>
          </p:cNvPr>
          <p:cNvSpPr>
            <a:spLocks noGrp="1"/>
          </p:cNvSpPr>
          <p:nvPr>
            <p:ph type="ftr" sz="quarter" idx="3"/>
          </p:nvPr>
        </p:nvSpPr>
        <p:spPr>
          <a:xfrm>
            <a:off x="360000" y="6588000"/>
            <a:ext cx="4752000" cy="180000"/>
          </a:xfrm>
          <a:prstGeom prst="rect">
            <a:avLst/>
          </a:prstGeom>
        </p:spPr>
        <p:txBody>
          <a:bodyPr vert="horz" lIns="0" tIns="0" rIns="0" bIns="0" rtlCol="0" anchor="b" anchorCtr="0"/>
          <a:lstStyle>
            <a:lvl1pPr algn="l">
              <a:defRPr sz="1200">
                <a:solidFill>
                  <a:srgbClr val="333C46"/>
                </a:solidFill>
              </a:defRPr>
            </a:lvl1pPr>
          </a:lstStyle>
          <a:p>
            <a:endParaRPr lang="en-GB" dirty="0"/>
          </a:p>
        </p:txBody>
      </p:sp>
      <p:sp>
        <p:nvSpPr>
          <p:cNvPr id="19" name="TextBox 18">
            <a:extLst>
              <a:ext uri="{FF2B5EF4-FFF2-40B4-BE49-F238E27FC236}">
                <a16:creationId xmlns:a16="http://schemas.microsoft.com/office/drawing/2014/main" id="{3AF9C614-40BB-CE4E-946A-ACDB088F1491}"/>
              </a:ext>
            </a:extLst>
          </p:cNvPr>
          <p:cNvSpPr txBox="1"/>
          <p:nvPr userDrawn="1"/>
        </p:nvSpPr>
        <p:spPr>
          <a:xfrm>
            <a:off x="6497" y="7028438"/>
            <a:ext cx="12185503" cy="200055"/>
          </a:xfrm>
          <a:prstGeom prst="rect">
            <a:avLst/>
          </a:prstGeom>
          <a:noFill/>
        </p:spPr>
        <p:txBody>
          <a:bodyPr wrap="square" lIns="0" tIns="0" rIns="0" bIns="0" rtlCol="0">
            <a:spAutoFit/>
          </a:bodyPr>
          <a:lstStyle/>
          <a:p>
            <a:pPr marL="0" algn="ctr" defTabSz="914400" rtl="0" eaLnBrk="1" latinLnBrk="0" hangingPunct="1">
              <a:lnSpc>
                <a:spcPct val="100000"/>
              </a:lnSpc>
              <a:spcAft>
                <a:spcPts val="0"/>
              </a:spcAft>
            </a:pPr>
            <a:r>
              <a:rPr lang="en-GB" sz="1300" i="0" dirty="0">
                <a:effectLst/>
                <a:latin typeface="Arial" panose="020B0604020202020204" pitchFamily="34" charset="0"/>
                <a:ea typeface="Calibri" panose="020F0502020204030204" pitchFamily="34" charset="0"/>
                <a:cs typeface="Arial" panose="020B0604020202020204" pitchFamily="34" charset="0"/>
              </a:rPr>
              <a:t>The </a:t>
            </a:r>
            <a:r>
              <a:rPr lang="en-GB" sz="1300" i="0" dirty="0">
                <a:effectLst/>
                <a:latin typeface="Arial" panose="020B0604020202020204" pitchFamily="34" charset="0"/>
                <a:ea typeface="+mn-ea"/>
                <a:cs typeface="Arial" panose="020B0604020202020204" pitchFamily="34" charset="0"/>
              </a:rPr>
              <a:t>most efficient </a:t>
            </a:r>
            <a:r>
              <a:rPr lang="en-GB" sz="1300" i="0" dirty="0">
                <a:effectLst/>
                <a:latin typeface="Arial" panose="020B0604020202020204" pitchFamily="34" charset="0"/>
                <a:ea typeface="Calibri" panose="020F0502020204030204" pitchFamily="34" charset="0"/>
                <a:cs typeface="Arial" panose="020B0604020202020204" pitchFamily="34" charset="0"/>
              </a:rPr>
              <a:t>way to edit Security Markings is to use ‘Find and Replace’.</a:t>
            </a:r>
            <a:endParaRPr lang="en-GB" sz="1300" i="0" kern="1200" dirty="0">
              <a:solidFill>
                <a:srgbClr val="000000"/>
              </a:solidFill>
              <a:latin typeface="Arial" panose="020B0604020202020204" pitchFamily="34" charset="0"/>
              <a:ea typeface="+mn-ea"/>
              <a:cs typeface="Arial" panose="020B0604020202020204" pitchFamily="34" charset="0"/>
            </a:endParaRPr>
          </a:p>
        </p:txBody>
      </p:sp>
      <p:pic>
        <p:nvPicPr>
          <p:cNvPr id="20" name="Picture 19">
            <a:extLst>
              <a:ext uri="{FF2B5EF4-FFF2-40B4-BE49-F238E27FC236}">
                <a16:creationId xmlns:a16="http://schemas.microsoft.com/office/drawing/2014/main" id="{BF413F9E-7B72-4F4D-BB6B-F993542E40A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06067" y="2502563"/>
            <a:ext cx="3309848" cy="3858167"/>
          </a:xfrm>
          <a:prstGeom prst="rect">
            <a:avLst/>
          </a:prstGeom>
        </p:spPr>
      </p:pic>
      <p:sp>
        <p:nvSpPr>
          <p:cNvPr id="22" name="TextBox 21">
            <a:extLst>
              <a:ext uri="{FF2B5EF4-FFF2-40B4-BE49-F238E27FC236}">
                <a16:creationId xmlns:a16="http://schemas.microsoft.com/office/drawing/2014/main" id="{55BFA369-703A-2648-A9F9-EBA96137F66C}"/>
              </a:ext>
            </a:extLst>
          </p:cNvPr>
          <p:cNvSpPr txBox="1"/>
          <p:nvPr userDrawn="1"/>
        </p:nvSpPr>
        <p:spPr>
          <a:xfrm>
            <a:off x="-3406067" y="-48565"/>
            <a:ext cx="3306323" cy="1554272"/>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Background and accent colours can be changed using </a:t>
            </a:r>
            <a:r>
              <a:rPr lang="en-GB" sz="1300" b="1" i="0" dirty="0">
                <a:effectLst/>
                <a:latin typeface="Arial" panose="020B0604020202020204" pitchFamily="34" charset="0"/>
                <a:ea typeface="Calibri" panose="020F0502020204030204" pitchFamily="34" charset="0"/>
                <a:cs typeface="Arial" panose="020B0604020202020204" pitchFamily="34" charset="0"/>
              </a:rPr>
              <a:t>only</a:t>
            </a:r>
            <a:r>
              <a:rPr lang="en-GB" sz="1300" i="0" dirty="0">
                <a:effectLst/>
                <a:latin typeface="Arial" panose="020B0604020202020204" pitchFamily="34" charset="0"/>
                <a:ea typeface="Calibri" panose="020F0502020204030204" pitchFamily="34" charset="0"/>
                <a:cs typeface="Arial" panose="020B0604020202020204" pitchFamily="34" charset="0"/>
              </a:rPr>
              <a:t> the colour combinations below.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Apply the same colour combination to all slides. </a:t>
            </a:r>
          </a:p>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Use </a:t>
            </a:r>
            <a:r>
              <a:rPr lang="en-GB" sz="1300" b="1" i="0" dirty="0">
                <a:effectLst/>
                <a:latin typeface="Arial" panose="020B0604020202020204" pitchFamily="34" charset="0"/>
                <a:ea typeface="Calibri" panose="020F0502020204030204" pitchFamily="34" charset="0"/>
                <a:cs typeface="Arial" panose="020B0604020202020204" pitchFamily="34" charset="0"/>
              </a:rPr>
              <a:t>one</a:t>
            </a:r>
            <a:r>
              <a:rPr lang="en-GB" sz="1300" i="0" dirty="0">
                <a:effectLst/>
                <a:latin typeface="Arial" panose="020B0604020202020204" pitchFamily="34" charset="0"/>
                <a:ea typeface="Calibri" panose="020F0502020204030204" pitchFamily="34" charset="0"/>
                <a:cs typeface="Arial" panose="020B0604020202020204" pitchFamily="34" charset="0"/>
              </a:rPr>
              <a:t> background colour and </a:t>
            </a:r>
            <a:r>
              <a:rPr lang="en-GB" sz="1300" b="1" i="0" dirty="0">
                <a:effectLst/>
                <a:latin typeface="Arial" panose="020B0604020202020204" pitchFamily="34" charset="0"/>
                <a:ea typeface="Calibri" panose="020F0502020204030204" pitchFamily="34" charset="0"/>
                <a:cs typeface="Arial" panose="020B0604020202020204" pitchFamily="34" charset="0"/>
              </a:rPr>
              <a:t>one</a:t>
            </a:r>
            <a:r>
              <a:rPr lang="en-GB" sz="1300" i="0" dirty="0">
                <a:effectLst/>
                <a:latin typeface="Arial" panose="020B0604020202020204" pitchFamily="34" charset="0"/>
                <a:ea typeface="Calibri" panose="020F0502020204030204" pitchFamily="34" charset="0"/>
                <a:cs typeface="Arial" panose="020B0604020202020204" pitchFamily="34" charset="0"/>
              </a:rPr>
              <a:t> accent colour.</a:t>
            </a:r>
            <a:endParaRPr lang="en-GB" sz="1300" i="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504F819-0F30-5140-8DB4-1AB4C60E7117}"/>
              </a:ext>
            </a:extLst>
          </p:cNvPr>
          <p:cNvSpPr txBox="1"/>
          <p:nvPr userDrawn="1"/>
        </p:nvSpPr>
        <p:spPr>
          <a:xfrm>
            <a:off x="-2619375" y="6545105"/>
            <a:ext cx="2487122" cy="600164"/>
          </a:xfrm>
          <a:prstGeom prst="rect">
            <a:avLst/>
          </a:prstGeom>
          <a:noFill/>
        </p:spPr>
        <p:txBody>
          <a:bodyPr wrap="square" lIns="0" tIns="0" rIns="0" bIns="0" rtlCol="0">
            <a:spAutoFit/>
          </a:bodyPr>
          <a:lstStyle/>
          <a:p>
            <a:pPr algn="r">
              <a:lnSpc>
                <a:spcPct val="100000"/>
              </a:lnSpc>
              <a:spcAft>
                <a:spcPts val="300"/>
              </a:spcAft>
            </a:pP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To change the footer colour: </a:t>
            </a:r>
            <a:b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300" b="0" i="0" u="none" strike="noStrike" kern="1200" cap="none" spc="0" normalizeH="0" baseline="0" noProof="0" dirty="0">
                <a:ln>
                  <a:noFill/>
                </a:ln>
                <a:solidFill>
                  <a:srgbClr val="071D49"/>
                </a:solidFill>
                <a:effectLst/>
                <a:uLnTx/>
                <a:uFillTx/>
                <a:latin typeface="Arial" panose="020B0604020202020204" pitchFamily="34" charset="0"/>
                <a:ea typeface="Calibri" panose="020F0502020204030204" pitchFamily="34" charset="0"/>
                <a:cs typeface="Arial" panose="020B0604020202020204" pitchFamily="34" charset="0"/>
              </a:rPr>
              <a:t>right click the footer, select ‘format shape’, then ‘fill and line’.</a:t>
            </a:r>
            <a:endParaRPr lang="en-GB" sz="1300" i="0" dirty="0">
              <a:solidFill>
                <a:srgbClr val="000000"/>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A7EA9165-4B08-464C-AC65-3A565ECD848E}"/>
              </a:ext>
            </a:extLst>
          </p:cNvPr>
          <p:cNvSpPr txBox="1"/>
          <p:nvPr userDrawn="1"/>
        </p:nvSpPr>
        <p:spPr>
          <a:xfrm>
            <a:off x="-3406706" y="1635635"/>
            <a:ext cx="3197156" cy="600164"/>
          </a:xfrm>
          <a:prstGeom prst="rect">
            <a:avLst/>
          </a:prstGeom>
          <a:noFill/>
        </p:spPr>
        <p:txBody>
          <a:bodyPr wrap="square" lIns="0" tIns="0" rIns="0" bIns="0" rtlCol="0">
            <a:spAutoFit/>
          </a:bodyPr>
          <a:lstStyle/>
          <a:p>
            <a:pPr>
              <a:spcAft>
                <a:spcPts val="600"/>
              </a:spcAft>
            </a:pPr>
            <a:r>
              <a:rPr lang="en-GB" sz="1300" i="0" dirty="0">
                <a:effectLst/>
                <a:latin typeface="Arial" panose="020B0604020202020204" pitchFamily="34" charset="0"/>
                <a:ea typeface="Calibri" panose="020F0502020204030204" pitchFamily="34" charset="0"/>
                <a:cs typeface="Arial" panose="020B0604020202020204" pitchFamily="34" charset="0"/>
              </a:rPr>
              <a:t>To </a:t>
            </a:r>
            <a:r>
              <a:rPr lang="en-GB" sz="1300" i="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change the colour of backgrounds, shapes and lines, use the eyedropper tool and click on the colour blocks below. </a:t>
            </a:r>
            <a:endParaRPr lang="en-GB" sz="1300" i="0" kern="1200" dirty="0">
              <a:solidFill>
                <a:schemeClr val="tx1"/>
              </a:solidFill>
              <a:effectLst/>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A4AE4E1-1164-F04C-8FF5-B9AB98BCE17D}"/>
              </a:ext>
            </a:extLst>
          </p:cNvPr>
          <p:cNvSpPr txBox="1"/>
          <p:nvPr userDrawn="1"/>
        </p:nvSpPr>
        <p:spPr>
          <a:xfrm>
            <a:off x="0" y="-588657"/>
            <a:ext cx="12185503" cy="400110"/>
          </a:xfrm>
          <a:prstGeom prst="rect">
            <a:avLst/>
          </a:prstGeom>
          <a:noFill/>
        </p:spPr>
        <p:txBody>
          <a:bodyPr wrap="square" lIns="0" tIns="0" rIns="0" bIns="0" rtlCol="0">
            <a:spAutoFit/>
          </a:bodyPr>
          <a:lstStyle/>
          <a:p>
            <a:pPr algn="l"/>
            <a:r>
              <a:rPr lang="en-GB" sz="1300" b="1" kern="1200" dirty="0">
                <a:solidFill>
                  <a:srgbClr val="FF0000"/>
                </a:solidFill>
                <a:effectLst/>
                <a:latin typeface="Arial" panose="020B0604020202020204" pitchFamily="34" charset="0"/>
                <a:ea typeface="+mn-ea"/>
                <a:cs typeface="Arial" panose="020B0604020202020204" pitchFamily="34" charset="0"/>
              </a:rPr>
              <a:t>View or hide guidance: </a:t>
            </a:r>
            <a:r>
              <a:rPr lang="en-GB" sz="1300" b="0" kern="1200" dirty="0">
                <a:solidFill>
                  <a:srgbClr val="FF0000"/>
                </a:solidFill>
                <a:effectLst/>
                <a:latin typeface="Arial" panose="020B0604020202020204" pitchFamily="34" charset="0"/>
                <a:ea typeface="+mn-ea"/>
                <a:cs typeface="Arial" panose="020B0604020202020204" pitchFamily="34" charset="0"/>
              </a:rPr>
              <a:t>Select the slide and right-click the mouse button and select ‘Format Background’. In the ‘Format Background’ pop-up window tick ‘Hide background graphics’. Untick to view.</a:t>
            </a:r>
          </a:p>
        </p:txBody>
      </p:sp>
    </p:spTree>
    <p:extLst>
      <p:ext uri="{BB962C8B-B14F-4D97-AF65-F5344CB8AC3E}">
        <p14:creationId xmlns:p14="http://schemas.microsoft.com/office/powerpoint/2010/main" val="174798607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Lst>
  <p:hf sldNum="0" hdr="0" ftr="0" dt="0"/>
  <p:txStyles>
    <p:title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lang="en-US" sz="1800" b="0" kern="1200" dirty="0">
          <a:solidFill>
            <a:srgbClr val="333C46"/>
          </a:solidFill>
          <a:latin typeface="Arial" panose="020B0604020202020204" pitchFamily="34" charset="0"/>
          <a:ea typeface="+mn-ea"/>
          <a:cs typeface="Arial" panose="020B0604020202020204" pitchFamily="34" charset="0"/>
        </a:defRPr>
      </a:lvl1pPr>
      <a:lvl2pPr marL="216000" indent="-216000" algn="l" defTabSz="914400" rtl="0" eaLnBrk="1" latinLnBrk="0" hangingPunct="1">
        <a:lnSpc>
          <a:spcPct val="90000"/>
        </a:lnSpc>
        <a:spcBef>
          <a:spcPts val="0"/>
        </a:spcBef>
        <a:spcAft>
          <a:spcPts val="600"/>
        </a:spcAft>
        <a:buFont typeface="Arial" panose="020B0604020202020204" pitchFamily="34" charset="0"/>
        <a:buChar char="•"/>
        <a:defRPr lang="en-US" sz="1800" kern="1200" dirty="0">
          <a:solidFill>
            <a:srgbClr val="333C46"/>
          </a:solidFill>
          <a:latin typeface="Arial" panose="020B0604020202020204" pitchFamily="34" charset="0"/>
          <a:ea typeface="+mn-ea"/>
          <a:cs typeface="Arial" panose="020B0604020202020204" pitchFamily="34" charset="0"/>
        </a:defRPr>
      </a:lvl2pPr>
      <a:lvl3pPr marL="432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3pPr>
      <a:lvl4pPr marL="648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4pPr>
      <a:lvl5pPr marL="864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5pPr>
      <a:lvl6pPr marL="1080000" indent="-216000" algn="l" defTabSz="914400" rtl="0" eaLnBrk="1" latinLnBrk="0" hangingPunct="1">
        <a:lnSpc>
          <a:spcPct val="90000"/>
        </a:lnSpc>
        <a:spcBef>
          <a:spcPts val="0"/>
        </a:spcBef>
        <a:spcAft>
          <a:spcPts val="600"/>
        </a:spcAft>
        <a:buFont typeface="Arial" panose="020B0604020202020204" pitchFamily="34" charset="0"/>
        <a:buChar char="•"/>
        <a:defRPr sz="1800" kern="1200">
          <a:solidFill>
            <a:srgbClr val="333C46"/>
          </a:solidFill>
          <a:latin typeface="+mn-lt"/>
          <a:ea typeface="+mn-ea"/>
          <a:cs typeface="+mn-cs"/>
        </a:defRPr>
      </a:lvl6pPr>
      <a:lvl7pPr marL="288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7pPr>
      <a:lvl8pPr marL="576000" indent="-288000" algn="l" defTabSz="914400" rtl="0" eaLnBrk="1" latinLnBrk="0" hangingPunct="1">
        <a:lnSpc>
          <a:spcPct val="90000"/>
        </a:lnSpc>
        <a:spcBef>
          <a:spcPts val="0"/>
        </a:spcBef>
        <a:spcAft>
          <a:spcPts val="600"/>
        </a:spcAft>
        <a:buFont typeface="+mj-lt"/>
        <a:buAutoNum type="arabicPeriod"/>
        <a:defRPr sz="1800" kern="1200">
          <a:solidFill>
            <a:srgbClr val="333C46"/>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orient="horz" pos="3906">
          <p15:clr>
            <a:srgbClr val="F26B43"/>
          </p15:clr>
        </p15:guide>
        <p15:guide id="3" orient="horz" pos="1139">
          <p15:clr>
            <a:srgbClr val="F26B43"/>
          </p15:clr>
        </p15:guide>
        <p15:guide id="4" orient="horz" pos="754">
          <p15:clr>
            <a:srgbClr val="F26B43"/>
          </p15:clr>
        </p15:guide>
        <p15:guide id="5" pos="7151">
          <p15:clr>
            <a:srgbClr val="F26B43"/>
          </p15:clr>
        </p15:guide>
        <p15:guide id="6" orient="horz" pos="38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svg"/></Relationships>
</file>

<file path=ppt/slides/_rels/slide10.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1.jf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jfi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26.emf"/><Relationship Id="rId5" Type="http://schemas.openxmlformats.org/officeDocument/2006/relationships/package" Target="../embeddings/Microsoft_Excel_Worksheet1.xlsx"/><Relationship Id="rId4" Type="http://schemas.openxmlformats.org/officeDocument/2006/relationships/image" Target="../media/image25.emf"/></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uidance/veterans-uk-contact-us" TargetMode="External"/><Relationship Id="rId2" Type="http://schemas.openxmlformats.org/officeDocument/2006/relationships/hyperlink" Target="https://www.gov.uk/guidance/veterans-welfare-service" TargetMode="External"/><Relationship Id="rId1" Type="http://schemas.openxmlformats.org/officeDocument/2006/relationships/slideLayout" Target="../slideLayouts/slideLayout9.xml"/><Relationship Id="rId6" Type="http://schemas.openxmlformats.org/officeDocument/2006/relationships/hyperlink" Target="https://www.veteransgateway.org.uk/?gclid=885984d4519e1bcf0cdde4136b74add4&amp;gclsrc=3p.ds&amp;msclkid=885984d4519e1bcf0cdde4136b74add4&amp;utm_source=bing&amp;utm_medium=cpc&amp;utm_campaign=CR%20-%20Google%20Paid%20-%20Veterans%20Gateway%20-%20BAU%20-%20UK%20-%20Brand&amp;utm_term=veterans%20gateway&amp;utm_content=Brand%20Pure%20-%20Exact" TargetMode="External"/><Relationship Id="rId5" Type="http://schemas.openxmlformats.org/officeDocument/2006/relationships/hyperlink" Target="https://assets.publishing.service.gov.uk/government/uploads/system/uploads/attachment_data/file/934009/DTRPForm2-Online-Version.pdf" TargetMode="External"/><Relationship Id="rId4" Type="http://schemas.openxmlformats.org/officeDocument/2006/relationships/hyperlink" Target="https://assets.publishing.service.gov.uk/government/uploads/system/uploads/attachment_data/file/956583/DTRPForm1_-_Online_version.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image" Target="../media/image28.jf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0.jfif"/><Relationship Id="rId2" Type="http://schemas.openxmlformats.org/officeDocument/2006/relationships/image" Target="../media/image28.jfi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42E818A-9DF0-5045-9E13-2D1CC64B36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822" y="0"/>
            <a:ext cx="12269821" cy="6858000"/>
          </a:xfrm>
          <a:prstGeom prst="rect">
            <a:avLst/>
          </a:prstGeom>
        </p:spPr>
      </p:pic>
      <p:pic>
        <p:nvPicPr>
          <p:cNvPr id="5" name="Graphic 4">
            <a:extLst>
              <a:ext uri="{FF2B5EF4-FFF2-40B4-BE49-F238E27FC236}">
                <a16:creationId xmlns:a16="http://schemas.microsoft.com/office/drawing/2014/main" id="{D912DF79-CCAA-A640-9B5F-9AD8567169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2928219"/>
            <a:ext cx="5592727" cy="2547545"/>
          </a:xfrm>
          <a:prstGeom prst="rect">
            <a:avLst/>
          </a:prstGeom>
        </p:spPr>
      </p:pic>
      <p:sp>
        <p:nvSpPr>
          <p:cNvPr id="4" name="Text Placeholder 3">
            <a:extLst>
              <a:ext uri="{FF2B5EF4-FFF2-40B4-BE49-F238E27FC236}">
                <a16:creationId xmlns:a16="http://schemas.microsoft.com/office/drawing/2014/main" id="{FF0FF107-E3D3-1D42-93E6-EAC7CE0E9B66}"/>
              </a:ext>
            </a:extLst>
          </p:cNvPr>
          <p:cNvSpPr>
            <a:spLocks noGrp="1"/>
          </p:cNvSpPr>
          <p:nvPr>
            <p:ph type="body" sz="quarter" idx="10"/>
          </p:nvPr>
        </p:nvSpPr>
        <p:spPr>
          <a:xfrm>
            <a:off x="360000" y="3312000"/>
            <a:ext cx="4716825" cy="1834158"/>
          </a:xfrm>
        </p:spPr>
        <p:txBody>
          <a:bodyPr/>
          <a:lstStyle/>
          <a:p>
            <a:r>
              <a:rPr lang="en-GB" sz="2800" dirty="0"/>
              <a:t>Veterans Services</a:t>
            </a:r>
          </a:p>
          <a:p>
            <a:pPr marL="571500" indent="-571500">
              <a:buFont typeface="Arial" panose="020B0604020202020204" pitchFamily="34" charset="0"/>
              <a:buChar char="•"/>
            </a:pPr>
            <a:r>
              <a:rPr lang="en-GB" sz="2000" dirty="0"/>
              <a:t>Veterans Welfare Service (VWS)</a:t>
            </a:r>
          </a:p>
          <a:p>
            <a:pPr marL="571500" indent="-571500">
              <a:buFont typeface="Arial" panose="020B0604020202020204" pitchFamily="34" charset="0"/>
              <a:buChar char="•"/>
            </a:pPr>
            <a:r>
              <a:rPr lang="en-GB" sz="2000" dirty="0"/>
              <a:t>Defence Transition Services (DTS)</a:t>
            </a:r>
          </a:p>
          <a:p>
            <a:pPr marL="571500" indent="-571500">
              <a:buFont typeface="Arial" panose="020B0604020202020204" pitchFamily="34" charset="0"/>
              <a:buChar char="•"/>
            </a:pPr>
            <a:r>
              <a:rPr lang="en-GB" sz="2000" dirty="0"/>
              <a:t>Integrated Personal Commissioning for Veterans (IPC4V)</a:t>
            </a:r>
          </a:p>
          <a:p>
            <a:pPr marL="571500" indent="-571500">
              <a:buFont typeface="Arial" panose="020B0604020202020204" pitchFamily="34" charset="0"/>
              <a:buChar char="•"/>
            </a:pPr>
            <a:endParaRPr lang="en-GB" dirty="0"/>
          </a:p>
        </p:txBody>
      </p:sp>
      <p:sp>
        <p:nvSpPr>
          <p:cNvPr id="9" name="Date Placeholder 7">
            <a:extLst>
              <a:ext uri="{FF2B5EF4-FFF2-40B4-BE49-F238E27FC236}">
                <a16:creationId xmlns:a16="http://schemas.microsoft.com/office/drawing/2014/main" id="{2252D8F4-0ABB-6C41-AE4C-9F8758185DEA}"/>
              </a:ext>
            </a:extLst>
          </p:cNvPr>
          <p:cNvSpPr>
            <a:spLocks noGrp="1"/>
          </p:cNvSpPr>
          <p:nvPr>
            <p:ph type="dt" sz="half" idx="2"/>
          </p:nvPr>
        </p:nvSpPr>
        <p:spPr>
          <a:xfrm>
            <a:off x="9202031" y="6560191"/>
            <a:ext cx="2743200" cy="203229"/>
          </a:xfrm>
        </p:spPr>
        <p:txBody>
          <a:bodyPr/>
          <a:lstStyle/>
          <a:p>
            <a:r>
              <a:rPr lang="en-GB" dirty="0">
                <a:solidFill>
                  <a:schemeClr val="tx1"/>
                </a:solidFill>
              </a:rPr>
              <a:t>March 2022</a:t>
            </a:r>
          </a:p>
        </p:txBody>
      </p:sp>
      <p:cxnSp>
        <p:nvCxnSpPr>
          <p:cNvPr id="10" name="Straight Connector 9">
            <a:extLst>
              <a:ext uri="{FF2B5EF4-FFF2-40B4-BE49-F238E27FC236}">
                <a16:creationId xmlns:a16="http://schemas.microsoft.com/office/drawing/2014/main" id="{839901F4-ACC4-BE48-98A3-6393F2B0EF9C}"/>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11" name="Footer Placeholder 1">
            <a:extLst>
              <a:ext uri="{FF2B5EF4-FFF2-40B4-BE49-F238E27FC236}">
                <a16:creationId xmlns:a16="http://schemas.microsoft.com/office/drawing/2014/main" id="{3047498D-FD0A-F64F-8E14-4E8C85EC19C0}"/>
              </a:ext>
            </a:extLst>
          </p:cNvPr>
          <p:cNvSpPr>
            <a:spLocks noGrp="1"/>
          </p:cNvSpPr>
          <p:nvPr>
            <p:ph type="ftr" sz="quarter" idx="3"/>
          </p:nvPr>
        </p:nvSpPr>
        <p:spPr>
          <a:xfrm>
            <a:off x="360000" y="6588000"/>
            <a:ext cx="4752000" cy="180000"/>
          </a:xfrm>
        </p:spPr>
        <p:txBody>
          <a:bodyPr/>
          <a:lstStyle/>
          <a:p>
            <a:endParaRPr lang="en-GB" dirty="0">
              <a:solidFill>
                <a:schemeClr val="tx1"/>
              </a:solidFill>
            </a:endParaRPr>
          </a:p>
        </p:txBody>
      </p:sp>
      <p:pic>
        <p:nvPicPr>
          <p:cNvPr id="12" name="Picture 11">
            <a:extLst>
              <a:ext uri="{FF2B5EF4-FFF2-40B4-BE49-F238E27FC236}">
                <a16:creationId xmlns:a16="http://schemas.microsoft.com/office/drawing/2014/main" id="{0C97D461-5B60-464E-9A9A-E8737B70840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2214" y="362589"/>
            <a:ext cx="3860066" cy="553034"/>
          </a:xfrm>
          <a:prstGeom prst="rect">
            <a:avLst/>
          </a:prstGeom>
        </p:spPr>
      </p:pic>
    </p:spTree>
    <p:extLst>
      <p:ext uri="{BB962C8B-B14F-4D97-AF65-F5344CB8AC3E}">
        <p14:creationId xmlns:p14="http://schemas.microsoft.com/office/powerpoint/2010/main" val="392610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297887"/>
            <a:ext cx="11484996" cy="389933"/>
          </a:xfrm>
        </p:spPr>
        <p:txBody>
          <a:bodyPr/>
          <a:lstStyle/>
          <a:p>
            <a:pPr algn="ctr"/>
            <a:r>
              <a:rPr lang="en-GB" dirty="0">
                <a:solidFill>
                  <a:srgbClr val="002060"/>
                </a:solidFill>
              </a:rPr>
              <a:t>Case Study – Veteran support</a:t>
            </a:r>
            <a:br>
              <a:rPr lang="en-GB" dirty="0">
                <a:solidFill>
                  <a:srgbClr val="002060"/>
                </a:solidFill>
              </a:rPr>
            </a:br>
            <a:br>
              <a:rPr lang="en-GB" dirty="0">
                <a:solidFill>
                  <a:srgbClr val="002060"/>
                </a:solidFill>
              </a:rPr>
            </a:br>
            <a:endParaRPr lang="en-GB" dirty="0"/>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10</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8" name="Title 1">
            <a:extLst>
              <a:ext uri="{FF2B5EF4-FFF2-40B4-BE49-F238E27FC236}">
                <a16:creationId xmlns:a16="http://schemas.microsoft.com/office/drawing/2014/main" id="{B0C81693-1995-4FC9-8F1A-7647B9FD7A78}"/>
              </a:ext>
            </a:extLst>
          </p:cNvPr>
          <p:cNvSpPr txBox="1">
            <a:spLocks/>
          </p:cNvSpPr>
          <p:nvPr/>
        </p:nvSpPr>
        <p:spPr>
          <a:xfrm>
            <a:off x="2813526" y="1177244"/>
            <a:ext cx="4956953" cy="57354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endParaRPr lang="en-GB" dirty="0">
              <a:solidFill>
                <a:srgbClr val="002060"/>
              </a:solidFill>
            </a:endParaRPr>
          </a:p>
        </p:txBody>
      </p:sp>
      <p:sp>
        <p:nvSpPr>
          <p:cNvPr id="9" name="Rectangle 14">
            <a:extLst>
              <a:ext uri="{FF2B5EF4-FFF2-40B4-BE49-F238E27FC236}">
                <a16:creationId xmlns:a16="http://schemas.microsoft.com/office/drawing/2014/main" id="{02448291-8C45-4A8E-A97B-173F0063B5B9}"/>
              </a:ext>
            </a:extLst>
          </p:cNvPr>
          <p:cNvSpPr/>
          <p:nvPr/>
        </p:nvSpPr>
        <p:spPr>
          <a:xfrm>
            <a:off x="601214" y="950877"/>
            <a:ext cx="11005570" cy="4135293"/>
          </a:xfrm>
          <a:prstGeom prst="rect">
            <a:avLst/>
          </a:pr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dirty="0">
              <a:solidFill>
                <a:srgbClr val="FFFFFF"/>
              </a:solidFill>
              <a:uFillTx/>
              <a:latin typeface="Calibri"/>
            </a:endParaRPr>
          </a:p>
        </p:txBody>
      </p:sp>
      <p:graphicFrame>
        <p:nvGraphicFramePr>
          <p:cNvPr id="10" name="Table 16">
            <a:extLst>
              <a:ext uri="{FF2B5EF4-FFF2-40B4-BE49-F238E27FC236}">
                <a16:creationId xmlns:a16="http://schemas.microsoft.com/office/drawing/2014/main" id="{F86FA742-011F-4990-A2E7-BCDC998CDA17}"/>
              </a:ext>
            </a:extLst>
          </p:cNvPr>
          <p:cNvGraphicFramePr>
            <a:graphicFrameLocks noGrp="1"/>
          </p:cNvGraphicFramePr>
          <p:nvPr/>
        </p:nvGraphicFramePr>
        <p:xfrm>
          <a:off x="1989359" y="1390561"/>
          <a:ext cx="8739601" cy="807436"/>
        </p:xfrm>
        <a:graphic>
          <a:graphicData uri="http://schemas.openxmlformats.org/drawingml/2006/table">
            <a:tbl>
              <a:tblPr firstRow="1" bandRow="1">
                <a:effectLst/>
                <a:tableStyleId>{5C22544A-7EE6-4342-B048-85BDC9FD1C3A}</a:tableStyleId>
              </a:tblPr>
              <a:tblGrid>
                <a:gridCol w="4399249">
                  <a:extLst>
                    <a:ext uri="{9D8B030D-6E8A-4147-A177-3AD203B41FA5}">
                      <a16:colId xmlns:a16="http://schemas.microsoft.com/office/drawing/2014/main" val="132216525"/>
                    </a:ext>
                  </a:extLst>
                </a:gridCol>
                <a:gridCol w="4340352">
                  <a:extLst>
                    <a:ext uri="{9D8B030D-6E8A-4147-A177-3AD203B41FA5}">
                      <a16:colId xmlns:a16="http://schemas.microsoft.com/office/drawing/2014/main" val="1869765063"/>
                    </a:ext>
                  </a:extLst>
                </a:gridCol>
              </a:tblGrid>
              <a:tr h="807436">
                <a:tc>
                  <a:txBody>
                    <a:bodyPr/>
                    <a:lstStyle/>
                    <a:p>
                      <a:pPr lvl="0"/>
                      <a:r>
                        <a:rPr lang="en-GB" sz="1100" dirty="0">
                          <a:solidFill>
                            <a:srgbClr val="002060"/>
                          </a:solidFill>
                        </a:rPr>
                        <a:t>Needs’ Analysis:</a:t>
                      </a:r>
                    </a:p>
                    <a:p>
                      <a:pPr marL="285750" lvl="0" indent="-285750">
                        <a:buSzPct val="100000"/>
                        <a:buFont typeface="Arial" pitchFamily="34"/>
                        <a:buChar char="•"/>
                      </a:pPr>
                      <a:r>
                        <a:rPr lang="en-GB" sz="1100" i="0" dirty="0">
                          <a:solidFill>
                            <a:srgbClr val="002060"/>
                          </a:solidFill>
                        </a:rPr>
                        <a:t>Army</a:t>
                      </a:r>
                      <a:r>
                        <a:rPr lang="en-GB" sz="1100" i="1" dirty="0">
                          <a:solidFill>
                            <a:srgbClr val="002060"/>
                          </a:solidFill>
                        </a:rPr>
                        <a:t> </a:t>
                      </a:r>
                      <a:r>
                        <a:rPr lang="en-GB" sz="1100" dirty="0">
                          <a:solidFill>
                            <a:srgbClr val="002060"/>
                          </a:solidFill>
                        </a:rPr>
                        <a:t>veteran</a:t>
                      </a:r>
                    </a:p>
                    <a:p>
                      <a:pPr marL="285750" lvl="0" indent="-285750">
                        <a:buSzPct val="100000"/>
                        <a:buFont typeface="Arial" pitchFamily="34"/>
                        <a:buChar char="•"/>
                      </a:pPr>
                      <a:r>
                        <a:rPr lang="en-GB" sz="1100" dirty="0">
                          <a:solidFill>
                            <a:srgbClr val="002060"/>
                          </a:solidFill>
                        </a:rPr>
                        <a:t>Mental health</a:t>
                      </a:r>
                    </a:p>
                    <a:p>
                      <a:pPr marL="0" lvl="0" indent="0">
                        <a:buNone/>
                      </a:pPr>
                      <a:endParaRPr lang="en-GB" sz="1000" dirty="0">
                        <a:solidFill>
                          <a:srgbClr val="00000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000" dirty="0">
                        <a:solidFill>
                          <a:srgbClr val="000000"/>
                        </a:solidFill>
                      </a:endParaRPr>
                    </a:p>
                    <a:p>
                      <a:pPr marL="285750" lvl="0" indent="-285750">
                        <a:buSzPct val="100000"/>
                        <a:buFont typeface="Arial" pitchFamily="34"/>
                        <a:buChar char="•"/>
                      </a:pPr>
                      <a:r>
                        <a:rPr lang="en-GB" sz="1100" i="0" dirty="0">
                          <a:solidFill>
                            <a:srgbClr val="002060"/>
                          </a:solidFill>
                        </a:rPr>
                        <a:t>Allegations against MOD</a:t>
                      </a:r>
                    </a:p>
                    <a:p>
                      <a:pPr marL="0" lvl="0" indent="0">
                        <a:buNone/>
                      </a:pPr>
                      <a:endParaRPr lang="en-GB" sz="1000" dirty="0">
                        <a:solidFill>
                          <a:srgbClr val="002060"/>
                        </a:solidFill>
                      </a:endParaRP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1898319719"/>
                  </a:ext>
                </a:extLst>
              </a:tr>
            </a:tbl>
          </a:graphicData>
        </a:graphic>
      </p:graphicFrame>
      <p:graphicFrame>
        <p:nvGraphicFramePr>
          <p:cNvPr id="11" name="Table 19">
            <a:extLst>
              <a:ext uri="{FF2B5EF4-FFF2-40B4-BE49-F238E27FC236}">
                <a16:creationId xmlns:a16="http://schemas.microsoft.com/office/drawing/2014/main" id="{69A0AACB-CDCC-4A29-A974-D086DE0D7EA3}"/>
              </a:ext>
            </a:extLst>
          </p:cNvPr>
          <p:cNvGraphicFramePr>
            <a:graphicFrameLocks noGrp="1"/>
          </p:cNvGraphicFramePr>
          <p:nvPr/>
        </p:nvGraphicFramePr>
        <p:xfrm>
          <a:off x="1989358" y="2452116"/>
          <a:ext cx="8723361" cy="1059180"/>
        </p:xfrm>
        <a:graphic>
          <a:graphicData uri="http://schemas.openxmlformats.org/drawingml/2006/table">
            <a:tbl>
              <a:tblPr firstRow="1" bandRow="1">
                <a:effectLst/>
                <a:tableStyleId>{5C22544A-7EE6-4342-B048-85BDC9FD1C3A}</a:tableStyleId>
              </a:tblPr>
              <a:tblGrid>
                <a:gridCol w="4395201">
                  <a:extLst>
                    <a:ext uri="{9D8B030D-6E8A-4147-A177-3AD203B41FA5}">
                      <a16:colId xmlns:a16="http://schemas.microsoft.com/office/drawing/2014/main" val="195120319"/>
                    </a:ext>
                  </a:extLst>
                </a:gridCol>
                <a:gridCol w="4328160">
                  <a:extLst>
                    <a:ext uri="{9D8B030D-6E8A-4147-A177-3AD203B41FA5}">
                      <a16:colId xmlns:a16="http://schemas.microsoft.com/office/drawing/2014/main" val="1082463044"/>
                    </a:ext>
                  </a:extLst>
                </a:gridCol>
              </a:tblGrid>
              <a:tr h="970582">
                <a:tc>
                  <a:txBody>
                    <a:bodyPr/>
                    <a:lstStyle/>
                    <a:p>
                      <a:pPr lvl="0"/>
                      <a:r>
                        <a:rPr lang="en-GB" sz="1100" dirty="0">
                          <a:solidFill>
                            <a:srgbClr val="002060"/>
                          </a:solidFill>
                        </a:rPr>
                        <a:t>Actions:</a:t>
                      </a:r>
                    </a:p>
                    <a:p>
                      <a:pPr marL="285750" lvl="0" indent="-285750">
                        <a:buSzPct val="100000"/>
                        <a:buFont typeface="Arial" pitchFamily="34"/>
                        <a:buChar char="•"/>
                      </a:pPr>
                      <a:r>
                        <a:rPr lang="en-GB" sz="1100" dirty="0">
                          <a:solidFill>
                            <a:srgbClr val="002060"/>
                          </a:solidFill>
                        </a:rPr>
                        <a:t>Relationship building to encourage client to accept mental health support</a:t>
                      </a:r>
                    </a:p>
                    <a:p>
                      <a:pPr marL="285750" lvl="0" indent="-285750">
                        <a:buSzPct val="100000"/>
                        <a:buFont typeface="Arial" pitchFamily="34"/>
                        <a:buChar char="•"/>
                      </a:pPr>
                      <a:r>
                        <a:rPr lang="en-GB" sz="1100" dirty="0">
                          <a:solidFill>
                            <a:srgbClr val="002060"/>
                          </a:solidFill>
                        </a:rPr>
                        <a:t>Liaison with multiple agencies regarding allegations</a:t>
                      </a:r>
                      <a:endParaRPr lang="en-GB" sz="1100" i="0" dirty="0">
                        <a:solidFill>
                          <a:srgbClr val="00206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000" dirty="0">
                        <a:solidFill>
                          <a:srgbClr val="000000"/>
                        </a:solidFill>
                      </a:endParaRPr>
                    </a:p>
                    <a:p>
                      <a:pPr marL="285750" lvl="0" indent="-285750">
                        <a:buSzPct val="100000"/>
                        <a:buFont typeface="Arial" pitchFamily="34"/>
                        <a:buChar char="•"/>
                      </a:pPr>
                      <a:r>
                        <a:rPr lang="en-GB" sz="1100" dirty="0">
                          <a:solidFill>
                            <a:srgbClr val="002060"/>
                          </a:solidFill>
                        </a:rPr>
                        <a:t>Short notice support to client and family following self harm</a:t>
                      </a:r>
                    </a:p>
                    <a:p>
                      <a:pPr marL="285750" lvl="0" indent="-285750">
                        <a:buSzPct val="100000"/>
                        <a:buFont typeface="Arial" pitchFamily="34"/>
                        <a:buChar char="•"/>
                      </a:pPr>
                      <a:r>
                        <a:rPr lang="en-GB" sz="1100" dirty="0">
                          <a:solidFill>
                            <a:srgbClr val="002060"/>
                          </a:solidFill>
                        </a:rPr>
                        <a:t>Ongoing support to encourage and sustain better mental health inc. engaging with social prescribing and volunteering</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665631456"/>
                  </a:ext>
                </a:extLst>
              </a:tr>
            </a:tbl>
          </a:graphicData>
        </a:graphic>
      </p:graphicFrame>
      <p:graphicFrame>
        <p:nvGraphicFramePr>
          <p:cNvPr id="12" name="Table 22">
            <a:extLst>
              <a:ext uri="{FF2B5EF4-FFF2-40B4-BE49-F238E27FC236}">
                <a16:creationId xmlns:a16="http://schemas.microsoft.com/office/drawing/2014/main" id="{95B93D50-A18D-4A47-A95D-D9093A479709}"/>
              </a:ext>
            </a:extLst>
          </p:cNvPr>
          <p:cNvGraphicFramePr>
            <a:graphicFrameLocks noGrp="1"/>
          </p:cNvGraphicFramePr>
          <p:nvPr/>
        </p:nvGraphicFramePr>
        <p:xfrm>
          <a:off x="1973118" y="3841169"/>
          <a:ext cx="8739601" cy="960120"/>
        </p:xfrm>
        <a:graphic>
          <a:graphicData uri="http://schemas.openxmlformats.org/drawingml/2006/table">
            <a:tbl>
              <a:tblPr firstRow="1" bandRow="1">
                <a:effectLst/>
                <a:tableStyleId>{5C22544A-7EE6-4342-B048-85BDC9FD1C3A}</a:tableStyleId>
              </a:tblPr>
              <a:tblGrid>
                <a:gridCol w="4418157">
                  <a:extLst>
                    <a:ext uri="{9D8B030D-6E8A-4147-A177-3AD203B41FA5}">
                      <a16:colId xmlns:a16="http://schemas.microsoft.com/office/drawing/2014/main" val="1853556018"/>
                    </a:ext>
                  </a:extLst>
                </a:gridCol>
                <a:gridCol w="4321444">
                  <a:extLst>
                    <a:ext uri="{9D8B030D-6E8A-4147-A177-3AD203B41FA5}">
                      <a16:colId xmlns:a16="http://schemas.microsoft.com/office/drawing/2014/main" val="4255877996"/>
                    </a:ext>
                  </a:extLst>
                </a:gridCol>
              </a:tblGrid>
              <a:tr h="960120">
                <a:tc>
                  <a:txBody>
                    <a:bodyPr/>
                    <a:lstStyle/>
                    <a:p>
                      <a:pPr lvl="0"/>
                      <a:r>
                        <a:rPr lang="en-GB" sz="1100" dirty="0">
                          <a:solidFill>
                            <a:srgbClr val="002060"/>
                          </a:solidFill>
                        </a:rPr>
                        <a:t>Impact:</a:t>
                      </a:r>
                    </a:p>
                    <a:p>
                      <a:pPr marL="285750" lvl="0" indent="-285750">
                        <a:buSzPct val="100000"/>
                        <a:buFont typeface="Arial" pitchFamily="34"/>
                        <a:buChar char="•"/>
                      </a:pPr>
                      <a:r>
                        <a:rPr lang="en-GB" sz="1100" dirty="0">
                          <a:solidFill>
                            <a:srgbClr val="002060"/>
                          </a:solidFill>
                        </a:rPr>
                        <a:t>Good relationship built and sustained</a:t>
                      </a:r>
                    </a:p>
                    <a:p>
                      <a:pPr marL="285750" lvl="0" indent="-285750">
                        <a:buSzPct val="100000"/>
                        <a:buFont typeface="Arial" pitchFamily="34"/>
                        <a:buChar char="•"/>
                      </a:pPr>
                      <a:r>
                        <a:rPr lang="en-GB" sz="1100" dirty="0">
                          <a:solidFill>
                            <a:srgbClr val="002060"/>
                          </a:solidFill>
                        </a:rPr>
                        <a:t>Weekly welfare check ups</a:t>
                      </a:r>
                    </a:p>
                    <a:p>
                      <a:pPr marL="285750" lvl="0" indent="-285750">
                        <a:buSzPct val="100000"/>
                        <a:buFont typeface="Arial" pitchFamily="34"/>
                        <a:buChar char="•"/>
                      </a:pPr>
                      <a:r>
                        <a:rPr lang="en-GB" sz="1100" dirty="0">
                          <a:solidFill>
                            <a:srgbClr val="002060"/>
                          </a:solidFill>
                        </a:rPr>
                        <a:t>Personal Independence Payment application submitted</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2060"/>
                        </a:solidFill>
                      </a:endParaRPr>
                    </a:p>
                    <a:p>
                      <a:pPr marL="285750" lvl="0" indent="-285750">
                        <a:buSzPct val="100000"/>
                        <a:buFont typeface="Arial" pitchFamily="34"/>
                        <a:buChar char="•"/>
                      </a:pPr>
                      <a:r>
                        <a:rPr lang="en-GB" sz="1100" dirty="0">
                          <a:solidFill>
                            <a:srgbClr val="002060"/>
                          </a:solidFill>
                        </a:rPr>
                        <a:t>More positive frame of mind for client</a:t>
                      </a:r>
                    </a:p>
                    <a:p>
                      <a:pPr marL="285750" lvl="0" indent="-285750">
                        <a:buSzPct val="100000"/>
                        <a:buFont typeface="Arial" pitchFamily="34"/>
                        <a:buChar char="•"/>
                      </a:pPr>
                      <a:r>
                        <a:rPr lang="en-GB" sz="1100" dirty="0">
                          <a:solidFill>
                            <a:srgbClr val="002060"/>
                          </a:solidFill>
                        </a:rPr>
                        <a:t>Applications for volunteer roles to work towards employment</a:t>
                      </a:r>
                    </a:p>
                    <a:p>
                      <a:pPr marL="285750" lvl="0" indent="-285750">
                        <a:buSzPct val="100000"/>
                        <a:buFont typeface="Arial" pitchFamily="34"/>
                        <a:buChar char="•"/>
                      </a:pPr>
                      <a:endParaRPr lang="en-GB" sz="1100" dirty="0">
                        <a:solidFill>
                          <a:srgbClr val="002060"/>
                        </a:solidFill>
                      </a:endParaRP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4265796994"/>
                  </a:ext>
                </a:extLst>
              </a:tr>
            </a:tbl>
          </a:graphicData>
        </a:graphic>
      </p:graphicFrame>
      <p:sp>
        <p:nvSpPr>
          <p:cNvPr id="13" name="TextBox 22">
            <a:extLst>
              <a:ext uri="{FF2B5EF4-FFF2-40B4-BE49-F238E27FC236}">
                <a16:creationId xmlns:a16="http://schemas.microsoft.com/office/drawing/2014/main" id="{D6A13E00-2053-4546-9EB8-442A7F3F46A2}"/>
              </a:ext>
            </a:extLst>
          </p:cNvPr>
          <p:cNvSpPr txBox="1"/>
          <p:nvPr/>
        </p:nvSpPr>
        <p:spPr>
          <a:xfrm>
            <a:off x="635700" y="5367423"/>
            <a:ext cx="10971084" cy="492443"/>
          </a:xfrm>
          <a:prstGeom prst="rect">
            <a:avLst/>
          </a:prstGeom>
          <a:noFill/>
          <a:ln w="9528" cap="flat">
            <a:solidFill>
              <a:srgbClr val="00206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203864"/>
                </a:solidFill>
                <a:uFillTx/>
              </a:rPr>
              <a:t>Case Study highlights the diversity of support required of us. Engaging with various departments of MOD to try and provide some closure for the Veteran.</a:t>
            </a:r>
          </a:p>
        </p:txBody>
      </p:sp>
      <p:pic>
        <p:nvPicPr>
          <p:cNvPr id="14" name="Picture 4" descr="The back of a person's head&#10;&#10;Description automatically generated with medium confidence">
            <a:extLst>
              <a:ext uri="{FF2B5EF4-FFF2-40B4-BE49-F238E27FC236}">
                <a16:creationId xmlns:a16="http://schemas.microsoft.com/office/drawing/2014/main" id="{D4E4F48C-FD7C-4823-845D-074038C92861}"/>
              </a:ext>
            </a:extLst>
          </p:cNvPr>
          <p:cNvPicPr>
            <a:picLocks noChangeAspect="1"/>
          </p:cNvPicPr>
          <p:nvPr/>
        </p:nvPicPr>
        <p:blipFill>
          <a:blip r:embed="rId2"/>
          <a:stretch>
            <a:fillRect/>
          </a:stretch>
        </p:blipFill>
        <p:spPr>
          <a:xfrm>
            <a:off x="700320" y="2240295"/>
            <a:ext cx="1185867" cy="1485900"/>
          </a:xfrm>
          <a:prstGeom prst="rect">
            <a:avLst/>
          </a:prstGeom>
          <a:noFill/>
          <a:ln cap="flat">
            <a:noFill/>
          </a:ln>
        </p:spPr>
      </p:pic>
    </p:spTree>
    <p:extLst>
      <p:ext uri="{BB962C8B-B14F-4D97-AF65-F5344CB8AC3E}">
        <p14:creationId xmlns:p14="http://schemas.microsoft.com/office/powerpoint/2010/main" val="509317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297887"/>
            <a:ext cx="11484996" cy="389933"/>
          </a:xfrm>
        </p:spPr>
        <p:txBody>
          <a:bodyPr/>
          <a:lstStyle/>
          <a:p>
            <a:pPr algn="ctr"/>
            <a:r>
              <a:rPr lang="en-GB" dirty="0">
                <a:solidFill>
                  <a:srgbClr val="002060"/>
                </a:solidFill>
              </a:rPr>
              <a:t>Case Study – Medical Discharge</a:t>
            </a:r>
            <a:br>
              <a:rPr lang="en-GB" dirty="0">
                <a:solidFill>
                  <a:srgbClr val="002060"/>
                </a:solidFill>
              </a:rPr>
            </a:br>
            <a:br>
              <a:rPr lang="en-GB" dirty="0">
                <a:solidFill>
                  <a:srgbClr val="002060"/>
                </a:solidFill>
              </a:rPr>
            </a:br>
            <a:endParaRPr lang="en-GB" dirty="0"/>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11</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8" name="Title 1">
            <a:extLst>
              <a:ext uri="{FF2B5EF4-FFF2-40B4-BE49-F238E27FC236}">
                <a16:creationId xmlns:a16="http://schemas.microsoft.com/office/drawing/2014/main" id="{A67CDA01-450D-45C4-AD9C-27BA7F0FE565}"/>
              </a:ext>
            </a:extLst>
          </p:cNvPr>
          <p:cNvSpPr txBox="1">
            <a:spLocks/>
          </p:cNvSpPr>
          <p:nvPr/>
        </p:nvSpPr>
        <p:spPr>
          <a:xfrm>
            <a:off x="2654606" y="1177244"/>
            <a:ext cx="4740661" cy="57354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endParaRPr lang="en-GB" dirty="0">
              <a:solidFill>
                <a:srgbClr val="002060"/>
              </a:solidFill>
            </a:endParaRPr>
          </a:p>
        </p:txBody>
      </p:sp>
      <p:sp>
        <p:nvSpPr>
          <p:cNvPr id="9" name="Rectangle 14">
            <a:extLst>
              <a:ext uri="{FF2B5EF4-FFF2-40B4-BE49-F238E27FC236}">
                <a16:creationId xmlns:a16="http://schemas.microsoft.com/office/drawing/2014/main" id="{CBA1863C-B29B-4250-A983-B8F3151FF1FF}"/>
              </a:ext>
            </a:extLst>
          </p:cNvPr>
          <p:cNvSpPr/>
          <p:nvPr/>
        </p:nvSpPr>
        <p:spPr>
          <a:xfrm>
            <a:off x="616305" y="954000"/>
            <a:ext cx="10932418" cy="4573429"/>
          </a:xfrm>
          <a:prstGeom prst="rect">
            <a:avLst/>
          </a:pr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dirty="0">
              <a:solidFill>
                <a:srgbClr val="FFFFFF"/>
              </a:solidFill>
              <a:uFillTx/>
              <a:latin typeface="Calibri"/>
            </a:endParaRPr>
          </a:p>
        </p:txBody>
      </p:sp>
      <p:graphicFrame>
        <p:nvGraphicFramePr>
          <p:cNvPr id="10" name="Table 16">
            <a:extLst>
              <a:ext uri="{FF2B5EF4-FFF2-40B4-BE49-F238E27FC236}">
                <a16:creationId xmlns:a16="http://schemas.microsoft.com/office/drawing/2014/main" id="{199D8E4A-5235-475F-B089-2BEC263161D0}"/>
              </a:ext>
            </a:extLst>
          </p:cNvPr>
          <p:cNvGraphicFramePr>
            <a:graphicFrameLocks noGrp="1"/>
          </p:cNvGraphicFramePr>
          <p:nvPr/>
        </p:nvGraphicFramePr>
        <p:xfrm>
          <a:off x="1975102" y="1379339"/>
          <a:ext cx="8912351" cy="1074420"/>
        </p:xfrm>
        <a:graphic>
          <a:graphicData uri="http://schemas.openxmlformats.org/drawingml/2006/table">
            <a:tbl>
              <a:tblPr firstRow="1" bandRow="1">
                <a:effectLst/>
                <a:tableStyleId>{5C22544A-7EE6-4342-B048-85BDC9FD1C3A}</a:tableStyleId>
              </a:tblPr>
              <a:tblGrid>
                <a:gridCol w="4462272">
                  <a:extLst>
                    <a:ext uri="{9D8B030D-6E8A-4147-A177-3AD203B41FA5}">
                      <a16:colId xmlns:a16="http://schemas.microsoft.com/office/drawing/2014/main" val="4168218878"/>
                    </a:ext>
                  </a:extLst>
                </a:gridCol>
                <a:gridCol w="4450079">
                  <a:extLst>
                    <a:ext uri="{9D8B030D-6E8A-4147-A177-3AD203B41FA5}">
                      <a16:colId xmlns:a16="http://schemas.microsoft.com/office/drawing/2014/main" val="3151717314"/>
                    </a:ext>
                  </a:extLst>
                </a:gridCol>
              </a:tblGrid>
              <a:tr h="1053778">
                <a:tc>
                  <a:txBody>
                    <a:bodyPr/>
                    <a:lstStyle/>
                    <a:p>
                      <a:pPr lvl="0"/>
                      <a:r>
                        <a:rPr lang="en-GB" sz="1100" dirty="0">
                          <a:solidFill>
                            <a:srgbClr val="002060"/>
                          </a:solidFill>
                          <a:latin typeface="+mn-lt"/>
                        </a:rPr>
                        <a:t>Needs’ Analysis:</a:t>
                      </a:r>
                    </a:p>
                    <a:p>
                      <a:pPr marL="285750" lvl="0" indent="-285750">
                        <a:buSzPct val="100000"/>
                        <a:buFont typeface="Arial" pitchFamily="34"/>
                        <a:buChar char="•"/>
                      </a:pPr>
                      <a:r>
                        <a:rPr lang="en-GB" sz="1100" b="1" kern="1200" dirty="0">
                          <a:solidFill>
                            <a:srgbClr val="002060"/>
                          </a:solidFill>
                          <a:latin typeface="+mn-lt"/>
                        </a:rPr>
                        <a:t>Motor Neurone Disease</a:t>
                      </a:r>
                    </a:p>
                    <a:p>
                      <a:pPr marL="285750" lvl="0" indent="-285750">
                        <a:buSzPct val="100000"/>
                        <a:buFont typeface="Arial" pitchFamily="34"/>
                        <a:buChar char="•"/>
                      </a:pPr>
                      <a:r>
                        <a:rPr lang="en-GB" sz="1100" b="1" kern="1200" dirty="0">
                          <a:solidFill>
                            <a:srgbClr val="002060"/>
                          </a:solidFill>
                          <a:latin typeface="+mn-lt"/>
                        </a:rPr>
                        <a:t>Notice To Vacate (NTV) Service housing issued to veteran and their family.</a:t>
                      </a:r>
                    </a:p>
                    <a:p>
                      <a:pPr marL="285750" lvl="0" indent="-285750">
                        <a:buSzPct val="100000"/>
                        <a:buFont typeface="Arial" pitchFamily="34"/>
                        <a:buChar char="•"/>
                      </a:pPr>
                      <a:r>
                        <a:rPr lang="en-GB" sz="1100" b="1" kern="1200" dirty="0">
                          <a:solidFill>
                            <a:srgbClr val="002060"/>
                          </a:solidFill>
                          <a:latin typeface="+mn-lt"/>
                        </a:rPr>
                        <a:t>Anxiety and concern for Veteran and Families future.</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latin typeface="+mn-lt"/>
                        </a:rPr>
                        <a:t>MP and Media interest in case.</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000" dirty="0">
                        <a:solidFill>
                          <a:srgbClr val="002060"/>
                        </a:solidFill>
                      </a:endParaRPr>
                    </a:p>
                    <a:p>
                      <a:pPr marL="285750" lvl="0" indent="-285750">
                        <a:buSzPct val="100000"/>
                        <a:buFont typeface="Arial" pitchFamily="34"/>
                        <a:buChar char="•"/>
                      </a:pPr>
                      <a:r>
                        <a:rPr lang="en-GB" sz="1100" dirty="0">
                          <a:solidFill>
                            <a:srgbClr val="002060"/>
                          </a:solidFill>
                        </a:rPr>
                        <a:t>Service Complaint</a:t>
                      </a:r>
                    </a:p>
                    <a:p>
                      <a:pPr marL="285750" lvl="0" indent="-285750">
                        <a:buSzPct val="100000"/>
                        <a:buFont typeface="Arial" pitchFamily="34"/>
                        <a:buChar char="•"/>
                      </a:pPr>
                      <a:r>
                        <a:rPr lang="en-GB" sz="1100" dirty="0">
                          <a:solidFill>
                            <a:srgbClr val="002060"/>
                          </a:solidFill>
                        </a:rPr>
                        <a:t>Veteran cared for 24/7 by a specialist medical team. Client is fully ventilated.</a:t>
                      </a:r>
                    </a:p>
                    <a:p>
                      <a:pPr marL="285750" lvl="0" indent="-285750">
                        <a:buSzPct val="100000"/>
                        <a:buFont typeface="Arial" pitchFamily="34"/>
                        <a:buChar char="•"/>
                      </a:pPr>
                      <a:r>
                        <a:rPr lang="en-GB" sz="1100" dirty="0">
                          <a:solidFill>
                            <a:srgbClr val="002060"/>
                          </a:solidFill>
                        </a:rPr>
                        <a:t>Housing to accommodate the needs of the veteran.</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997454493"/>
                  </a:ext>
                </a:extLst>
              </a:tr>
            </a:tbl>
          </a:graphicData>
        </a:graphic>
      </p:graphicFrame>
      <p:graphicFrame>
        <p:nvGraphicFramePr>
          <p:cNvPr id="11" name="Table 22">
            <a:extLst>
              <a:ext uri="{FF2B5EF4-FFF2-40B4-BE49-F238E27FC236}">
                <a16:creationId xmlns:a16="http://schemas.microsoft.com/office/drawing/2014/main" id="{91EE7CF6-4085-4AA6-A232-6E84989AFE93}"/>
              </a:ext>
            </a:extLst>
          </p:cNvPr>
          <p:cNvGraphicFramePr>
            <a:graphicFrameLocks noGrp="1"/>
          </p:cNvGraphicFramePr>
          <p:nvPr/>
        </p:nvGraphicFramePr>
        <p:xfrm>
          <a:off x="1975102" y="4311125"/>
          <a:ext cx="8912352" cy="1059180"/>
        </p:xfrm>
        <a:graphic>
          <a:graphicData uri="http://schemas.openxmlformats.org/drawingml/2006/table">
            <a:tbl>
              <a:tblPr firstRow="1" bandRow="1">
                <a:effectLst/>
                <a:tableStyleId>{5C22544A-7EE6-4342-B048-85BDC9FD1C3A}</a:tableStyleId>
              </a:tblPr>
              <a:tblGrid>
                <a:gridCol w="4462274">
                  <a:extLst>
                    <a:ext uri="{9D8B030D-6E8A-4147-A177-3AD203B41FA5}">
                      <a16:colId xmlns:a16="http://schemas.microsoft.com/office/drawing/2014/main" val="1058834652"/>
                    </a:ext>
                  </a:extLst>
                </a:gridCol>
                <a:gridCol w="4450078">
                  <a:extLst>
                    <a:ext uri="{9D8B030D-6E8A-4147-A177-3AD203B41FA5}">
                      <a16:colId xmlns:a16="http://schemas.microsoft.com/office/drawing/2014/main" val="605560372"/>
                    </a:ext>
                  </a:extLst>
                </a:gridCol>
              </a:tblGrid>
              <a:tr h="960120">
                <a:tc>
                  <a:txBody>
                    <a:bodyPr/>
                    <a:lstStyle/>
                    <a:p>
                      <a:pPr lvl="0"/>
                      <a:r>
                        <a:rPr lang="en-GB" sz="1100" dirty="0">
                          <a:solidFill>
                            <a:srgbClr val="002060"/>
                          </a:solidFill>
                        </a:rPr>
                        <a:t>Impact:</a:t>
                      </a:r>
                    </a:p>
                    <a:p>
                      <a:pPr marL="285750" lvl="0" indent="-285750">
                        <a:buSzPct val="100000"/>
                        <a:buFont typeface="Arial" pitchFamily="34"/>
                        <a:buChar char="•"/>
                      </a:pPr>
                      <a:r>
                        <a:rPr lang="en-GB" sz="1100" dirty="0">
                          <a:solidFill>
                            <a:srgbClr val="002060"/>
                          </a:solidFill>
                        </a:rPr>
                        <a:t>MND accepted as service attributable and 100% WP put into payment with supporting supplementary allowances, providing the family with financial support.</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Prevention of negative media</a:t>
                      </a:r>
                    </a:p>
                    <a:p>
                      <a:pPr marL="285750" lvl="0" indent="-285750">
                        <a:buSzPct val="100000"/>
                        <a:buFont typeface="Arial" pitchFamily="34"/>
                        <a:buChar char="•"/>
                      </a:pPr>
                      <a:endParaRPr lang="en-GB" sz="1000" dirty="0">
                        <a:solidFill>
                          <a:srgbClr val="00206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000" dirty="0">
                        <a:solidFill>
                          <a:srgbClr val="002060"/>
                        </a:solidFill>
                      </a:endParaRP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Withdrawal of NTV secured by detailed request submitted to Air Cdre, ensuring family rights to reside at service rates until death. Case treated as a DIS for SFA entitlements DIO adaptations complete to improve the quality of life. Making one room into a hospital ward.</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1936043894"/>
                  </a:ext>
                </a:extLst>
              </a:tr>
            </a:tbl>
          </a:graphicData>
        </a:graphic>
      </p:graphicFrame>
      <p:sp>
        <p:nvSpPr>
          <p:cNvPr id="12" name="TextBox 22">
            <a:extLst>
              <a:ext uri="{FF2B5EF4-FFF2-40B4-BE49-F238E27FC236}">
                <a16:creationId xmlns:a16="http://schemas.microsoft.com/office/drawing/2014/main" id="{A73C21BA-DEF7-4906-A8EC-4547FBD3796A}"/>
              </a:ext>
            </a:extLst>
          </p:cNvPr>
          <p:cNvSpPr txBox="1"/>
          <p:nvPr/>
        </p:nvSpPr>
        <p:spPr>
          <a:xfrm>
            <a:off x="616305" y="5621867"/>
            <a:ext cx="10932418" cy="646331"/>
          </a:xfrm>
          <a:prstGeom prst="rect">
            <a:avLst/>
          </a:prstGeom>
          <a:noFill/>
          <a:ln w="9528" cap="flat">
            <a:solidFill>
              <a:srgbClr val="203864"/>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solidFill>
                  <a:srgbClr val="203864"/>
                </a:solidFill>
                <a:uFillTx/>
              </a:rPr>
              <a:t>Case Study highlights the extreme complexities encountered  by Welfare Managers and the need to engage with stakeholders at the most senior levels to ensure exacting outcomes, in what is a very challenging situation that is time sensitive and emotive situation. Such cases require extremely high levels of knowledge and  expertise, ensuring navigation with multiple complex service providers is productive. Extremely positive feedback from Air Vice Marshall.</a:t>
            </a:r>
            <a:endParaRPr lang="en-GB" sz="1200" b="0" i="0" u="none" strike="noStrike" kern="1200" cap="none" spc="0" baseline="0" dirty="0">
              <a:solidFill>
                <a:srgbClr val="002060"/>
              </a:solidFill>
              <a:uFillTx/>
            </a:endParaRPr>
          </a:p>
        </p:txBody>
      </p:sp>
      <p:pic>
        <p:nvPicPr>
          <p:cNvPr id="13" name="Picture 9" descr="A picture containing silhouette&#10;&#10;Description automatically generated">
            <a:extLst>
              <a:ext uri="{FF2B5EF4-FFF2-40B4-BE49-F238E27FC236}">
                <a16:creationId xmlns:a16="http://schemas.microsoft.com/office/drawing/2014/main" id="{9510B8DD-9D82-456A-8A31-FFFD91135DDD}"/>
              </a:ext>
            </a:extLst>
          </p:cNvPr>
          <p:cNvPicPr>
            <a:picLocks noChangeAspect="1"/>
          </p:cNvPicPr>
          <p:nvPr/>
        </p:nvPicPr>
        <p:blipFill>
          <a:blip r:embed="rId2"/>
          <a:stretch>
            <a:fillRect/>
          </a:stretch>
        </p:blipFill>
        <p:spPr>
          <a:xfrm>
            <a:off x="677264" y="2187058"/>
            <a:ext cx="1212495" cy="1365653"/>
          </a:xfrm>
          <a:prstGeom prst="rect">
            <a:avLst/>
          </a:prstGeom>
          <a:noFill/>
          <a:ln cap="flat">
            <a:noFill/>
          </a:ln>
        </p:spPr>
      </p:pic>
      <p:graphicFrame>
        <p:nvGraphicFramePr>
          <p:cNvPr id="14" name="Table 2">
            <a:extLst>
              <a:ext uri="{FF2B5EF4-FFF2-40B4-BE49-F238E27FC236}">
                <a16:creationId xmlns:a16="http://schemas.microsoft.com/office/drawing/2014/main" id="{9A1A1BA3-6936-424F-AAC5-5A826DF95484}"/>
              </a:ext>
            </a:extLst>
          </p:cNvPr>
          <p:cNvGraphicFramePr>
            <a:graphicFrameLocks noGrp="1"/>
          </p:cNvGraphicFramePr>
          <p:nvPr/>
        </p:nvGraphicFramePr>
        <p:xfrm>
          <a:off x="1975102" y="2615758"/>
          <a:ext cx="8912351" cy="1577340"/>
        </p:xfrm>
        <a:graphic>
          <a:graphicData uri="http://schemas.openxmlformats.org/drawingml/2006/table">
            <a:tbl>
              <a:tblPr firstRow="1" bandRow="1">
                <a:effectLst/>
                <a:tableStyleId>{5C22544A-7EE6-4342-B048-85BDC9FD1C3A}</a:tableStyleId>
              </a:tblPr>
              <a:tblGrid>
                <a:gridCol w="4462274">
                  <a:extLst>
                    <a:ext uri="{9D8B030D-6E8A-4147-A177-3AD203B41FA5}">
                      <a16:colId xmlns:a16="http://schemas.microsoft.com/office/drawing/2014/main" val="2195324810"/>
                    </a:ext>
                  </a:extLst>
                </a:gridCol>
                <a:gridCol w="4450077">
                  <a:extLst>
                    <a:ext uri="{9D8B030D-6E8A-4147-A177-3AD203B41FA5}">
                      <a16:colId xmlns:a16="http://schemas.microsoft.com/office/drawing/2014/main" val="652318699"/>
                    </a:ext>
                  </a:extLst>
                </a:gridCol>
              </a:tblGrid>
              <a:tr h="1470529">
                <a:tc>
                  <a:txBody>
                    <a:bodyPr/>
                    <a:lstStyle/>
                    <a:p>
                      <a:pPr marL="0" marR="0" lvl="0" indent="0" algn="l" defTabSz="914400" rtl="0" fontAlgn="auto" hangingPunct="1">
                        <a:lnSpc>
                          <a:spcPct val="100000"/>
                        </a:lnSpc>
                        <a:spcBef>
                          <a:spcPts val="0"/>
                        </a:spcBef>
                        <a:spcAft>
                          <a:spcPts val="0"/>
                        </a:spcAft>
                        <a:buNone/>
                        <a:tabLst/>
                      </a:pPr>
                      <a:r>
                        <a:rPr lang="en-GB" sz="1100" b="1" dirty="0">
                          <a:solidFill>
                            <a:srgbClr val="002060"/>
                          </a:solidFill>
                        </a:rPr>
                        <a:t>Actions:</a:t>
                      </a:r>
                    </a:p>
                    <a:p>
                      <a:pPr marL="285750" lvl="0" indent="-285750">
                        <a:buSzPct val="100000"/>
                        <a:buFont typeface="Arial" pitchFamily="34"/>
                        <a:buChar char="•"/>
                      </a:pPr>
                      <a:r>
                        <a:rPr lang="en-GB" sz="1100" b="1" dirty="0">
                          <a:solidFill>
                            <a:srgbClr val="002060"/>
                          </a:solidFill>
                        </a:rPr>
                        <a:t>Full involvement in applying  War Pension Scheme and allowances.</a:t>
                      </a:r>
                    </a:p>
                    <a:p>
                      <a:pPr marL="285750" lvl="0" indent="-285750">
                        <a:buSzPct val="100000"/>
                        <a:buFont typeface="Arial" pitchFamily="34"/>
                        <a:buChar char="•"/>
                      </a:pPr>
                      <a:r>
                        <a:rPr lang="en-GB" sz="1100" b="1" dirty="0">
                          <a:solidFill>
                            <a:srgbClr val="002060"/>
                          </a:solidFill>
                        </a:rPr>
                        <a:t>Welfare Manager provided recommendations to DIO with regards to NTV and adaptions. Engagement with Local Authority to ensure O/T report reflected need and adaptations</a:t>
                      </a:r>
                    </a:p>
                    <a:p>
                      <a:pPr marL="285750" lvl="0" indent="-285750">
                        <a:buSzPct val="100000"/>
                        <a:buFont typeface="Arial" pitchFamily="34"/>
                        <a:buChar char="•"/>
                      </a:pPr>
                      <a:r>
                        <a:rPr lang="en-GB" sz="1100" b="1" dirty="0">
                          <a:solidFill>
                            <a:srgbClr val="002060"/>
                          </a:solidFill>
                        </a:rPr>
                        <a:t>Engagement with RAF and Padre to establish the support provided and the impact of Med Discharge </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000" b="1" dirty="0">
                        <a:solidFill>
                          <a:srgbClr val="002060"/>
                        </a:solidFill>
                      </a:endParaRPr>
                    </a:p>
                    <a:p>
                      <a:pPr marL="285750" lvl="0" indent="-285750">
                        <a:buSzPct val="100000"/>
                        <a:buFont typeface="Arial" pitchFamily="34"/>
                        <a:buChar char="•"/>
                      </a:pPr>
                      <a:r>
                        <a:rPr lang="en-GB" sz="1100" b="1" dirty="0">
                          <a:solidFill>
                            <a:srgbClr val="002060"/>
                          </a:solidFill>
                        </a:rPr>
                        <a:t>Liaised with CCG and Local Authority to cohesive approach with bespoke care package</a:t>
                      </a:r>
                    </a:p>
                    <a:p>
                      <a:pPr marL="285750" lvl="0" indent="-285750">
                        <a:buSzPct val="100000"/>
                        <a:buFont typeface="Arial" pitchFamily="34"/>
                        <a:buChar char="•"/>
                      </a:pPr>
                      <a:r>
                        <a:rPr lang="en-GB" sz="1100" b="1" dirty="0">
                          <a:solidFill>
                            <a:srgbClr val="002060"/>
                          </a:solidFill>
                        </a:rPr>
                        <a:t>Support with raising service complaint with the mode of exit from the RAF.</a:t>
                      </a:r>
                    </a:p>
                    <a:p>
                      <a:pPr marL="285750" lvl="0" indent="-285750">
                        <a:buSzPct val="100000"/>
                        <a:buFont typeface="Arial" pitchFamily="34"/>
                        <a:buChar char="•"/>
                      </a:pPr>
                      <a:r>
                        <a:rPr lang="en-GB" sz="1100" b="1" dirty="0">
                          <a:solidFill>
                            <a:srgbClr val="002060"/>
                          </a:solidFill>
                        </a:rPr>
                        <a:t>Lessons learnt meetings with DIO and senior RAF policy makers</a:t>
                      </a:r>
                      <a:r>
                        <a:rPr lang="en-GB" sz="1000" b="1" dirty="0">
                          <a:solidFill>
                            <a:srgbClr val="002060"/>
                          </a:solidFill>
                        </a:rPr>
                        <a:t>.</a:t>
                      </a:r>
                    </a:p>
                    <a:p>
                      <a:pPr marL="285750" lvl="0" indent="-285750">
                        <a:buSzPct val="100000"/>
                        <a:buFont typeface="Arial" pitchFamily="34"/>
                        <a:buChar char="•"/>
                      </a:pPr>
                      <a:endParaRPr lang="en-GB" sz="1000" dirty="0">
                        <a:solidFill>
                          <a:srgbClr val="002060"/>
                        </a:solidFill>
                      </a:endParaRP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3877259262"/>
                  </a:ext>
                </a:extLst>
              </a:tr>
            </a:tbl>
          </a:graphicData>
        </a:graphic>
      </p:graphicFrame>
    </p:spTree>
    <p:extLst>
      <p:ext uri="{BB962C8B-B14F-4D97-AF65-F5344CB8AC3E}">
        <p14:creationId xmlns:p14="http://schemas.microsoft.com/office/powerpoint/2010/main" val="404182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297887"/>
            <a:ext cx="11484996" cy="389933"/>
          </a:xfrm>
        </p:spPr>
        <p:txBody>
          <a:bodyPr/>
          <a:lstStyle/>
          <a:p>
            <a:pPr algn="ctr"/>
            <a:r>
              <a:rPr lang="en-GB" dirty="0">
                <a:solidFill>
                  <a:srgbClr val="002060"/>
                </a:solidFill>
              </a:rPr>
              <a:t>Case Study - Transition support</a:t>
            </a:r>
            <a:endParaRPr lang="en-GB" u="sng" dirty="0"/>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12</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8" name="Title 1">
            <a:extLst>
              <a:ext uri="{FF2B5EF4-FFF2-40B4-BE49-F238E27FC236}">
                <a16:creationId xmlns:a16="http://schemas.microsoft.com/office/drawing/2014/main" id="{24010EFE-1EBA-427D-A139-8A31E3099BF8}"/>
              </a:ext>
            </a:extLst>
          </p:cNvPr>
          <p:cNvSpPr txBox="1">
            <a:spLocks/>
          </p:cNvSpPr>
          <p:nvPr/>
        </p:nvSpPr>
        <p:spPr>
          <a:xfrm>
            <a:off x="2579196" y="1219370"/>
            <a:ext cx="4547146" cy="57354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br>
              <a:rPr lang="en-GB" dirty="0">
                <a:solidFill>
                  <a:srgbClr val="002060"/>
                </a:solidFill>
              </a:rPr>
            </a:br>
            <a:endParaRPr lang="en-GB" dirty="0">
              <a:solidFill>
                <a:srgbClr val="002060"/>
              </a:solidFill>
            </a:endParaRPr>
          </a:p>
        </p:txBody>
      </p:sp>
      <p:sp>
        <p:nvSpPr>
          <p:cNvPr id="9" name="Rectangle 14">
            <a:extLst>
              <a:ext uri="{FF2B5EF4-FFF2-40B4-BE49-F238E27FC236}">
                <a16:creationId xmlns:a16="http://schemas.microsoft.com/office/drawing/2014/main" id="{0F2D48F7-2206-4C1D-ADFA-B0D9213DD4BF}"/>
              </a:ext>
            </a:extLst>
          </p:cNvPr>
          <p:cNvSpPr/>
          <p:nvPr/>
        </p:nvSpPr>
        <p:spPr>
          <a:xfrm>
            <a:off x="616884" y="955003"/>
            <a:ext cx="10909464" cy="4336325"/>
          </a:xfrm>
          <a:prstGeom prst="rect">
            <a:avLst/>
          </a:pr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dirty="0">
              <a:solidFill>
                <a:srgbClr val="FFFFFF"/>
              </a:solidFill>
              <a:uFillTx/>
              <a:latin typeface="Calibri"/>
            </a:endParaRPr>
          </a:p>
        </p:txBody>
      </p:sp>
      <p:graphicFrame>
        <p:nvGraphicFramePr>
          <p:cNvPr id="10" name="Table 16">
            <a:extLst>
              <a:ext uri="{FF2B5EF4-FFF2-40B4-BE49-F238E27FC236}">
                <a16:creationId xmlns:a16="http://schemas.microsoft.com/office/drawing/2014/main" id="{7919FBD4-9372-41B5-AA73-9EE65AE4DB43}"/>
              </a:ext>
            </a:extLst>
          </p:cNvPr>
          <p:cNvGraphicFramePr>
            <a:graphicFrameLocks noGrp="1"/>
          </p:cNvGraphicFramePr>
          <p:nvPr/>
        </p:nvGraphicFramePr>
        <p:xfrm>
          <a:off x="1958923" y="1383817"/>
          <a:ext cx="8952917" cy="906780"/>
        </p:xfrm>
        <a:graphic>
          <a:graphicData uri="http://schemas.openxmlformats.org/drawingml/2006/table">
            <a:tbl>
              <a:tblPr firstRow="1" bandRow="1">
                <a:effectLst/>
                <a:tableStyleId>{5C22544A-7EE6-4342-B048-85BDC9FD1C3A}</a:tableStyleId>
              </a:tblPr>
              <a:tblGrid>
                <a:gridCol w="4489502">
                  <a:extLst>
                    <a:ext uri="{9D8B030D-6E8A-4147-A177-3AD203B41FA5}">
                      <a16:colId xmlns:a16="http://schemas.microsoft.com/office/drawing/2014/main" val="1820246221"/>
                    </a:ext>
                  </a:extLst>
                </a:gridCol>
                <a:gridCol w="4463415">
                  <a:extLst>
                    <a:ext uri="{9D8B030D-6E8A-4147-A177-3AD203B41FA5}">
                      <a16:colId xmlns:a16="http://schemas.microsoft.com/office/drawing/2014/main" val="2569494765"/>
                    </a:ext>
                  </a:extLst>
                </a:gridCol>
              </a:tblGrid>
              <a:tr h="868680">
                <a:tc>
                  <a:txBody>
                    <a:bodyPr/>
                    <a:lstStyle/>
                    <a:p>
                      <a:pPr lvl="0"/>
                      <a:r>
                        <a:rPr lang="en-GB" sz="1100" dirty="0">
                          <a:solidFill>
                            <a:srgbClr val="002060"/>
                          </a:solidFill>
                        </a:rPr>
                        <a:t>Needs’ Analysis:</a:t>
                      </a:r>
                    </a:p>
                    <a:p>
                      <a:pPr marL="285750" lvl="0" indent="-285750">
                        <a:buSzPct val="100000"/>
                        <a:buFont typeface="Arial" pitchFamily="34"/>
                        <a:buChar char="•"/>
                      </a:pPr>
                      <a:r>
                        <a:rPr lang="en-GB" sz="1100" dirty="0">
                          <a:solidFill>
                            <a:srgbClr val="002060"/>
                          </a:solidFill>
                        </a:rPr>
                        <a:t>Army, PVR, Third sector referral</a:t>
                      </a:r>
                    </a:p>
                    <a:p>
                      <a:pPr marL="285750" lvl="0" indent="-285750">
                        <a:buSzPct val="100000"/>
                        <a:buFont typeface="Arial" pitchFamily="34"/>
                        <a:buChar char="•"/>
                      </a:pPr>
                      <a:r>
                        <a:rPr lang="en-GB" sz="1100" dirty="0">
                          <a:solidFill>
                            <a:srgbClr val="002060"/>
                          </a:solidFill>
                        </a:rPr>
                        <a:t>5 years’ service</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Unit relationship breakdown</a:t>
                      </a:r>
                    </a:p>
                    <a:p>
                      <a:pPr marL="285750" lvl="0" indent="-285750">
                        <a:buSzPct val="100000"/>
                        <a:buFont typeface="Arial" pitchFamily="34"/>
                        <a:buChar char="•"/>
                      </a:pPr>
                      <a:endParaRPr lang="en-GB" sz="1100" dirty="0">
                        <a:solidFill>
                          <a:srgbClr val="00000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0000"/>
                        </a:solidFill>
                      </a:endParaRPr>
                    </a:p>
                    <a:p>
                      <a:pPr marL="285750" lvl="0" indent="-285750">
                        <a:buSzPct val="100000"/>
                        <a:buFont typeface="Arial" pitchFamily="34"/>
                        <a:buChar char="•"/>
                      </a:pPr>
                      <a:r>
                        <a:rPr lang="en-GB" sz="1100" dirty="0">
                          <a:solidFill>
                            <a:srgbClr val="002060"/>
                          </a:solidFill>
                        </a:rPr>
                        <a:t>Health</a:t>
                      </a:r>
                    </a:p>
                    <a:p>
                      <a:pPr marL="285750" lvl="0" indent="-285750">
                        <a:buSzPct val="100000"/>
                        <a:buFont typeface="Arial" pitchFamily="34"/>
                        <a:buChar char="•"/>
                      </a:pPr>
                      <a:r>
                        <a:rPr lang="en-GB" sz="1100" dirty="0">
                          <a:solidFill>
                            <a:srgbClr val="002060"/>
                          </a:solidFill>
                        </a:rPr>
                        <a:t>Housing</a:t>
                      </a:r>
                    </a:p>
                    <a:p>
                      <a:pPr marL="285750" lvl="0" indent="-285750">
                        <a:buSzPct val="100000"/>
                        <a:buFont typeface="Arial" pitchFamily="34"/>
                        <a:buChar char="•"/>
                      </a:pPr>
                      <a:r>
                        <a:rPr lang="en-GB" sz="1100" dirty="0">
                          <a:solidFill>
                            <a:srgbClr val="002060"/>
                          </a:solidFill>
                        </a:rPr>
                        <a:t>Finance/Debt</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2143651615"/>
                  </a:ext>
                </a:extLst>
              </a:tr>
            </a:tbl>
          </a:graphicData>
        </a:graphic>
      </p:graphicFrame>
      <p:graphicFrame>
        <p:nvGraphicFramePr>
          <p:cNvPr id="11" name="Table 19">
            <a:extLst>
              <a:ext uri="{FF2B5EF4-FFF2-40B4-BE49-F238E27FC236}">
                <a16:creationId xmlns:a16="http://schemas.microsoft.com/office/drawing/2014/main" id="{32B01FCB-93F1-4B02-9AAF-0E22A3D7675E}"/>
              </a:ext>
            </a:extLst>
          </p:cNvPr>
          <p:cNvGraphicFramePr>
            <a:graphicFrameLocks noGrp="1"/>
          </p:cNvGraphicFramePr>
          <p:nvPr/>
        </p:nvGraphicFramePr>
        <p:xfrm>
          <a:off x="1958922" y="2600079"/>
          <a:ext cx="8952917" cy="959964"/>
        </p:xfrm>
        <a:graphic>
          <a:graphicData uri="http://schemas.openxmlformats.org/drawingml/2006/table">
            <a:tbl>
              <a:tblPr firstRow="1" bandRow="1">
                <a:effectLst/>
                <a:tableStyleId>{5C22544A-7EE6-4342-B048-85BDC9FD1C3A}</a:tableStyleId>
              </a:tblPr>
              <a:tblGrid>
                <a:gridCol w="4489503">
                  <a:extLst>
                    <a:ext uri="{9D8B030D-6E8A-4147-A177-3AD203B41FA5}">
                      <a16:colId xmlns:a16="http://schemas.microsoft.com/office/drawing/2014/main" val="2192966851"/>
                    </a:ext>
                  </a:extLst>
                </a:gridCol>
                <a:gridCol w="4463414">
                  <a:extLst>
                    <a:ext uri="{9D8B030D-6E8A-4147-A177-3AD203B41FA5}">
                      <a16:colId xmlns:a16="http://schemas.microsoft.com/office/drawing/2014/main" val="3131809535"/>
                    </a:ext>
                  </a:extLst>
                </a:gridCol>
              </a:tblGrid>
              <a:tr h="959964">
                <a:tc>
                  <a:txBody>
                    <a:bodyPr/>
                    <a:lstStyle/>
                    <a:p>
                      <a:pPr lvl="0"/>
                      <a:r>
                        <a:rPr lang="en-GB" sz="1100" dirty="0">
                          <a:solidFill>
                            <a:srgbClr val="002060"/>
                          </a:solidFill>
                        </a:rPr>
                        <a:t>Actions:</a:t>
                      </a:r>
                    </a:p>
                    <a:p>
                      <a:pPr marL="285750" lvl="0" indent="-285750">
                        <a:buSzPct val="100000"/>
                        <a:buFont typeface="Arial" pitchFamily="34"/>
                        <a:buChar char="•"/>
                      </a:pPr>
                      <a:r>
                        <a:rPr lang="en-GB" sz="1100" dirty="0">
                          <a:solidFill>
                            <a:srgbClr val="002060"/>
                          </a:solidFill>
                        </a:rPr>
                        <a:t>Liaison with JSHAO/RBL and Local Authority for housing provision and housing application made</a:t>
                      </a:r>
                    </a:p>
                    <a:p>
                      <a:pPr marL="285750" lvl="0" indent="-285750">
                        <a:buSzPct val="100000"/>
                        <a:buFont typeface="Arial" pitchFamily="34"/>
                        <a:buChar char="•"/>
                      </a:pPr>
                      <a:r>
                        <a:rPr lang="en-GB" sz="1100" dirty="0">
                          <a:solidFill>
                            <a:srgbClr val="002060"/>
                          </a:solidFill>
                        </a:rPr>
                        <a:t>Liaison with Dept Community Mental Health (DCMH) and Unit</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100" dirty="0">
                        <a:solidFill>
                          <a:srgbClr val="000000"/>
                        </a:solidFill>
                      </a:endParaRPr>
                    </a:p>
                    <a:p>
                      <a:pPr marL="285750" lvl="0" indent="-285750">
                        <a:buSzPct val="100000"/>
                        <a:buFont typeface="Arial" pitchFamily="34"/>
                        <a:buChar char="•"/>
                      </a:pPr>
                      <a:r>
                        <a:rPr lang="en-GB" sz="1100" dirty="0">
                          <a:solidFill>
                            <a:srgbClr val="002060"/>
                          </a:solidFill>
                        </a:rPr>
                        <a:t>Liaison with resettlement staff for employment</a:t>
                      </a:r>
                    </a:p>
                    <a:p>
                      <a:pPr marL="285750" lvl="0" indent="-285750">
                        <a:buSzPct val="100000"/>
                        <a:buFont typeface="Arial" pitchFamily="34"/>
                        <a:buChar char="•"/>
                      </a:pPr>
                      <a:r>
                        <a:rPr lang="en-GB" sz="1100" dirty="0">
                          <a:solidFill>
                            <a:srgbClr val="002060"/>
                          </a:solidFill>
                        </a:rPr>
                        <a:t>Referral to Veterans Welfare Service for support with AFCS/benefit claim</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3265026528"/>
                  </a:ext>
                </a:extLst>
              </a:tr>
            </a:tbl>
          </a:graphicData>
        </a:graphic>
      </p:graphicFrame>
      <p:graphicFrame>
        <p:nvGraphicFramePr>
          <p:cNvPr id="12" name="Table 22">
            <a:extLst>
              <a:ext uri="{FF2B5EF4-FFF2-40B4-BE49-F238E27FC236}">
                <a16:creationId xmlns:a16="http://schemas.microsoft.com/office/drawing/2014/main" id="{3376E123-4B5B-4977-BE8C-CF2360432C48}"/>
              </a:ext>
            </a:extLst>
          </p:cNvPr>
          <p:cNvGraphicFramePr>
            <a:graphicFrameLocks noGrp="1"/>
          </p:cNvGraphicFramePr>
          <p:nvPr/>
        </p:nvGraphicFramePr>
        <p:xfrm>
          <a:off x="1998791" y="3816748"/>
          <a:ext cx="8913049" cy="1028700"/>
        </p:xfrm>
        <a:graphic>
          <a:graphicData uri="http://schemas.openxmlformats.org/drawingml/2006/table">
            <a:tbl>
              <a:tblPr firstRow="1" bandRow="1">
                <a:effectLst/>
                <a:tableStyleId>{5C22544A-7EE6-4342-B048-85BDC9FD1C3A}</a:tableStyleId>
              </a:tblPr>
              <a:tblGrid>
                <a:gridCol w="4440109">
                  <a:extLst>
                    <a:ext uri="{9D8B030D-6E8A-4147-A177-3AD203B41FA5}">
                      <a16:colId xmlns:a16="http://schemas.microsoft.com/office/drawing/2014/main" val="554721090"/>
                    </a:ext>
                  </a:extLst>
                </a:gridCol>
                <a:gridCol w="4472940">
                  <a:extLst>
                    <a:ext uri="{9D8B030D-6E8A-4147-A177-3AD203B41FA5}">
                      <a16:colId xmlns:a16="http://schemas.microsoft.com/office/drawing/2014/main" val="2041455805"/>
                    </a:ext>
                  </a:extLst>
                </a:gridCol>
              </a:tblGrid>
              <a:tr h="1028700">
                <a:tc>
                  <a:txBody>
                    <a:bodyPr/>
                    <a:lstStyle/>
                    <a:p>
                      <a:pPr lvl="0"/>
                      <a:r>
                        <a:rPr lang="en-GB" sz="1100" dirty="0">
                          <a:solidFill>
                            <a:srgbClr val="002060"/>
                          </a:solidFill>
                        </a:rPr>
                        <a:t>Impact:</a:t>
                      </a:r>
                    </a:p>
                    <a:p>
                      <a:pPr marL="285750" lvl="0" indent="-285750">
                        <a:buSzPct val="100000"/>
                        <a:buFont typeface="Arial" pitchFamily="34"/>
                        <a:buChar char="•"/>
                      </a:pPr>
                      <a:r>
                        <a:rPr lang="en-GB" sz="1100" dirty="0">
                          <a:solidFill>
                            <a:srgbClr val="002060"/>
                          </a:solidFill>
                        </a:rPr>
                        <a:t>DCMH support provided to client</a:t>
                      </a:r>
                    </a:p>
                    <a:p>
                      <a:pPr marL="285750" lvl="0" indent="-285750">
                        <a:buSzPct val="100000"/>
                        <a:buFont typeface="Arial" pitchFamily="34"/>
                        <a:buChar char="•"/>
                      </a:pPr>
                      <a:r>
                        <a:rPr lang="en-GB" sz="1100" dirty="0">
                          <a:solidFill>
                            <a:srgbClr val="002060"/>
                          </a:solidFill>
                        </a:rPr>
                        <a:t>Unt exploring medical discharge pathway</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Priority banding for housing gained on medical grounds</a:t>
                      </a:r>
                    </a:p>
                    <a:p>
                      <a:pPr marL="285750" lvl="0" indent="-285750">
                        <a:buSzPct val="100000"/>
                        <a:buFont typeface="Arial" pitchFamily="34"/>
                        <a:buChar char="•"/>
                      </a:pPr>
                      <a:endParaRPr lang="en-GB" sz="1100" dirty="0">
                        <a:solidFill>
                          <a:srgbClr val="00206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2060"/>
                        </a:solidFill>
                      </a:endParaRPr>
                    </a:p>
                    <a:p>
                      <a:pPr marL="285750" lvl="0" indent="-285750">
                        <a:buSzPct val="100000"/>
                        <a:buFont typeface="Arial" pitchFamily="34"/>
                        <a:buChar char="•"/>
                      </a:pPr>
                      <a:r>
                        <a:rPr lang="en-GB" sz="1100" dirty="0">
                          <a:solidFill>
                            <a:srgbClr val="002060"/>
                          </a:solidFill>
                        </a:rPr>
                        <a:t>Resettlement provision in place and completed</a:t>
                      </a:r>
                    </a:p>
                    <a:p>
                      <a:pPr marL="285750" lvl="0" indent="-285750">
                        <a:buSzPct val="100000"/>
                        <a:buFont typeface="Arial" pitchFamily="34"/>
                        <a:buChar char="•"/>
                      </a:pPr>
                      <a:r>
                        <a:rPr lang="en-GB" sz="1100" dirty="0">
                          <a:solidFill>
                            <a:srgbClr val="002060"/>
                          </a:solidFill>
                        </a:rPr>
                        <a:t>Employment options explored including Step Into Health </a:t>
                      </a:r>
                    </a:p>
                    <a:p>
                      <a:pPr marL="285750" lvl="0" indent="-285750">
                        <a:buSzPct val="100000"/>
                        <a:buFont typeface="Arial" pitchFamily="34"/>
                        <a:buChar char="•"/>
                      </a:pPr>
                      <a:r>
                        <a:rPr lang="en-GB" sz="1100" dirty="0">
                          <a:solidFill>
                            <a:srgbClr val="002060"/>
                          </a:solidFill>
                        </a:rPr>
                        <a:t>Medical discharge confirmed</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3633273869"/>
                  </a:ext>
                </a:extLst>
              </a:tr>
            </a:tbl>
          </a:graphicData>
        </a:graphic>
      </p:graphicFrame>
      <p:sp>
        <p:nvSpPr>
          <p:cNvPr id="13" name="TextBox 22">
            <a:extLst>
              <a:ext uri="{FF2B5EF4-FFF2-40B4-BE49-F238E27FC236}">
                <a16:creationId xmlns:a16="http://schemas.microsoft.com/office/drawing/2014/main" id="{61CFC1A1-9911-4267-809B-B136E762B750}"/>
              </a:ext>
            </a:extLst>
          </p:cNvPr>
          <p:cNvSpPr txBox="1"/>
          <p:nvPr/>
        </p:nvSpPr>
        <p:spPr>
          <a:xfrm>
            <a:off x="641268" y="5502068"/>
            <a:ext cx="10909464" cy="692497"/>
          </a:xfrm>
          <a:prstGeom prst="rect">
            <a:avLst/>
          </a:prstGeom>
          <a:noFill/>
          <a:ln w="9528" cap="flat">
            <a:solidFill>
              <a:srgbClr val="00206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203864"/>
                </a:solidFill>
                <a:uFillTx/>
              </a:rPr>
              <a:t>Case Study highlights the benefits of collaboration and how veterans services can support and facilitate access to other areas of support.  Involvement of support before discharge can benefit Service leavers before they leave, helping to support during that critical time approaching end of Service.</a:t>
            </a:r>
          </a:p>
        </p:txBody>
      </p:sp>
      <p:pic>
        <p:nvPicPr>
          <p:cNvPr id="14" name="Picture 4" descr="The back of a person's head&#10;&#10;Description automatically generated with medium confidence">
            <a:extLst>
              <a:ext uri="{FF2B5EF4-FFF2-40B4-BE49-F238E27FC236}">
                <a16:creationId xmlns:a16="http://schemas.microsoft.com/office/drawing/2014/main" id="{4CA7A137-F4B0-4E7E-ABFB-290772DCEDA3}"/>
              </a:ext>
            </a:extLst>
          </p:cNvPr>
          <p:cNvPicPr>
            <a:picLocks noChangeAspect="1"/>
          </p:cNvPicPr>
          <p:nvPr/>
        </p:nvPicPr>
        <p:blipFill>
          <a:blip r:embed="rId2"/>
          <a:stretch>
            <a:fillRect/>
          </a:stretch>
        </p:blipFill>
        <p:spPr>
          <a:xfrm>
            <a:off x="738635" y="2244845"/>
            <a:ext cx="1114021" cy="1395881"/>
          </a:xfrm>
          <a:prstGeom prst="rect">
            <a:avLst/>
          </a:prstGeom>
          <a:noFill/>
          <a:ln cap="flat">
            <a:noFill/>
          </a:ln>
        </p:spPr>
      </p:pic>
    </p:spTree>
    <p:extLst>
      <p:ext uri="{BB962C8B-B14F-4D97-AF65-F5344CB8AC3E}">
        <p14:creationId xmlns:p14="http://schemas.microsoft.com/office/powerpoint/2010/main" val="2572242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3" descr="Icon&#10;&#10;Description automatically generated">
            <a:extLst>
              <a:ext uri="{FF2B5EF4-FFF2-40B4-BE49-F238E27FC236}">
                <a16:creationId xmlns:a16="http://schemas.microsoft.com/office/drawing/2014/main" id="{38F7BA19-28EB-4083-AB09-092AA4E605E1}"/>
              </a:ext>
            </a:extLst>
          </p:cNvPr>
          <p:cNvPicPr>
            <a:picLocks noChangeAspect="1"/>
          </p:cNvPicPr>
          <p:nvPr/>
        </p:nvPicPr>
        <p:blipFill>
          <a:blip r:embed="rId2"/>
          <a:stretch>
            <a:fillRect/>
          </a:stretch>
        </p:blipFill>
        <p:spPr>
          <a:xfrm>
            <a:off x="811385" y="2258694"/>
            <a:ext cx="986317" cy="1365272"/>
          </a:xfrm>
          <a:prstGeom prst="rect">
            <a:avLst/>
          </a:prstGeom>
          <a:noFill/>
          <a:ln cap="flat">
            <a:noFill/>
          </a:ln>
        </p:spPr>
      </p:pic>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297887"/>
            <a:ext cx="11484996" cy="389933"/>
          </a:xfrm>
        </p:spPr>
        <p:txBody>
          <a:bodyPr/>
          <a:lstStyle/>
          <a:p>
            <a:pPr algn="ctr"/>
            <a:r>
              <a:rPr lang="en-GB" dirty="0">
                <a:solidFill>
                  <a:srgbClr val="002060"/>
                </a:solidFill>
              </a:rPr>
              <a:t>Case Study – Transition support</a:t>
            </a:r>
            <a:endParaRPr lang="en-GB" u="sng" dirty="0"/>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13</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8" name="Title 1">
            <a:extLst>
              <a:ext uri="{FF2B5EF4-FFF2-40B4-BE49-F238E27FC236}">
                <a16:creationId xmlns:a16="http://schemas.microsoft.com/office/drawing/2014/main" id="{7FDEE77C-8837-4F5C-9D61-DE2EA3300A23}"/>
              </a:ext>
            </a:extLst>
          </p:cNvPr>
          <p:cNvSpPr txBox="1">
            <a:spLocks/>
          </p:cNvSpPr>
          <p:nvPr/>
        </p:nvSpPr>
        <p:spPr>
          <a:xfrm>
            <a:off x="2691182" y="1177244"/>
            <a:ext cx="4740661" cy="57354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br>
              <a:rPr lang="en-GB" dirty="0">
                <a:solidFill>
                  <a:srgbClr val="002060"/>
                </a:solidFill>
              </a:rPr>
            </a:br>
            <a:endParaRPr lang="en-GB" dirty="0">
              <a:solidFill>
                <a:srgbClr val="002060"/>
              </a:solidFill>
            </a:endParaRPr>
          </a:p>
        </p:txBody>
      </p:sp>
      <p:sp>
        <p:nvSpPr>
          <p:cNvPr id="9" name="Rectangle 14">
            <a:extLst>
              <a:ext uri="{FF2B5EF4-FFF2-40B4-BE49-F238E27FC236}">
                <a16:creationId xmlns:a16="http://schemas.microsoft.com/office/drawing/2014/main" id="{A70149E5-A892-4DCE-AF5B-B2F3FE8AAB1B}"/>
              </a:ext>
            </a:extLst>
          </p:cNvPr>
          <p:cNvSpPr/>
          <p:nvPr/>
        </p:nvSpPr>
        <p:spPr>
          <a:xfrm>
            <a:off x="620265" y="965462"/>
            <a:ext cx="10932418" cy="4210545"/>
          </a:xfrm>
          <a:prstGeom prst="rect">
            <a:avLst/>
          </a:pr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dirty="0">
              <a:solidFill>
                <a:srgbClr val="FFFFFF"/>
              </a:solidFill>
              <a:uFillTx/>
              <a:latin typeface="Calibri"/>
            </a:endParaRPr>
          </a:p>
        </p:txBody>
      </p:sp>
      <p:graphicFrame>
        <p:nvGraphicFramePr>
          <p:cNvPr id="10" name="Table 16">
            <a:extLst>
              <a:ext uri="{FF2B5EF4-FFF2-40B4-BE49-F238E27FC236}">
                <a16:creationId xmlns:a16="http://schemas.microsoft.com/office/drawing/2014/main" id="{D0D2178B-A1FA-43CD-816E-3B4B6022F64C}"/>
              </a:ext>
            </a:extLst>
          </p:cNvPr>
          <p:cNvGraphicFramePr>
            <a:graphicFrameLocks noGrp="1"/>
          </p:cNvGraphicFramePr>
          <p:nvPr/>
        </p:nvGraphicFramePr>
        <p:xfrm>
          <a:off x="1996412" y="1381783"/>
          <a:ext cx="8927620" cy="739140"/>
        </p:xfrm>
        <a:graphic>
          <a:graphicData uri="http://schemas.openxmlformats.org/drawingml/2006/table">
            <a:tbl>
              <a:tblPr firstRow="1" bandRow="1">
                <a:effectLst/>
                <a:tableStyleId>{5C22544A-7EE6-4342-B048-85BDC9FD1C3A}</a:tableStyleId>
              </a:tblPr>
              <a:tblGrid>
                <a:gridCol w="4489732">
                  <a:extLst>
                    <a:ext uri="{9D8B030D-6E8A-4147-A177-3AD203B41FA5}">
                      <a16:colId xmlns:a16="http://schemas.microsoft.com/office/drawing/2014/main" val="3117967468"/>
                    </a:ext>
                  </a:extLst>
                </a:gridCol>
                <a:gridCol w="4437888">
                  <a:extLst>
                    <a:ext uri="{9D8B030D-6E8A-4147-A177-3AD203B41FA5}">
                      <a16:colId xmlns:a16="http://schemas.microsoft.com/office/drawing/2014/main" val="1666444266"/>
                    </a:ext>
                  </a:extLst>
                </a:gridCol>
              </a:tblGrid>
              <a:tr h="688887">
                <a:tc>
                  <a:txBody>
                    <a:bodyPr/>
                    <a:lstStyle/>
                    <a:p>
                      <a:pPr lvl="0"/>
                      <a:r>
                        <a:rPr lang="en-GB" sz="1100" dirty="0">
                          <a:solidFill>
                            <a:srgbClr val="002060"/>
                          </a:solidFill>
                          <a:latin typeface="+mn-lt"/>
                        </a:rPr>
                        <a:t>Needs’ Analysis:</a:t>
                      </a:r>
                    </a:p>
                    <a:p>
                      <a:pPr marL="285750" lvl="0" indent="-285750">
                        <a:buSzPct val="100000"/>
                        <a:buFont typeface="Arial" pitchFamily="34"/>
                        <a:buChar char="•"/>
                      </a:pPr>
                      <a:r>
                        <a:rPr lang="en-GB" sz="1100" b="1" kern="1200" dirty="0">
                          <a:solidFill>
                            <a:srgbClr val="002060"/>
                          </a:solidFill>
                          <a:latin typeface="+mn-lt"/>
                        </a:rPr>
                        <a:t>RAF Service leaver, Administrative Discharge</a:t>
                      </a:r>
                    </a:p>
                    <a:p>
                      <a:pPr marL="285750" lvl="0" indent="-285750">
                        <a:buSzPct val="100000"/>
                        <a:buFont typeface="Arial" pitchFamily="34"/>
                        <a:buChar char="•"/>
                      </a:pPr>
                      <a:r>
                        <a:rPr lang="en-GB" sz="1100" b="1" kern="1200" dirty="0">
                          <a:solidFill>
                            <a:srgbClr val="002060"/>
                          </a:solidFill>
                          <a:latin typeface="+mn-lt"/>
                        </a:rPr>
                        <a:t>6 years’ service</a:t>
                      </a:r>
                    </a:p>
                    <a:p>
                      <a:pPr marL="285750" lvl="0" indent="-285750">
                        <a:buSzPct val="100000"/>
                        <a:buFont typeface="Arial" pitchFamily="34"/>
                        <a:buChar char="•"/>
                      </a:pPr>
                      <a:r>
                        <a:rPr lang="en-GB" sz="1100" b="1" kern="1200" dirty="0">
                          <a:solidFill>
                            <a:srgbClr val="002060"/>
                          </a:solidFill>
                          <a:latin typeface="+mn-lt"/>
                        </a:rPr>
                        <a:t>Mental and physical health</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r>
                        <a:rPr lang="en-GB" sz="1100" dirty="0">
                          <a:solidFill>
                            <a:srgbClr val="002060"/>
                          </a:solidFill>
                          <a:latin typeface="+mn-lt"/>
                        </a:rPr>
                        <a:t>Training/education and employment</a:t>
                      </a:r>
                    </a:p>
                    <a:p>
                      <a:pPr marL="285750" lvl="0" indent="-285750">
                        <a:buSzPct val="100000"/>
                        <a:buFont typeface="Arial" pitchFamily="34"/>
                        <a:buChar char="•"/>
                      </a:pPr>
                      <a:r>
                        <a:rPr lang="en-GB" sz="1100" dirty="0">
                          <a:solidFill>
                            <a:srgbClr val="002060"/>
                          </a:solidFill>
                          <a:latin typeface="+mn-lt"/>
                        </a:rPr>
                        <a:t>Accommodation</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2215453225"/>
                  </a:ext>
                </a:extLst>
              </a:tr>
            </a:tbl>
          </a:graphicData>
        </a:graphic>
      </p:graphicFrame>
      <p:graphicFrame>
        <p:nvGraphicFramePr>
          <p:cNvPr id="11" name="Table 22">
            <a:extLst>
              <a:ext uri="{FF2B5EF4-FFF2-40B4-BE49-F238E27FC236}">
                <a16:creationId xmlns:a16="http://schemas.microsoft.com/office/drawing/2014/main" id="{CF044824-A320-4819-8BC3-19889F894E2A}"/>
              </a:ext>
            </a:extLst>
          </p:cNvPr>
          <p:cNvGraphicFramePr>
            <a:graphicFrameLocks noGrp="1"/>
          </p:cNvGraphicFramePr>
          <p:nvPr/>
        </p:nvGraphicFramePr>
        <p:xfrm>
          <a:off x="1996412" y="3630276"/>
          <a:ext cx="8927620" cy="906780"/>
        </p:xfrm>
        <a:graphic>
          <a:graphicData uri="http://schemas.openxmlformats.org/drawingml/2006/table">
            <a:tbl>
              <a:tblPr firstRow="1" bandRow="1">
                <a:effectLst/>
                <a:tableStyleId>{5C22544A-7EE6-4342-B048-85BDC9FD1C3A}</a:tableStyleId>
              </a:tblPr>
              <a:tblGrid>
                <a:gridCol w="4453156">
                  <a:extLst>
                    <a:ext uri="{9D8B030D-6E8A-4147-A177-3AD203B41FA5}">
                      <a16:colId xmlns:a16="http://schemas.microsoft.com/office/drawing/2014/main" val="3793968415"/>
                    </a:ext>
                  </a:extLst>
                </a:gridCol>
                <a:gridCol w="4474464">
                  <a:extLst>
                    <a:ext uri="{9D8B030D-6E8A-4147-A177-3AD203B41FA5}">
                      <a16:colId xmlns:a16="http://schemas.microsoft.com/office/drawing/2014/main" val="219621427"/>
                    </a:ext>
                  </a:extLst>
                </a:gridCol>
              </a:tblGrid>
              <a:tr h="731480">
                <a:tc>
                  <a:txBody>
                    <a:bodyPr/>
                    <a:lstStyle/>
                    <a:p>
                      <a:pPr lvl="0"/>
                      <a:r>
                        <a:rPr lang="en-GB" sz="1100" dirty="0">
                          <a:solidFill>
                            <a:srgbClr val="002060"/>
                          </a:solidFill>
                        </a:rPr>
                        <a:t>Impact:</a:t>
                      </a:r>
                    </a:p>
                    <a:p>
                      <a:pPr marL="285750" lvl="0" indent="-285750">
                        <a:buSzPct val="100000"/>
                        <a:buFont typeface="Arial" pitchFamily="34"/>
                        <a:buChar char="•"/>
                      </a:pPr>
                      <a:r>
                        <a:rPr lang="en-GB" sz="1100" dirty="0">
                          <a:solidFill>
                            <a:srgbClr val="002060"/>
                          </a:solidFill>
                        </a:rPr>
                        <a:t>DIO agreed to private tenancy</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Tenancy signed and completed</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Client no longer overwhelmed and anxious</a:t>
                      </a:r>
                    </a:p>
                    <a:p>
                      <a:pPr marL="285750" lvl="0" indent="-285750">
                        <a:buSzPct val="100000"/>
                        <a:buFont typeface="Arial" pitchFamily="34"/>
                        <a:buChar char="•"/>
                      </a:pPr>
                      <a:endParaRPr lang="en-GB" sz="1100" dirty="0">
                        <a:solidFill>
                          <a:srgbClr val="00206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2060"/>
                        </a:solidFill>
                      </a:endParaRP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Resettlement deferred for two years</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Civilian employment gained</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Touchpoint support until two year point</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1381602427"/>
                  </a:ext>
                </a:extLst>
              </a:tr>
            </a:tbl>
          </a:graphicData>
        </a:graphic>
      </p:graphicFrame>
      <p:sp>
        <p:nvSpPr>
          <p:cNvPr id="12" name="TextBox 22">
            <a:extLst>
              <a:ext uri="{FF2B5EF4-FFF2-40B4-BE49-F238E27FC236}">
                <a16:creationId xmlns:a16="http://schemas.microsoft.com/office/drawing/2014/main" id="{EB2EA092-F0AE-4058-941F-0696197B9FED}"/>
              </a:ext>
            </a:extLst>
          </p:cNvPr>
          <p:cNvSpPr txBox="1"/>
          <p:nvPr/>
        </p:nvSpPr>
        <p:spPr>
          <a:xfrm>
            <a:off x="629790" y="5379629"/>
            <a:ext cx="10932418" cy="854080"/>
          </a:xfrm>
          <a:prstGeom prst="rect">
            <a:avLst/>
          </a:prstGeom>
          <a:noFill/>
          <a:ln w="9528" cap="flat">
            <a:solidFill>
              <a:srgbClr val="203864"/>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203864"/>
                </a:solidFill>
                <a:uFillTx/>
              </a:rPr>
              <a:t>Case Study highlights not all cases are complex but all require bespoke support.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1" i="0" u="none" strike="noStrike" kern="1200" cap="none" spc="0" baseline="0" dirty="0">
                <a:solidFill>
                  <a:srgbClr val="AB92E1"/>
                </a:solidFill>
                <a:uFillTx/>
              </a:rPr>
              <a:t>“I have been discharged, I am secured in my accommodation and have started a new job.  I am exceptionally happy with the hard work and effort of the team.”</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50" b="0" i="0" u="none" strike="noStrike" kern="1200" cap="none" spc="0" baseline="0" dirty="0">
              <a:solidFill>
                <a:srgbClr val="002060"/>
              </a:solidFill>
              <a:uFillTx/>
              <a:latin typeface="Calibri"/>
            </a:endParaRPr>
          </a:p>
        </p:txBody>
      </p:sp>
      <p:pic>
        <p:nvPicPr>
          <p:cNvPr id="13" name="Picture 9" descr="A picture containing silhouette&#10;&#10;Description automatically generated">
            <a:extLst>
              <a:ext uri="{FF2B5EF4-FFF2-40B4-BE49-F238E27FC236}">
                <a16:creationId xmlns:a16="http://schemas.microsoft.com/office/drawing/2014/main" id="{C4E80CFA-B9EA-4AD6-9497-81A3517CB951}"/>
              </a:ext>
            </a:extLst>
          </p:cNvPr>
          <p:cNvPicPr>
            <a:picLocks noChangeAspect="1"/>
          </p:cNvPicPr>
          <p:nvPr/>
        </p:nvPicPr>
        <p:blipFill>
          <a:blip r:embed="rId3"/>
          <a:stretch>
            <a:fillRect/>
          </a:stretch>
        </p:blipFill>
        <p:spPr>
          <a:xfrm>
            <a:off x="710795" y="2216064"/>
            <a:ext cx="1163845" cy="1407901"/>
          </a:xfrm>
          <a:prstGeom prst="rect">
            <a:avLst/>
          </a:prstGeom>
          <a:noFill/>
          <a:ln cap="flat">
            <a:noFill/>
          </a:ln>
        </p:spPr>
      </p:pic>
      <p:graphicFrame>
        <p:nvGraphicFramePr>
          <p:cNvPr id="14" name="Table 22">
            <a:extLst>
              <a:ext uri="{FF2B5EF4-FFF2-40B4-BE49-F238E27FC236}">
                <a16:creationId xmlns:a16="http://schemas.microsoft.com/office/drawing/2014/main" id="{8EDAA1E1-3B69-4A0E-BA25-8DFB299DA2DA}"/>
              </a:ext>
            </a:extLst>
          </p:cNvPr>
          <p:cNvGraphicFramePr>
            <a:graphicFrameLocks noGrp="1"/>
          </p:cNvGraphicFramePr>
          <p:nvPr/>
        </p:nvGraphicFramePr>
        <p:xfrm>
          <a:off x="1996412" y="2575922"/>
          <a:ext cx="8927620" cy="571500"/>
        </p:xfrm>
        <a:graphic>
          <a:graphicData uri="http://schemas.openxmlformats.org/drawingml/2006/table">
            <a:tbl>
              <a:tblPr firstRow="1" bandRow="1">
                <a:effectLst/>
                <a:tableStyleId>{5C22544A-7EE6-4342-B048-85BDC9FD1C3A}</a:tableStyleId>
              </a:tblPr>
              <a:tblGrid>
                <a:gridCol w="4489732">
                  <a:extLst>
                    <a:ext uri="{9D8B030D-6E8A-4147-A177-3AD203B41FA5}">
                      <a16:colId xmlns:a16="http://schemas.microsoft.com/office/drawing/2014/main" val="2948768053"/>
                    </a:ext>
                  </a:extLst>
                </a:gridCol>
                <a:gridCol w="4437888">
                  <a:extLst>
                    <a:ext uri="{9D8B030D-6E8A-4147-A177-3AD203B41FA5}">
                      <a16:colId xmlns:a16="http://schemas.microsoft.com/office/drawing/2014/main" val="3713532678"/>
                    </a:ext>
                  </a:extLst>
                </a:gridCol>
              </a:tblGrid>
              <a:tr h="518061">
                <a:tc>
                  <a:txBody>
                    <a:bodyPr/>
                    <a:lstStyle/>
                    <a:p>
                      <a:pPr marL="0" marR="0" lvl="0" indent="0" algn="l" defTabSz="914400" rtl="0" fontAlgn="auto" hangingPunct="1">
                        <a:lnSpc>
                          <a:spcPct val="100000"/>
                        </a:lnSpc>
                        <a:spcBef>
                          <a:spcPts val="0"/>
                        </a:spcBef>
                        <a:spcAft>
                          <a:spcPts val="0"/>
                        </a:spcAft>
                        <a:buNone/>
                        <a:tabLst/>
                      </a:pPr>
                      <a:r>
                        <a:rPr lang="en-GB" sz="1100" b="1" i="0" u="none" strike="noStrike" kern="1200" cap="none" spc="0" baseline="0" dirty="0">
                          <a:solidFill>
                            <a:srgbClr val="002060"/>
                          </a:solidFill>
                          <a:uFillTx/>
                          <a:latin typeface="+mn-lt"/>
                        </a:rPr>
                        <a:t>Actions:</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b="1" i="0" u="none" strike="noStrike" kern="1200" cap="none" spc="0" baseline="0" dirty="0">
                          <a:solidFill>
                            <a:srgbClr val="002060"/>
                          </a:solidFill>
                          <a:uFillTx/>
                          <a:latin typeface="+mn-lt"/>
                        </a:rPr>
                        <a:t>Liaison with DIO on tenancy</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b="1" i="0" u="none" strike="noStrike" kern="1200" cap="none" spc="0" baseline="0" dirty="0">
                          <a:solidFill>
                            <a:srgbClr val="002060"/>
                          </a:solidFill>
                          <a:uFillTx/>
                          <a:latin typeface="+mn-lt"/>
                        </a:rPr>
                        <a:t>Liaison with Career Transition Partnership</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marR="0" lvl="0" indent="0" algn="l" defTabSz="914400" rtl="0" fontAlgn="auto" hangingPunct="1">
                        <a:lnSpc>
                          <a:spcPct val="100000"/>
                        </a:lnSpc>
                        <a:spcBef>
                          <a:spcPts val="0"/>
                        </a:spcBef>
                        <a:spcAft>
                          <a:spcPts val="0"/>
                        </a:spcAft>
                        <a:buNone/>
                        <a:tabLst/>
                      </a:pPr>
                      <a:endParaRPr lang="en-GB" sz="1100" b="1" i="0" u="none" strike="noStrike" kern="1200" cap="none" spc="0" baseline="0" dirty="0">
                        <a:solidFill>
                          <a:srgbClr val="002060"/>
                        </a:solidFill>
                        <a:uFillTx/>
                        <a:latin typeface="+mn-lt"/>
                      </a:endParaRP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b="1" i="0" u="none" strike="noStrike" kern="1200" cap="none" spc="0" baseline="0" dirty="0">
                          <a:solidFill>
                            <a:srgbClr val="002060"/>
                          </a:solidFill>
                          <a:uFillTx/>
                          <a:latin typeface="+mn-lt"/>
                        </a:rPr>
                        <a:t>Advice on health support</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2716289432"/>
                  </a:ext>
                </a:extLst>
              </a:tr>
            </a:tbl>
          </a:graphicData>
        </a:graphic>
      </p:graphicFrame>
    </p:spTree>
    <p:extLst>
      <p:ext uri="{BB962C8B-B14F-4D97-AF65-F5344CB8AC3E}">
        <p14:creationId xmlns:p14="http://schemas.microsoft.com/office/powerpoint/2010/main" val="209750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297887"/>
            <a:ext cx="11484996" cy="389933"/>
          </a:xfrm>
        </p:spPr>
        <p:txBody>
          <a:bodyPr/>
          <a:lstStyle/>
          <a:p>
            <a:pPr algn="ctr"/>
            <a:r>
              <a:rPr lang="en-GB" dirty="0">
                <a:solidFill>
                  <a:srgbClr val="002060"/>
                </a:solidFill>
              </a:rPr>
              <a:t>Case Study – Transition support</a:t>
            </a:r>
            <a:br>
              <a:rPr lang="en-GB" dirty="0">
                <a:solidFill>
                  <a:srgbClr val="002060"/>
                </a:solidFill>
              </a:rPr>
            </a:br>
            <a:endParaRPr lang="en-GB" dirty="0">
              <a:solidFill>
                <a:srgbClr val="002060"/>
              </a:solidFill>
            </a:endParaRP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14</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9" name="Rectangle 14">
            <a:extLst>
              <a:ext uri="{FF2B5EF4-FFF2-40B4-BE49-F238E27FC236}">
                <a16:creationId xmlns:a16="http://schemas.microsoft.com/office/drawing/2014/main" id="{A5E5DFAD-394E-497E-8389-178B4E27EF5B}"/>
              </a:ext>
            </a:extLst>
          </p:cNvPr>
          <p:cNvSpPr/>
          <p:nvPr/>
        </p:nvSpPr>
        <p:spPr>
          <a:xfrm>
            <a:off x="611310" y="967194"/>
            <a:ext cx="11091302" cy="4275365"/>
          </a:xfrm>
          <a:prstGeom prst="rect">
            <a:avLst/>
          </a:pr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dirty="0">
              <a:solidFill>
                <a:srgbClr val="FFFFFF"/>
              </a:solidFill>
              <a:uFillTx/>
              <a:latin typeface="Calibri"/>
            </a:endParaRPr>
          </a:p>
        </p:txBody>
      </p:sp>
      <p:graphicFrame>
        <p:nvGraphicFramePr>
          <p:cNvPr id="10" name="Table 16">
            <a:extLst>
              <a:ext uri="{FF2B5EF4-FFF2-40B4-BE49-F238E27FC236}">
                <a16:creationId xmlns:a16="http://schemas.microsoft.com/office/drawing/2014/main" id="{4A3939E0-2B4D-412C-BF3B-07C6071B4C1D}"/>
              </a:ext>
            </a:extLst>
          </p:cNvPr>
          <p:cNvGraphicFramePr>
            <a:graphicFrameLocks noGrp="1"/>
          </p:cNvGraphicFramePr>
          <p:nvPr/>
        </p:nvGraphicFramePr>
        <p:xfrm>
          <a:off x="1995413" y="1379926"/>
          <a:ext cx="8912619" cy="906780"/>
        </p:xfrm>
        <a:graphic>
          <a:graphicData uri="http://schemas.openxmlformats.org/drawingml/2006/table">
            <a:tbl>
              <a:tblPr firstRow="1" bandRow="1">
                <a:effectLst/>
                <a:tableStyleId>{5C22544A-7EE6-4342-B048-85BDC9FD1C3A}</a:tableStyleId>
              </a:tblPr>
              <a:tblGrid>
                <a:gridCol w="4462537">
                  <a:extLst>
                    <a:ext uri="{9D8B030D-6E8A-4147-A177-3AD203B41FA5}">
                      <a16:colId xmlns:a16="http://schemas.microsoft.com/office/drawing/2014/main" val="439677190"/>
                    </a:ext>
                  </a:extLst>
                </a:gridCol>
                <a:gridCol w="4450082">
                  <a:extLst>
                    <a:ext uri="{9D8B030D-6E8A-4147-A177-3AD203B41FA5}">
                      <a16:colId xmlns:a16="http://schemas.microsoft.com/office/drawing/2014/main" val="3324230476"/>
                    </a:ext>
                  </a:extLst>
                </a:gridCol>
              </a:tblGrid>
              <a:tr h="811530">
                <a:tc>
                  <a:txBody>
                    <a:bodyPr/>
                    <a:lstStyle/>
                    <a:p>
                      <a:pPr lvl="0"/>
                      <a:r>
                        <a:rPr lang="en-GB" sz="1100" dirty="0">
                          <a:solidFill>
                            <a:srgbClr val="002060"/>
                          </a:solidFill>
                          <a:latin typeface="+mn-lt"/>
                        </a:rPr>
                        <a:t>Needs Analysis:</a:t>
                      </a:r>
                    </a:p>
                    <a:p>
                      <a:pPr marL="285750" lvl="0" indent="-285750">
                        <a:buSzPct val="100000"/>
                        <a:buFont typeface="Arial" pitchFamily="34"/>
                        <a:buChar char="•"/>
                      </a:pPr>
                      <a:r>
                        <a:rPr lang="en-GB" sz="1100" b="1" kern="1200" dirty="0">
                          <a:solidFill>
                            <a:srgbClr val="002060"/>
                          </a:solidFill>
                          <a:latin typeface="+mn-lt"/>
                        </a:rPr>
                        <a:t>Army Service leaver, PVR</a:t>
                      </a:r>
                    </a:p>
                    <a:p>
                      <a:pPr marL="285750" lvl="0" indent="-285750">
                        <a:buSzPct val="100000"/>
                        <a:buFont typeface="Arial" pitchFamily="34"/>
                        <a:buChar char="•"/>
                      </a:pPr>
                      <a:r>
                        <a:rPr lang="en-GB" sz="1100" b="1" kern="1200" dirty="0">
                          <a:solidFill>
                            <a:srgbClr val="002060"/>
                          </a:solidFill>
                          <a:latin typeface="+mn-lt"/>
                        </a:rPr>
                        <a:t>4 years’ service</a:t>
                      </a:r>
                    </a:p>
                    <a:p>
                      <a:pPr marL="285750" lvl="0" indent="-285750">
                        <a:buSzPct val="100000"/>
                        <a:buFont typeface="Arial" pitchFamily="34"/>
                        <a:buChar char="•"/>
                      </a:pPr>
                      <a:r>
                        <a:rPr lang="en-GB" sz="1100" b="1" kern="1200" dirty="0">
                          <a:solidFill>
                            <a:srgbClr val="002060"/>
                          </a:solidFill>
                          <a:latin typeface="+mn-lt"/>
                        </a:rPr>
                        <a:t>Single parent</a:t>
                      </a:r>
                    </a:p>
                    <a:p>
                      <a:pPr marL="0" lvl="0" indent="0">
                        <a:buNone/>
                      </a:pPr>
                      <a:endParaRPr lang="en-GB" sz="1100" b="1" kern="1200" dirty="0">
                        <a:solidFill>
                          <a:srgbClr val="002060"/>
                        </a:solidFill>
                        <a:latin typeface="+mn-lt"/>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100" dirty="0">
                        <a:solidFill>
                          <a:srgbClr val="002060"/>
                        </a:solidFill>
                        <a:latin typeface="+mn-lt"/>
                      </a:endParaRPr>
                    </a:p>
                    <a:p>
                      <a:pPr marL="285750" lvl="0" indent="-285750">
                        <a:buSzPct val="100000"/>
                        <a:buFont typeface="Arial" pitchFamily="34"/>
                        <a:buChar char="•"/>
                      </a:pPr>
                      <a:r>
                        <a:rPr lang="en-GB" sz="1100" dirty="0">
                          <a:solidFill>
                            <a:srgbClr val="002060"/>
                          </a:solidFill>
                          <a:latin typeface="+mn-lt"/>
                        </a:rPr>
                        <a:t>Finance/Debt</a:t>
                      </a:r>
                    </a:p>
                    <a:p>
                      <a:pPr marL="285750" lvl="0" indent="-285750">
                        <a:buSzPct val="100000"/>
                        <a:buFont typeface="Arial" pitchFamily="34"/>
                        <a:buChar char="•"/>
                      </a:pPr>
                      <a:r>
                        <a:rPr lang="en-GB" sz="1100" dirty="0">
                          <a:solidFill>
                            <a:srgbClr val="002060"/>
                          </a:solidFill>
                          <a:latin typeface="+mn-lt"/>
                        </a:rPr>
                        <a:t>Accommodation – private rental and disputed DIO move out charges</a:t>
                      </a:r>
                    </a:p>
                    <a:p>
                      <a:pPr marL="0" lvl="0" indent="0">
                        <a:buNone/>
                      </a:pPr>
                      <a:endParaRPr lang="en-GB" sz="1100" dirty="0">
                        <a:solidFill>
                          <a:srgbClr val="002060"/>
                        </a:solidFill>
                        <a:latin typeface="+mn-lt"/>
                      </a:endParaRP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3004185666"/>
                  </a:ext>
                </a:extLst>
              </a:tr>
            </a:tbl>
          </a:graphicData>
        </a:graphic>
      </p:graphicFrame>
      <p:graphicFrame>
        <p:nvGraphicFramePr>
          <p:cNvPr id="11" name="Table 22">
            <a:extLst>
              <a:ext uri="{FF2B5EF4-FFF2-40B4-BE49-F238E27FC236}">
                <a16:creationId xmlns:a16="http://schemas.microsoft.com/office/drawing/2014/main" id="{FC0CBF5E-7956-4AE0-A340-DA4F2ED988E0}"/>
              </a:ext>
            </a:extLst>
          </p:cNvPr>
          <p:cNvGraphicFramePr>
            <a:graphicFrameLocks noGrp="1"/>
          </p:cNvGraphicFramePr>
          <p:nvPr/>
        </p:nvGraphicFramePr>
        <p:xfrm>
          <a:off x="1995413" y="3891547"/>
          <a:ext cx="8912619" cy="906780"/>
        </p:xfrm>
        <a:graphic>
          <a:graphicData uri="http://schemas.openxmlformats.org/drawingml/2006/table">
            <a:tbl>
              <a:tblPr firstRow="1" bandRow="1">
                <a:effectLst/>
                <a:tableStyleId>{5C22544A-7EE6-4342-B048-85BDC9FD1C3A}</a:tableStyleId>
              </a:tblPr>
              <a:tblGrid>
                <a:gridCol w="4472062">
                  <a:extLst>
                    <a:ext uri="{9D8B030D-6E8A-4147-A177-3AD203B41FA5}">
                      <a16:colId xmlns:a16="http://schemas.microsoft.com/office/drawing/2014/main" val="1433037855"/>
                    </a:ext>
                  </a:extLst>
                </a:gridCol>
                <a:gridCol w="4440557">
                  <a:extLst>
                    <a:ext uri="{9D8B030D-6E8A-4147-A177-3AD203B41FA5}">
                      <a16:colId xmlns:a16="http://schemas.microsoft.com/office/drawing/2014/main" val="2939619441"/>
                    </a:ext>
                  </a:extLst>
                </a:gridCol>
              </a:tblGrid>
              <a:tr h="590304">
                <a:tc>
                  <a:txBody>
                    <a:bodyPr/>
                    <a:lstStyle/>
                    <a:p>
                      <a:pPr lvl="0"/>
                      <a:r>
                        <a:rPr lang="en-GB" sz="1100" dirty="0">
                          <a:solidFill>
                            <a:srgbClr val="002060"/>
                          </a:solidFill>
                        </a:rPr>
                        <a:t>Impact:</a:t>
                      </a:r>
                    </a:p>
                    <a:p>
                      <a:pPr marL="285750" lvl="0" indent="-285750">
                        <a:buSzPct val="100000"/>
                        <a:buFont typeface="Arial" pitchFamily="34"/>
                        <a:buChar char="•"/>
                      </a:pPr>
                      <a:r>
                        <a:rPr lang="en-GB" sz="1100" dirty="0">
                          <a:solidFill>
                            <a:srgbClr val="002060"/>
                          </a:solidFill>
                        </a:rPr>
                        <a:t>Secured private rental</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Successful appeal made against DIO charges</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Service leaver engaged with SSAFA mentoring</a:t>
                      </a:r>
                    </a:p>
                    <a:p>
                      <a:pPr marL="285750" lvl="0" indent="-285750">
                        <a:buSzPct val="100000"/>
                        <a:buFont typeface="Arial" pitchFamily="34"/>
                        <a:buChar char="•"/>
                      </a:pPr>
                      <a:endParaRPr lang="en-GB" sz="1100" dirty="0">
                        <a:solidFill>
                          <a:srgbClr val="00206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2060"/>
                        </a:solidFill>
                      </a:endParaRP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Universal Credit application</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Employment secured and maintained post lockdown</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4289588056"/>
                  </a:ext>
                </a:extLst>
              </a:tr>
            </a:tbl>
          </a:graphicData>
        </a:graphic>
      </p:graphicFrame>
      <p:sp>
        <p:nvSpPr>
          <p:cNvPr id="12" name="TextBox 22">
            <a:extLst>
              <a:ext uri="{FF2B5EF4-FFF2-40B4-BE49-F238E27FC236}">
                <a16:creationId xmlns:a16="http://schemas.microsoft.com/office/drawing/2014/main" id="{FCFAA338-9C42-416F-995A-E7F2A4FF6069}"/>
              </a:ext>
            </a:extLst>
          </p:cNvPr>
          <p:cNvSpPr txBox="1"/>
          <p:nvPr/>
        </p:nvSpPr>
        <p:spPr>
          <a:xfrm>
            <a:off x="611310" y="5576242"/>
            <a:ext cx="11091302" cy="615553"/>
          </a:xfrm>
          <a:prstGeom prst="rect">
            <a:avLst/>
          </a:prstGeom>
          <a:noFill/>
          <a:ln w="9528" cap="flat">
            <a:solidFill>
              <a:srgbClr val="203864"/>
            </a:solidFill>
            <a:prstDash val="solid"/>
            <a:miter/>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50" b="0" i="0" u="none" strike="noStrike" kern="1200" cap="none" spc="0" baseline="0" dirty="0">
              <a:solidFill>
                <a:srgbClr val="203864"/>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1" i="0" u="none" strike="noStrike" kern="1200" cap="none" spc="0" baseline="0" dirty="0">
                <a:solidFill>
                  <a:srgbClr val="AB92E1"/>
                </a:solidFill>
                <a:uFillTx/>
              </a:rPr>
              <a:t>“I cannot thank you and your links enough for helping my son and I out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050" b="0" i="0" u="none" strike="noStrike" kern="1200" cap="none" spc="0" baseline="0" dirty="0">
              <a:solidFill>
                <a:srgbClr val="002060"/>
              </a:solidFill>
              <a:uFillTx/>
              <a:latin typeface="Calibri"/>
            </a:endParaRPr>
          </a:p>
        </p:txBody>
      </p:sp>
      <p:pic>
        <p:nvPicPr>
          <p:cNvPr id="13" name="Picture 4" descr="Icon&#10;&#10;Description automatically generated">
            <a:extLst>
              <a:ext uri="{FF2B5EF4-FFF2-40B4-BE49-F238E27FC236}">
                <a16:creationId xmlns:a16="http://schemas.microsoft.com/office/drawing/2014/main" id="{FBFCC1B4-96B7-4BDD-A3E5-413E401555E3}"/>
              </a:ext>
            </a:extLst>
          </p:cNvPr>
          <p:cNvPicPr>
            <a:picLocks noChangeAspect="1"/>
          </p:cNvPicPr>
          <p:nvPr/>
        </p:nvPicPr>
        <p:blipFill>
          <a:blip r:embed="rId2"/>
          <a:stretch>
            <a:fillRect/>
          </a:stretch>
        </p:blipFill>
        <p:spPr>
          <a:xfrm>
            <a:off x="792481" y="2262811"/>
            <a:ext cx="997360" cy="1380545"/>
          </a:xfrm>
          <a:prstGeom prst="rect">
            <a:avLst/>
          </a:prstGeom>
          <a:noFill/>
          <a:ln cap="flat">
            <a:noFill/>
          </a:ln>
        </p:spPr>
      </p:pic>
      <p:graphicFrame>
        <p:nvGraphicFramePr>
          <p:cNvPr id="14" name="Table 6">
            <a:extLst>
              <a:ext uri="{FF2B5EF4-FFF2-40B4-BE49-F238E27FC236}">
                <a16:creationId xmlns:a16="http://schemas.microsoft.com/office/drawing/2014/main" id="{0DD26547-6FEF-4917-A29D-0222CC99188A}"/>
              </a:ext>
            </a:extLst>
          </p:cNvPr>
          <p:cNvGraphicFramePr>
            <a:graphicFrameLocks noGrp="1"/>
          </p:cNvGraphicFramePr>
          <p:nvPr/>
        </p:nvGraphicFramePr>
        <p:xfrm>
          <a:off x="1995414" y="2688364"/>
          <a:ext cx="8912619" cy="739140"/>
        </p:xfrm>
        <a:graphic>
          <a:graphicData uri="http://schemas.openxmlformats.org/drawingml/2006/table">
            <a:tbl>
              <a:tblPr firstRow="1" bandRow="1">
                <a:effectLst/>
                <a:tableStyleId>{5C22544A-7EE6-4342-B048-85BDC9FD1C3A}</a:tableStyleId>
              </a:tblPr>
              <a:tblGrid>
                <a:gridCol w="4472061">
                  <a:extLst>
                    <a:ext uri="{9D8B030D-6E8A-4147-A177-3AD203B41FA5}">
                      <a16:colId xmlns:a16="http://schemas.microsoft.com/office/drawing/2014/main" val="3646463063"/>
                    </a:ext>
                  </a:extLst>
                </a:gridCol>
                <a:gridCol w="4440558">
                  <a:extLst>
                    <a:ext uri="{9D8B030D-6E8A-4147-A177-3AD203B41FA5}">
                      <a16:colId xmlns:a16="http://schemas.microsoft.com/office/drawing/2014/main" val="422464625"/>
                    </a:ext>
                  </a:extLst>
                </a:gridCol>
              </a:tblGrid>
              <a:tr h="502914">
                <a:tc>
                  <a:txBody>
                    <a:bodyPr/>
                    <a:lstStyle/>
                    <a:p>
                      <a:pPr marL="0" marR="0" lvl="0" indent="0" algn="l" defTabSz="914400" rtl="0" fontAlgn="auto" hangingPunct="1">
                        <a:lnSpc>
                          <a:spcPct val="100000"/>
                        </a:lnSpc>
                        <a:spcBef>
                          <a:spcPts val="0"/>
                        </a:spcBef>
                        <a:spcAft>
                          <a:spcPts val="0"/>
                        </a:spcAft>
                        <a:buNone/>
                        <a:tabLst/>
                      </a:pPr>
                      <a:r>
                        <a:rPr lang="en-GB" sz="1100" b="1" dirty="0">
                          <a:solidFill>
                            <a:srgbClr val="002060"/>
                          </a:solidFill>
                        </a:rPr>
                        <a:t>Actions:</a:t>
                      </a:r>
                    </a:p>
                    <a:p>
                      <a:pPr marL="285750" lvl="0" indent="-285750">
                        <a:buSzPct val="100000"/>
                        <a:buFont typeface="Arial" pitchFamily="34"/>
                        <a:buChar char="•"/>
                      </a:pPr>
                      <a:r>
                        <a:rPr lang="en-GB" sz="1100" b="1" dirty="0">
                          <a:solidFill>
                            <a:srgbClr val="002060"/>
                          </a:solidFill>
                        </a:rPr>
                        <a:t>Approach Local Authority Housing Options</a:t>
                      </a:r>
                    </a:p>
                    <a:p>
                      <a:pPr marL="285750" lvl="0" indent="-285750">
                        <a:buSzPct val="100000"/>
                        <a:buFont typeface="Arial" pitchFamily="34"/>
                        <a:buChar char="•"/>
                      </a:pPr>
                      <a:r>
                        <a:rPr lang="en-GB" sz="1100" b="1" dirty="0">
                          <a:solidFill>
                            <a:srgbClr val="002060"/>
                          </a:solidFill>
                        </a:rPr>
                        <a:t>Advocate over DIO charges</a:t>
                      </a:r>
                    </a:p>
                    <a:p>
                      <a:pPr marL="285750" lvl="0" indent="-285750">
                        <a:buSzPct val="100000"/>
                        <a:buFont typeface="Arial" pitchFamily="34"/>
                        <a:buChar char="•"/>
                      </a:pPr>
                      <a:r>
                        <a:rPr lang="en-GB" sz="1100" b="1" dirty="0">
                          <a:solidFill>
                            <a:srgbClr val="002060"/>
                          </a:solidFill>
                        </a:rPr>
                        <a:t>Referral to SSAFA mentoring COVID Fund</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100" dirty="0">
                        <a:solidFill>
                          <a:srgbClr val="002060"/>
                        </a:solidFill>
                      </a:endParaRPr>
                    </a:p>
                    <a:p>
                      <a:pPr marL="285750" lvl="0" indent="-285750">
                        <a:buSzPct val="100000"/>
                        <a:buFont typeface="Arial" pitchFamily="34"/>
                        <a:buChar char="•"/>
                      </a:pPr>
                      <a:r>
                        <a:rPr lang="en-GB" sz="1100" b="1" dirty="0">
                          <a:solidFill>
                            <a:srgbClr val="002060"/>
                          </a:solidFill>
                        </a:rPr>
                        <a:t>Engage with Dept of Work &amp; Pensions re benefit entitlement and amounts</a:t>
                      </a:r>
                    </a:p>
                    <a:p>
                      <a:pPr marL="285750" lvl="0" indent="-285750">
                        <a:buSzPct val="100000"/>
                        <a:buFont typeface="Arial" pitchFamily="34"/>
                        <a:buChar char="•"/>
                      </a:pPr>
                      <a:r>
                        <a:rPr lang="en-GB" sz="1100" b="1" dirty="0">
                          <a:solidFill>
                            <a:srgbClr val="002060"/>
                          </a:solidFill>
                        </a:rPr>
                        <a:t>Enable approach to RBL by Service leaver.</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721450122"/>
                  </a:ext>
                </a:extLst>
              </a:tr>
            </a:tbl>
          </a:graphicData>
        </a:graphic>
      </p:graphicFrame>
    </p:spTree>
    <p:extLst>
      <p:ext uri="{BB962C8B-B14F-4D97-AF65-F5344CB8AC3E}">
        <p14:creationId xmlns:p14="http://schemas.microsoft.com/office/powerpoint/2010/main" val="2699766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297887"/>
            <a:ext cx="11484996" cy="389933"/>
          </a:xfrm>
        </p:spPr>
        <p:txBody>
          <a:bodyPr/>
          <a:lstStyle/>
          <a:p>
            <a:pPr algn="ctr"/>
            <a:r>
              <a:rPr lang="en-GB" dirty="0">
                <a:solidFill>
                  <a:srgbClr val="002060"/>
                </a:solidFill>
              </a:rPr>
              <a:t>Case Study – Transition support</a:t>
            </a:r>
            <a:br>
              <a:rPr lang="en-GB" dirty="0">
                <a:solidFill>
                  <a:srgbClr val="002060"/>
                </a:solidFill>
              </a:rPr>
            </a:br>
            <a:endParaRPr lang="en-GB" dirty="0">
              <a:solidFill>
                <a:srgbClr val="002060"/>
              </a:solidFill>
            </a:endParaRP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15</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8" name="Title 1">
            <a:extLst>
              <a:ext uri="{FF2B5EF4-FFF2-40B4-BE49-F238E27FC236}">
                <a16:creationId xmlns:a16="http://schemas.microsoft.com/office/drawing/2014/main" id="{88681792-5461-4361-B63E-467FED50260D}"/>
              </a:ext>
            </a:extLst>
          </p:cNvPr>
          <p:cNvSpPr txBox="1">
            <a:spLocks/>
          </p:cNvSpPr>
          <p:nvPr/>
        </p:nvSpPr>
        <p:spPr>
          <a:xfrm>
            <a:off x="2715566" y="1204953"/>
            <a:ext cx="4740661" cy="57354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endParaRPr lang="en-GB" dirty="0">
              <a:solidFill>
                <a:srgbClr val="002060"/>
              </a:solidFill>
            </a:endParaRPr>
          </a:p>
        </p:txBody>
      </p:sp>
      <p:sp>
        <p:nvSpPr>
          <p:cNvPr id="9" name="Rectangle 14">
            <a:extLst>
              <a:ext uri="{FF2B5EF4-FFF2-40B4-BE49-F238E27FC236}">
                <a16:creationId xmlns:a16="http://schemas.microsoft.com/office/drawing/2014/main" id="{3CE4E5D5-63BD-44EE-8CFD-BCECEEDD3C93}"/>
              </a:ext>
            </a:extLst>
          </p:cNvPr>
          <p:cNvSpPr/>
          <p:nvPr/>
        </p:nvSpPr>
        <p:spPr>
          <a:xfrm>
            <a:off x="637790" y="967158"/>
            <a:ext cx="11003861" cy="4258605"/>
          </a:xfrm>
          <a:prstGeom prst="rect">
            <a:avLst/>
          </a:pr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dirty="0">
              <a:solidFill>
                <a:srgbClr val="FFFFFF"/>
              </a:solidFill>
              <a:uFillTx/>
              <a:latin typeface="Calibri"/>
            </a:endParaRPr>
          </a:p>
        </p:txBody>
      </p:sp>
      <p:graphicFrame>
        <p:nvGraphicFramePr>
          <p:cNvPr id="10" name="Table 16">
            <a:extLst>
              <a:ext uri="{FF2B5EF4-FFF2-40B4-BE49-F238E27FC236}">
                <a16:creationId xmlns:a16="http://schemas.microsoft.com/office/drawing/2014/main" id="{9AC9675C-9531-43EE-AC99-0CA3B84A8C2E}"/>
              </a:ext>
            </a:extLst>
          </p:cNvPr>
          <p:cNvGraphicFramePr>
            <a:graphicFrameLocks noGrp="1"/>
          </p:cNvGraphicFramePr>
          <p:nvPr/>
        </p:nvGraphicFramePr>
        <p:xfrm>
          <a:off x="1998124" y="1378362"/>
          <a:ext cx="8852755" cy="906780"/>
        </p:xfrm>
        <a:graphic>
          <a:graphicData uri="http://schemas.openxmlformats.org/drawingml/2006/table">
            <a:tbl>
              <a:tblPr firstRow="1" bandRow="1">
                <a:effectLst/>
                <a:tableStyleId>{5C22544A-7EE6-4342-B048-85BDC9FD1C3A}</a:tableStyleId>
              </a:tblPr>
              <a:tblGrid>
                <a:gridCol w="4439252">
                  <a:extLst>
                    <a:ext uri="{9D8B030D-6E8A-4147-A177-3AD203B41FA5}">
                      <a16:colId xmlns:a16="http://schemas.microsoft.com/office/drawing/2014/main" val="3411539561"/>
                    </a:ext>
                  </a:extLst>
                </a:gridCol>
                <a:gridCol w="4413503">
                  <a:extLst>
                    <a:ext uri="{9D8B030D-6E8A-4147-A177-3AD203B41FA5}">
                      <a16:colId xmlns:a16="http://schemas.microsoft.com/office/drawing/2014/main" val="1093462704"/>
                    </a:ext>
                  </a:extLst>
                </a:gridCol>
              </a:tblGrid>
              <a:tr h="837182">
                <a:tc>
                  <a:txBody>
                    <a:bodyPr/>
                    <a:lstStyle/>
                    <a:p>
                      <a:pPr lvl="0"/>
                      <a:r>
                        <a:rPr lang="en-GB" sz="1100" dirty="0">
                          <a:solidFill>
                            <a:srgbClr val="002060"/>
                          </a:solidFill>
                        </a:rPr>
                        <a:t>Needs’ Analysis:</a:t>
                      </a:r>
                    </a:p>
                    <a:p>
                      <a:pPr marL="285750" lvl="0" indent="-285750">
                        <a:buSzPct val="100000"/>
                        <a:buFont typeface="Arial" pitchFamily="34"/>
                        <a:buChar char="•"/>
                      </a:pPr>
                      <a:r>
                        <a:rPr lang="en-GB" sz="1100" b="1" kern="1200" dirty="0">
                          <a:solidFill>
                            <a:srgbClr val="002060"/>
                          </a:solidFill>
                          <a:latin typeface="Calibri"/>
                        </a:rPr>
                        <a:t>Army Service leaver, End of Service, Self referral</a:t>
                      </a:r>
                    </a:p>
                    <a:p>
                      <a:pPr marL="285750" lvl="0" indent="-285750">
                        <a:buSzPct val="100000"/>
                        <a:buFont typeface="Arial" pitchFamily="34"/>
                        <a:buChar char="•"/>
                      </a:pPr>
                      <a:r>
                        <a:rPr lang="en-GB" sz="1100" b="1" kern="1200" dirty="0">
                          <a:solidFill>
                            <a:srgbClr val="002060"/>
                          </a:solidFill>
                          <a:latin typeface="Calibri"/>
                        </a:rPr>
                        <a:t>23 years’ service</a:t>
                      </a:r>
                    </a:p>
                    <a:p>
                      <a:pPr marL="285750" lvl="0" indent="-285750">
                        <a:buSzPct val="100000"/>
                        <a:buFont typeface="Arial" pitchFamily="34"/>
                        <a:buChar char="•"/>
                      </a:pPr>
                      <a:r>
                        <a:rPr lang="en-GB" sz="1100" b="1" kern="1200" dirty="0">
                          <a:solidFill>
                            <a:srgbClr val="002060"/>
                          </a:solidFill>
                          <a:latin typeface="Calibri"/>
                        </a:rPr>
                        <a:t>Marriage breakdown and financial abuse victim</a:t>
                      </a:r>
                    </a:p>
                    <a:p>
                      <a:pPr marL="285750" lvl="0" indent="-285750">
                        <a:buSzPct val="100000"/>
                        <a:buFont typeface="Arial" pitchFamily="34"/>
                        <a:buChar char="•"/>
                      </a:pPr>
                      <a:endParaRPr lang="en-GB" sz="1100" b="1" kern="1200" dirty="0">
                        <a:solidFill>
                          <a:srgbClr val="002060"/>
                        </a:solidFill>
                        <a:latin typeface="Calibri"/>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r>
                        <a:rPr lang="en-GB" sz="1100" dirty="0">
                          <a:solidFill>
                            <a:srgbClr val="002060"/>
                          </a:solidFill>
                        </a:rPr>
                        <a:t>Finance/Debt</a:t>
                      </a:r>
                    </a:p>
                    <a:p>
                      <a:pPr marL="285750" lvl="0" indent="-285750">
                        <a:buSzPct val="100000"/>
                        <a:buFont typeface="Arial" pitchFamily="34"/>
                        <a:buChar char="•"/>
                      </a:pPr>
                      <a:r>
                        <a:rPr lang="en-GB" sz="1100" dirty="0">
                          <a:solidFill>
                            <a:srgbClr val="002060"/>
                          </a:solidFill>
                        </a:rPr>
                        <a:t>Family</a:t>
                      </a:r>
                    </a:p>
                    <a:p>
                      <a:pPr marL="285750" lvl="0" indent="-285750">
                        <a:buSzPct val="100000"/>
                        <a:buFont typeface="Arial" pitchFamily="34"/>
                        <a:buChar char="•"/>
                      </a:pPr>
                      <a:r>
                        <a:rPr lang="en-GB" sz="1100" dirty="0">
                          <a:solidFill>
                            <a:srgbClr val="002060"/>
                          </a:solidFill>
                        </a:rPr>
                        <a:t>Attitude/expectations/perceptions</a:t>
                      </a:r>
                    </a:p>
                    <a:p>
                      <a:pPr marL="285750" lvl="0" indent="-285750">
                        <a:buSzPct val="100000"/>
                        <a:buFont typeface="Arial" pitchFamily="34"/>
                        <a:buChar char="•"/>
                      </a:pPr>
                      <a:r>
                        <a:rPr lang="en-GB" sz="1100" dirty="0">
                          <a:solidFill>
                            <a:srgbClr val="002060"/>
                          </a:solidFill>
                        </a:rPr>
                        <a:t>Mental/physical health</a:t>
                      </a:r>
                    </a:p>
                    <a:p>
                      <a:pPr marL="0" lvl="0" indent="0">
                        <a:buNone/>
                      </a:pPr>
                      <a:endParaRPr lang="en-GB" sz="1100" dirty="0">
                        <a:solidFill>
                          <a:srgbClr val="002060"/>
                        </a:solidFill>
                      </a:endParaRP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4180784815"/>
                  </a:ext>
                </a:extLst>
              </a:tr>
            </a:tbl>
          </a:graphicData>
        </a:graphic>
      </p:graphicFrame>
      <p:graphicFrame>
        <p:nvGraphicFramePr>
          <p:cNvPr id="11" name="Table 22">
            <a:extLst>
              <a:ext uri="{FF2B5EF4-FFF2-40B4-BE49-F238E27FC236}">
                <a16:creationId xmlns:a16="http://schemas.microsoft.com/office/drawing/2014/main" id="{FC006808-201C-4E61-8841-3C40A6E174E6}"/>
              </a:ext>
            </a:extLst>
          </p:cNvPr>
          <p:cNvGraphicFramePr>
            <a:graphicFrameLocks noGrp="1"/>
          </p:cNvGraphicFramePr>
          <p:nvPr/>
        </p:nvGraphicFramePr>
        <p:xfrm>
          <a:off x="1998125" y="3561116"/>
          <a:ext cx="8852754" cy="1242060"/>
        </p:xfrm>
        <a:graphic>
          <a:graphicData uri="http://schemas.openxmlformats.org/drawingml/2006/table">
            <a:tbl>
              <a:tblPr firstRow="1" bandRow="1">
                <a:effectLst/>
                <a:tableStyleId>{5C22544A-7EE6-4342-B048-85BDC9FD1C3A}</a:tableStyleId>
              </a:tblPr>
              <a:tblGrid>
                <a:gridCol w="4439251">
                  <a:extLst>
                    <a:ext uri="{9D8B030D-6E8A-4147-A177-3AD203B41FA5}">
                      <a16:colId xmlns:a16="http://schemas.microsoft.com/office/drawing/2014/main" val="218852792"/>
                    </a:ext>
                  </a:extLst>
                </a:gridCol>
                <a:gridCol w="4413503">
                  <a:extLst>
                    <a:ext uri="{9D8B030D-6E8A-4147-A177-3AD203B41FA5}">
                      <a16:colId xmlns:a16="http://schemas.microsoft.com/office/drawing/2014/main" val="2134243842"/>
                    </a:ext>
                  </a:extLst>
                </a:gridCol>
              </a:tblGrid>
              <a:tr h="1108710">
                <a:tc>
                  <a:txBody>
                    <a:bodyPr/>
                    <a:lstStyle/>
                    <a:p>
                      <a:pPr lvl="0"/>
                      <a:r>
                        <a:rPr lang="en-GB" sz="1100" dirty="0">
                          <a:solidFill>
                            <a:srgbClr val="002060"/>
                          </a:solidFill>
                        </a:rPr>
                        <a:t>Impact:</a:t>
                      </a:r>
                    </a:p>
                    <a:p>
                      <a:pPr marL="285750" lvl="0" indent="-285750">
                        <a:buSzPct val="100000"/>
                        <a:buFont typeface="Arial" pitchFamily="34"/>
                        <a:buChar char="•"/>
                      </a:pPr>
                      <a:r>
                        <a:rPr lang="en-GB" sz="1100" dirty="0">
                          <a:solidFill>
                            <a:srgbClr val="002060"/>
                          </a:solidFill>
                        </a:rPr>
                        <a:t>Agreement reached with DIO on partner’s liability for damage</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Engagement with debtors re financial abuse and payment options</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Support engaging family solicitor </a:t>
                      </a:r>
                    </a:p>
                    <a:p>
                      <a:pPr marL="285750" lvl="0" indent="-285750">
                        <a:buSzPct val="100000"/>
                        <a:buFont typeface="Arial" pitchFamily="34"/>
                        <a:buChar char="•"/>
                      </a:pPr>
                      <a:endParaRPr lang="en-GB" sz="1100" dirty="0">
                        <a:solidFill>
                          <a:srgbClr val="00206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2060"/>
                        </a:solidFill>
                      </a:endParaRP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Financial assistance from RBL secured</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Client secured employment</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Custody of children secured</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New home and new relationship</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83869871"/>
                  </a:ext>
                </a:extLst>
              </a:tr>
            </a:tbl>
          </a:graphicData>
        </a:graphic>
      </p:graphicFrame>
      <p:sp>
        <p:nvSpPr>
          <p:cNvPr id="12" name="TextBox 22">
            <a:extLst>
              <a:ext uri="{FF2B5EF4-FFF2-40B4-BE49-F238E27FC236}">
                <a16:creationId xmlns:a16="http://schemas.microsoft.com/office/drawing/2014/main" id="{B9342C7D-3BBA-416A-B516-B33C8153E7D3}"/>
              </a:ext>
            </a:extLst>
          </p:cNvPr>
          <p:cNvSpPr txBox="1"/>
          <p:nvPr/>
        </p:nvSpPr>
        <p:spPr>
          <a:xfrm>
            <a:off x="600567" y="5479638"/>
            <a:ext cx="11003861" cy="692497"/>
          </a:xfrm>
          <a:prstGeom prst="rect">
            <a:avLst/>
          </a:prstGeom>
          <a:noFill/>
          <a:ln w="9528" cap="flat">
            <a:solidFill>
              <a:srgbClr val="203864"/>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1" i="0" u="none" strike="noStrike" kern="1200" cap="none" spc="0" baseline="0" dirty="0">
                <a:solidFill>
                  <a:srgbClr val="AB92E1"/>
                </a:solidFill>
                <a:uFillTx/>
              </a:rPr>
              <a:t>“guided me through some of my darkest times…..keep me grounded{and helped me] keep things in perspective…and to be frank things I thought were dreams which [were] discussed with me, like housing, and jobs, and debt solutions, and charity help, have all actually become reality…such a great accomplishment now looking back.”</a:t>
            </a:r>
            <a:endParaRPr lang="en-GB" sz="1050" b="0" i="0" u="none" strike="noStrike" kern="1200" cap="none" spc="0" baseline="0" dirty="0">
              <a:solidFill>
                <a:srgbClr val="002060"/>
              </a:solidFill>
              <a:uFillTx/>
              <a:latin typeface="Calibri"/>
            </a:endParaRPr>
          </a:p>
        </p:txBody>
      </p:sp>
      <p:pic>
        <p:nvPicPr>
          <p:cNvPr id="13" name="Picture 9" descr="A picture containing silhouette&#10;&#10;Description automatically generated">
            <a:extLst>
              <a:ext uri="{FF2B5EF4-FFF2-40B4-BE49-F238E27FC236}">
                <a16:creationId xmlns:a16="http://schemas.microsoft.com/office/drawing/2014/main" id="{E041C16F-F0B4-4F6A-8790-EE8852FEDA9E}"/>
              </a:ext>
            </a:extLst>
          </p:cNvPr>
          <p:cNvPicPr>
            <a:picLocks noChangeAspect="1"/>
          </p:cNvPicPr>
          <p:nvPr/>
        </p:nvPicPr>
        <p:blipFill>
          <a:blip r:embed="rId2"/>
          <a:stretch>
            <a:fillRect/>
          </a:stretch>
        </p:blipFill>
        <p:spPr>
          <a:xfrm>
            <a:off x="735228" y="2196272"/>
            <a:ext cx="1211785" cy="1364844"/>
          </a:xfrm>
          <a:prstGeom prst="rect">
            <a:avLst/>
          </a:prstGeom>
          <a:noFill/>
          <a:ln cap="flat">
            <a:noFill/>
          </a:ln>
        </p:spPr>
      </p:pic>
      <p:graphicFrame>
        <p:nvGraphicFramePr>
          <p:cNvPr id="14" name="Table 2">
            <a:extLst>
              <a:ext uri="{FF2B5EF4-FFF2-40B4-BE49-F238E27FC236}">
                <a16:creationId xmlns:a16="http://schemas.microsoft.com/office/drawing/2014/main" id="{5AB3CAA6-317E-4608-BFA8-681761E87D4A}"/>
              </a:ext>
            </a:extLst>
          </p:cNvPr>
          <p:cNvGraphicFramePr>
            <a:graphicFrameLocks noGrp="1"/>
          </p:cNvGraphicFramePr>
          <p:nvPr/>
        </p:nvGraphicFramePr>
        <p:xfrm>
          <a:off x="1998125" y="2430397"/>
          <a:ext cx="8852754" cy="906780"/>
        </p:xfrm>
        <a:graphic>
          <a:graphicData uri="http://schemas.openxmlformats.org/drawingml/2006/table">
            <a:tbl>
              <a:tblPr firstRow="1" bandRow="1">
                <a:effectLst/>
                <a:tableStyleId>{5C22544A-7EE6-4342-B048-85BDC9FD1C3A}</a:tableStyleId>
              </a:tblPr>
              <a:tblGrid>
                <a:gridCol w="4439251">
                  <a:extLst>
                    <a:ext uri="{9D8B030D-6E8A-4147-A177-3AD203B41FA5}">
                      <a16:colId xmlns:a16="http://schemas.microsoft.com/office/drawing/2014/main" val="154661812"/>
                    </a:ext>
                  </a:extLst>
                </a:gridCol>
                <a:gridCol w="4413503">
                  <a:extLst>
                    <a:ext uri="{9D8B030D-6E8A-4147-A177-3AD203B41FA5}">
                      <a16:colId xmlns:a16="http://schemas.microsoft.com/office/drawing/2014/main" val="4089914578"/>
                    </a:ext>
                  </a:extLst>
                </a:gridCol>
              </a:tblGrid>
              <a:tr h="791123">
                <a:tc>
                  <a:txBody>
                    <a:bodyPr/>
                    <a:lstStyle/>
                    <a:p>
                      <a:pPr marL="0" marR="0" lvl="0" indent="0" algn="l" defTabSz="914400" rtl="0" fontAlgn="auto" hangingPunct="1">
                        <a:lnSpc>
                          <a:spcPct val="100000"/>
                        </a:lnSpc>
                        <a:spcBef>
                          <a:spcPts val="0"/>
                        </a:spcBef>
                        <a:spcAft>
                          <a:spcPts val="0"/>
                        </a:spcAft>
                        <a:buNone/>
                        <a:tabLst/>
                      </a:pPr>
                      <a:r>
                        <a:rPr lang="en-GB" sz="1100" b="1" dirty="0">
                          <a:solidFill>
                            <a:srgbClr val="002060"/>
                          </a:solidFill>
                        </a:rPr>
                        <a:t>Actions:</a:t>
                      </a:r>
                    </a:p>
                    <a:p>
                      <a:pPr marL="285750" lvl="0" indent="-285750">
                        <a:buSzPct val="100000"/>
                        <a:buFont typeface="Arial" pitchFamily="34"/>
                        <a:buChar char="•"/>
                      </a:pPr>
                      <a:r>
                        <a:rPr lang="en-GB" sz="1100" b="1" dirty="0">
                          <a:solidFill>
                            <a:srgbClr val="002060"/>
                          </a:solidFill>
                        </a:rPr>
                        <a:t>Liaise with DIO over spouse's damage to property</a:t>
                      </a:r>
                    </a:p>
                    <a:p>
                      <a:pPr marL="285750" lvl="0" indent="-285750">
                        <a:buSzPct val="100000"/>
                        <a:buFont typeface="Arial" pitchFamily="34"/>
                        <a:buChar char="•"/>
                      </a:pPr>
                      <a:r>
                        <a:rPr lang="en-GB" sz="1100" b="1" dirty="0">
                          <a:solidFill>
                            <a:srgbClr val="002060"/>
                          </a:solidFill>
                        </a:rPr>
                        <a:t>Assistance with securing debt advice and guidance</a:t>
                      </a:r>
                    </a:p>
                    <a:p>
                      <a:pPr marL="285750" lvl="0" indent="-285750">
                        <a:buSzPct val="100000"/>
                        <a:buFont typeface="Arial" pitchFamily="34"/>
                        <a:buChar char="•"/>
                      </a:pPr>
                      <a:r>
                        <a:rPr lang="en-GB" sz="1100" b="1" dirty="0">
                          <a:solidFill>
                            <a:srgbClr val="002060"/>
                          </a:solidFill>
                        </a:rPr>
                        <a:t>Support with resolving partner’s financial abuse and evidence collecting</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100" dirty="0">
                        <a:solidFill>
                          <a:srgbClr val="002060"/>
                        </a:solidFill>
                      </a:endParaRPr>
                    </a:p>
                    <a:p>
                      <a:pPr marL="285750" lvl="0" indent="-285750">
                        <a:buSzPct val="100000"/>
                        <a:buFont typeface="Arial" pitchFamily="34"/>
                        <a:buChar char="•"/>
                      </a:pPr>
                      <a:r>
                        <a:rPr lang="en-GB" sz="1100" b="1" dirty="0">
                          <a:solidFill>
                            <a:srgbClr val="002060"/>
                          </a:solidFill>
                        </a:rPr>
                        <a:t>Financial administrative support – accounts and passwords etc</a:t>
                      </a:r>
                    </a:p>
                    <a:p>
                      <a:pPr marL="285750" lvl="0" indent="-285750">
                        <a:buSzPct val="100000"/>
                        <a:buFont typeface="Arial" pitchFamily="34"/>
                        <a:buChar char="•"/>
                      </a:pPr>
                      <a:r>
                        <a:rPr lang="en-GB" sz="1100" b="1" dirty="0">
                          <a:solidFill>
                            <a:srgbClr val="002060"/>
                          </a:solidFill>
                        </a:rPr>
                        <a:t>Enable approach to RBL by Service leaver.</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1741551612"/>
                  </a:ext>
                </a:extLst>
              </a:tr>
            </a:tbl>
          </a:graphicData>
        </a:graphic>
      </p:graphicFrame>
    </p:spTree>
    <p:extLst>
      <p:ext uri="{BB962C8B-B14F-4D97-AF65-F5344CB8AC3E}">
        <p14:creationId xmlns:p14="http://schemas.microsoft.com/office/powerpoint/2010/main" val="1180167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297887"/>
            <a:ext cx="11484996" cy="389933"/>
          </a:xfrm>
        </p:spPr>
        <p:txBody>
          <a:bodyPr/>
          <a:lstStyle/>
          <a:p>
            <a:pPr algn="ctr"/>
            <a:r>
              <a:rPr lang="en-GB" dirty="0">
                <a:solidFill>
                  <a:srgbClr val="002060"/>
                </a:solidFill>
              </a:rPr>
              <a:t>Case Study – Complex medical needs</a:t>
            </a:r>
            <a:endParaRPr lang="en-GB" u="sng" dirty="0"/>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16</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8" name="Title 1">
            <a:extLst>
              <a:ext uri="{FF2B5EF4-FFF2-40B4-BE49-F238E27FC236}">
                <a16:creationId xmlns:a16="http://schemas.microsoft.com/office/drawing/2014/main" id="{91DCACAA-755E-4A34-9F13-70D702760072}"/>
              </a:ext>
            </a:extLst>
          </p:cNvPr>
          <p:cNvSpPr txBox="1">
            <a:spLocks/>
          </p:cNvSpPr>
          <p:nvPr/>
        </p:nvSpPr>
        <p:spPr>
          <a:xfrm>
            <a:off x="2566400" y="1208717"/>
            <a:ext cx="4740661" cy="57354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br>
              <a:rPr lang="en-GB" dirty="0">
                <a:solidFill>
                  <a:srgbClr val="002060"/>
                </a:solidFill>
              </a:rPr>
            </a:br>
            <a:endParaRPr lang="en-GB" dirty="0">
              <a:solidFill>
                <a:srgbClr val="002060"/>
              </a:solidFill>
            </a:endParaRPr>
          </a:p>
        </p:txBody>
      </p:sp>
      <p:sp>
        <p:nvSpPr>
          <p:cNvPr id="9" name="Rectangle 14">
            <a:extLst>
              <a:ext uri="{FF2B5EF4-FFF2-40B4-BE49-F238E27FC236}">
                <a16:creationId xmlns:a16="http://schemas.microsoft.com/office/drawing/2014/main" id="{44748792-5031-4360-96BB-C9BCAC759F58}"/>
              </a:ext>
            </a:extLst>
          </p:cNvPr>
          <p:cNvSpPr/>
          <p:nvPr/>
        </p:nvSpPr>
        <p:spPr>
          <a:xfrm>
            <a:off x="624097" y="937148"/>
            <a:ext cx="10944610" cy="4380941"/>
          </a:xfrm>
          <a:prstGeom prst="rect">
            <a:avLst/>
          </a:pr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dirty="0">
              <a:solidFill>
                <a:srgbClr val="FFFFFF"/>
              </a:solidFill>
              <a:uFillTx/>
              <a:latin typeface="Calibri"/>
            </a:endParaRPr>
          </a:p>
        </p:txBody>
      </p:sp>
      <p:graphicFrame>
        <p:nvGraphicFramePr>
          <p:cNvPr id="10" name="Table 16">
            <a:extLst>
              <a:ext uri="{FF2B5EF4-FFF2-40B4-BE49-F238E27FC236}">
                <a16:creationId xmlns:a16="http://schemas.microsoft.com/office/drawing/2014/main" id="{C483B171-19A2-40F8-AB7D-C111484E5304}"/>
              </a:ext>
            </a:extLst>
          </p:cNvPr>
          <p:cNvGraphicFramePr>
            <a:graphicFrameLocks noGrp="1"/>
          </p:cNvGraphicFramePr>
          <p:nvPr/>
        </p:nvGraphicFramePr>
        <p:xfrm>
          <a:off x="1939288" y="1371602"/>
          <a:ext cx="8860712" cy="906780"/>
        </p:xfrm>
        <a:graphic>
          <a:graphicData uri="http://schemas.openxmlformats.org/drawingml/2006/table">
            <a:tbl>
              <a:tblPr firstRow="1" bandRow="1">
                <a:effectLst/>
                <a:tableStyleId>{5C22544A-7EE6-4342-B048-85BDC9FD1C3A}</a:tableStyleId>
              </a:tblPr>
              <a:tblGrid>
                <a:gridCol w="4432937">
                  <a:extLst>
                    <a:ext uri="{9D8B030D-6E8A-4147-A177-3AD203B41FA5}">
                      <a16:colId xmlns:a16="http://schemas.microsoft.com/office/drawing/2014/main" val="3091659704"/>
                    </a:ext>
                  </a:extLst>
                </a:gridCol>
                <a:gridCol w="4427775">
                  <a:extLst>
                    <a:ext uri="{9D8B030D-6E8A-4147-A177-3AD203B41FA5}">
                      <a16:colId xmlns:a16="http://schemas.microsoft.com/office/drawing/2014/main" val="2916001405"/>
                    </a:ext>
                  </a:extLst>
                </a:gridCol>
              </a:tblGrid>
              <a:tr h="811530">
                <a:tc>
                  <a:txBody>
                    <a:bodyPr/>
                    <a:lstStyle/>
                    <a:p>
                      <a:pPr lvl="0"/>
                      <a:r>
                        <a:rPr lang="en-GB" sz="1100" dirty="0">
                          <a:solidFill>
                            <a:srgbClr val="002060"/>
                          </a:solidFill>
                          <a:latin typeface="+mn-lt"/>
                        </a:rPr>
                        <a:t>Needs’ Analysis:</a:t>
                      </a:r>
                    </a:p>
                    <a:p>
                      <a:pPr marL="285750" lvl="0" indent="-285750">
                        <a:buSzPct val="100000"/>
                        <a:buFont typeface="Arial" pitchFamily="34"/>
                        <a:buChar char="•"/>
                      </a:pPr>
                      <a:r>
                        <a:rPr lang="en-GB" sz="1100" b="1" kern="1200" dirty="0">
                          <a:solidFill>
                            <a:srgbClr val="002060"/>
                          </a:solidFill>
                          <a:latin typeface="+mn-lt"/>
                        </a:rPr>
                        <a:t>Army Service leaver, Medical Discharge</a:t>
                      </a:r>
                    </a:p>
                    <a:p>
                      <a:pPr marL="285750" lvl="0" indent="-285750">
                        <a:buSzPct val="100000"/>
                        <a:buFont typeface="Arial" pitchFamily="34"/>
                        <a:buChar char="•"/>
                      </a:pPr>
                      <a:r>
                        <a:rPr lang="en-GB" sz="1100" b="1" kern="1200" dirty="0">
                          <a:solidFill>
                            <a:srgbClr val="002060"/>
                          </a:solidFill>
                          <a:latin typeface="+mn-lt"/>
                        </a:rPr>
                        <a:t>24/7 care needs</a:t>
                      </a:r>
                    </a:p>
                    <a:p>
                      <a:pPr marL="285750" lvl="0" indent="-285750">
                        <a:buSzPct val="100000"/>
                        <a:buFont typeface="Arial" pitchFamily="34"/>
                        <a:buChar char="•"/>
                      </a:pPr>
                      <a:endParaRPr lang="en-GB" sz="1100" b="1" kern="1200" dirty="0">
                        <a:solidFill>
                          <a:srgbClr val="002060"/>
                        </a:solidFill>
                        <a:latin typeface="+mn-lt"/>
                      </a:endParaRPr>
                    </a:p>
                    <a:p>
                      <a:pPr marL="285750" lvl="0" indent="-285750">
                        <a:buSzPct val="100000"/>
                        <a:buFont typeface="Arial" pitchFamily="34"/>
                        <a:buChar char="•"/>
                      </a:pPr>
                      <a:endParaRPr lang="en-GB" sz="1100" b="1" kern="1200" dirty="0">
                        <a:solidFill>
                          <a:srgbClr val="002060"/>
                        </a:solidFill>
                        <a:latin typeface="+mn-lt"/>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100" dirty="0">
                        <a:solidFill>
                          <a:srgbClr val="002060"/>
                        </a:solidFill>
                        <a:latin typeface="+mn-lt"/>
                      </a:endParaRPr>
                    </a:p>
                    <a:p>
                      <a:pPr marL="285750" lvl="0" indent="-285750">
                        <a:buSzPct val="100000"/>
                        <a:buFont typeface="Arial" pitchFamily="34"/>
                        <a:buChar char="•"/>
                      </a:pPr>
                      <a:r>
                        <a:rPr lang="en-GB" sz="1100" dirty="0">
                          <a:solidFill>
                            <a:srgbClr val="002060"/>
                          </a:solidFill>
                          <a:latin typeface="+mn-lt"/>
                        </a:rPr>
                        <a:t>Double amputee</a:t>
                      </a:r>
                    </a:p>
                    <a:p>
                      <a:pPr marL="285750" lvl="0" indent="-285750">
                        <a:buSzPct val="100000"/>
                        <a:buFont typeface="Arial" pitchFamily="34"/>
                        <a:buChar char="•"/>
                      </a:pPr>
                      <a:r>
                        <a:rPr lang="en-GB" sz="1100" dirty="0">
                          <a:solidFill>
                            <a:srgbClr val="002060"/>
                          </a:solidFill>
                          <a:latin typeface="+mn-lt"/>
                        </a:rPr>
                        <a:t>Significant brain injury</a:t>
                      </a:r>
                    </a:p>
                    <a:p>
                      <a:pPr marL="0" lvl="0" indent="0">
                        <a:buNone/>
                      </a:pPr>
                      <a:endParaRPr lang="en-GB" sz="1100" dirty="0">
                        <a:solidFill>
                          <a:srgbClr val="002060"/>
                        </a:solidFill>
                        <a:latin typeface="+mn-lt"/>
                      </a:endParaRP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360253024"/>
                  </a:ext>
                </a:extLst>
              </a:tr>
            </a:tbl>
          </a:graphicData>
        </a:graphic>
      </p:graphicFrame>
      <p:graphicFrame>
        <p:nvGraphicFramePr>
          <p:cNvPr id="11" name="Table 22">
            <a:extLst>
              <a:ext uri="{FF2B5EF4-FFF2-40B4-BE49-F238E27FC236}">
                <a16:creationId xmlns:a16="http://schemas.microsoft.com/office/drawing/2014/main" id="{10FEF646-1BCA-4ACB-BB8D-2A70AB1502CD}"/>
              </a:ext>
            </a:extLst>
          </p:cNvPr>
          <p:cNvGraphicFramePr>
            <a:graphicFrameLocks noGrp="1"/>
          </p:cNvGraphicFramePr>
          <p:nvPr/>
        </p:nvGraphicFramePr>
        <p:xfrm>
          <a:off x="1939287" y="3848101"/>
          <a:ext cx="8860713" cy="1242060"/>
        </p:xfrm>
        <a:graphic>
          <a:graphicData uri="http://schemas.openxmlformats.org/drawingml/2006/table">
            <a:tbl>
              <a:tblPr firstRow="1" bandRow="1">
                <a:effectLst/>
                <a:tableStyleId>{5C22544A-7EE6-4342-B048-85BDC9FD1C3A}</a:tableStyleId>
              </a:tblPr>
              <a:tblGrid>
                <a:gridCol w="4432938">
                  <a:extLst>
                    <a:ext uri="{9D8B030D-6E8A-4147-A177-3AD203B41FA5}">
                      <a16:colId xmlns:a16="http://schemas.microsoft.com/office/drawing/2014/main" val="3744823309"/>
                    </a:ext>
                  </a:extLst>
                </a:gridCol>
                <a:gridCol w="4427775">
                  <a:extLst>
                    <a:ext uri="{9D8B030D-6E8A-4147-A177-3AD203B41FA5}">
                      <a16:colId xmlns:a16="http://schemas.microsoft.com/office/drawing/2014/main" val="3760463800"/>
                    </a:ext>
                  </a:extLst>
                </a:gridCol>
              </a:tblGrid>
              <a:tr h="960120">
                <a:tc>
                  <a:txBody>
                    <a:bodyPr/>
                    <a:lstStyle/>
                    <a:p>
                      <a:pPr lvl="0"/>
                      <a:r>
                        <a:rPr lang="en-GB" sz="1100" dirty="0">
                          <a:solidFill>
                            <a:srgbClr val="002060"/>
                          </a:solidFill>
                        </a:rPr>
                        <a:t>Impact:</a:t>
                      </a:r>
                    </a:p>
                    <a:p>
                      <a:pPr marL="285750" lvl="0" indent="-285750">
                        <a:buSzPct val="100000"/>
                        <a:buFont typeface="Arial" pitchFamily="34"/>
                        <a:buChar char="•"/>
                      </a:pPr>
                      <a:r>
                        <a:rPr lang="en-GB" sz="1100" dirty="0">
                          <a:solidFill>
                            <a:srgbClr val="002060"/>
                          </a:solidFill>
                        </a:rPr>
                        <a:t>Support needs identified and met effectively</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Successful applications to funding outside statutory provision</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Support overseen and coordinated through a minor surgery and pandemic</a:t>
                      </a:r>
                    </a:p>
                    <a:p>
                      <a:pPr marL="285750" lvl="0" indent="-285750">
                        <a:buSzPct val="100000"/>
                        <a:buFont typeface="Arial" pitchFamily="34"/>
                        <a:buChar char="•"/>
                      </a:pPr>
                      <a:endParaRPr lang="en-GB" sz="1100" dirty="0">
                        <a:solidFill>
                          <a:srgbClr val="00206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2060"/>
                        </a:solidFill>
                      </a:endParaRP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Client able to participate in a charity cycle</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Client achieved walking independently for the first time</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Client attending own steering group meetings</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2131163268"/>
                  </a:ext>
                </a:extLst>
              </a:tr>
            </a:tbl>
          </a:graphicData>
        </a:graphic>
      </p:graphicFrame>
      <p:sp>
        <p:nvSpPr>
          <p:cNvPr id="12" name="TextBox 22">
            <a:extLst>
              <a:ext uri="{FF2B5EF4-FFF2-40B4-BE49-F238E27FC236}">
                <a16:creationId xmlns:a16="http://schemas.microsoft.com/office/drawing/2014/main" id="{006556D9-4B9E-4FD8-A329-6ECA1302F518}"/>
              </a:ext>
            </a:extLst>
          </p:cNvPr>
          <p:cNvSpPr txBox="1"/>
          <p:nvPr/>
        </p:nvSpPr>
        <p:spPr>
          <a:xfrm>
            <a:off x="624097" y="5527296"/>
            <a:ext cx="11029954" cy="692497"/>
          </a:xfrm>
          <a:prstGeom prst="rect">
            <a:avLst/>
          </a:prstGeom>
          <a:noFill/>
          <a:ln w="9528" cap="flat">
            <a:solidFill>
              <a:srgbClr val="203864"/>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002060"/>
                </a:solidFill>
                <a:uFillTx/>
              </a:rPr>
              <a:t>This case demonstrates the support provided for the most seriously injured Service leavers through Integrated Personal Care for Veterans (IPC4V).  The bespoke service seeks to achieve the best outcomes for each very individual circumstance and ensure that clients access all support available to them through the coordination of care professionals and services.</a:t>
            </a:r>
            <a:endParaRPr lang="en-GB" sz="1050" b="0" i="0" u="none" strike="noStrike" kern="1200" cap="none" spc="0" baseline="0" dirty="0">
              <a:solidFill>
                <a:srgbClr val="002060"/>
              </a:solidFill>
              <a:uFillTx/>
              <a:latin typeface="Calibri"/>
            </a:endParaRPr>
          </a:p>
        </p:txBody>
      </p:sp>
      <p:pic>
        <p:nvPicPr>
          <p:cNvPr id="13" name="Picture 9" descr="A picture containing silhouette&#10;&#10;Description automatically generated">
            <a:extLst>
              <a:ext uri="{FF2B5EF4-FFF2-40B4-BE49-F238E27FC236}">
                <a16:creationId xmlns:a16="http://schemas.microsoft.com/office/drawing/2014/main" id="{F905DF9C-5319-4726-A1E6-757D43EF2645}"/>
              </a:ext>
            </a:extLst>
          </p:cNvPr>
          <p:cNvPicPr>
            <a:picLocks noChangeAspect="1"/>
          </p:cNvPicPr>
          <p:nvPr/>
        </p:nvPicPr>
        <p:blipFill>
          <a:blip r:embed="rId2"/>
          <a:stretch>
            <a:fillRect/>
          </a:stretch>
        </p:blipFill>
        <p:spPr>
          <a:xfrm>
            <a:off x="641070" y="2248946"/>
            <a:ext cx="1326946" cy="1494551"/>
          </a:xfrm>
          <a:prstGeom prst="rect">
            <a:avLst/>
          </a:prstGeom>
          <a:noFill/>
          <a:ln cap="flat">
            <a:noFill/>
          </a:ln>
        </p:spPr>
      </p:pic>
      <p:graphicFrame>
        <p:nvGraphicFramePr>
          <p:cNvPr id="14" name="Table 3">
            <a:extLst>
              <a:ext uri="{FF2B5EF4-FFF2-40B4-BE49-F238E27FC236}">
                <a16:creationId xmlns:a16="http://schemas.microsoft.com/office/drawing/2014/main" id="{34F22C57-B111-4B08-BDB8-F6C0D60357DD}"/>
              </a:ext>
            </a:extLst>
          </p:cNvPr>
          <p:cNvGraphicFramePr>
            <a:graphicFrameLocks noGrp="1"/>
          </p:cNvGraphicFramePr>
          <p:nvPr/>
        </p:nvGraphicFramePr>
        <p:xfrm>
          <a:off x="1939288" y="2436389"/>
          <a:ext cx="8860712" cy="1242060"/>
        </p:xfrm>
        <a:graphic>
          <a:graphicData uri="http://schemas.openxmlformats.org/drawingml/2006/table">
            <a:tbl>
              <a:tblPr firstRow="1" bandRow="1">
                <a:effectLst/>
                <a:tableStyleId>{5C22544A-7EE6-4342-B048-85BDC9FD1C3A}</a:tableStyleId>
              </a:tblPr>
              <a:tblGrid>
                <a:gridCol w="4437128">
                  <a:extLst>
                    <a:ext uri="{9D8B030D-6E8A-4147-A177-3AD203B41FA5}">
                      <a16:colId xmlns:a16="http://schemas.microsoft.com/office/drawing/2014/main" val="2393085300"/>
                    </a:ext>
                  </a:extLst>
                </a:gridCol>
                <a:gridCol w="4423584">
                  <a:extLst>
                    <a:ext uri="{9D8B030D-6E8A-4147-A177-3AD203B41FA5}">
                      <a16:colId xmlns:a16="http://schemas.microsoft.com/office/drawing/2014/main" val="1328614287"/>
                    </a:ext>
                  </a:extLst>
                </a:gridCol>
              </a:tblGrid>
              <a:tr h="1118073">
                <a:tc>
                  <a:txBody>
                    <a:bodyPr/>
                    <a:lstStyle/>
                    <a:p>
                      <a:pPr marL="0" marR="0" lvl="0" indent="0" algn="l" defTabSz="914400" rtl="0" fontAlgn="auto" hangingPunct="1">
                        <a:lnSpc>
                          <a:spcPct val="100000"/>
                        </a:lnSpc>
                        <a:spcBef>
                          <a:spcPts val="0"/>
                        </a:spcBef>
                        <a:spcAft>
                          <a:spcPts val="0"/>
                        </a:spcAft>
                        <a:buNone/>
                        <a:tabLst/>
                      </a:pPr>
                      <a:r>
                        <a:rPr lang="en-GB" sz="1100" b="1" dirty="0">
                          <a:solidFill>
                            <a:srgbClr val="002060"/>
                          </a:solidFill>
                        </a:rPr>
                        <a:t>Actions:</a:t>
                      </a:r>
                    </a:p>
                    <a:p>
                      <a:pPr marL="285750" lvl="0" indent="-285750">
                        <a:buSzPct val="100000"/>
                        <a:buFont typeface="Arial" pitchFamily="34"/>
                        <a:buChar char="•"/>
                      </a:pPr>
                      <a:r>
                        <a:rPr lang="en-GB" sz="1100" b="1" dirty="0">
                          <a:solidFill>
                            <a:srgbClr val="002060"/>
                          </a:solidFill>
                        </a:rPr>
                        <a:t>Establish and co-ordinate multi-disciplinary Steering Group</a:t>
                      </a:r>
                    </a:p>
                    <a:p>
                      <a:pPr marL="285750" lvl="0" indent="-285750">
                        <a:buSzPct val="100000"/>
                        <a:buFont typeface="Arial" pitchFamily="34"/>
                        <a:buChar char="•"/>
                      </a:pPr>
                      <a:r>
                        <a:rPr lang="en-GB" sz="1100" b="1" dirty="0">
                          <a:solidFill>
                            <a:srgbClr val="002060"/>
                          </a:solidFill>
                        </a:rPr>
                        <a:t>Ensure statutory bodies delivering responsibilities</a:t>
                      </a:r>
                    </a:p>
                    <a:p>
                      <a:pPr marL="285750" lvl="0" indent="-285750">
                        <a:buSzPct val="100000"/>
                        <a:buFont typeface="Arial" pitchFamily="34"/>
                        <a:buChar char="•"/>
                      </a:pPr>
                      <a:r>
                        <a:rPr lang="en-GB" sz="1100" b="1" dirty="0">
                          <a:solidFill>
                            <a:srgbClr val="002060"/>
                          </a:solidFill>
                        </a:rPr>
                        <a:t>Access bespoke IPC4V funds – for additional therapies and personal trainer</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b="1" dirty="0">
                          <a:solidFill>
                            <a:srgbClr val="002060"/>
                          </a:solidFill>
                        </a:rPr>
                        <a:t>Identify and access support from relevant military third sector agencies</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100" dirty="0">
                        <a:solidFill>
                          <a:srgbClr val="002060"/>
                        </a:solidFill>
                      </a:endParaRPr>
                    </a:p>
                    <a:p>
                      <a:pPr marL="285750" lvl="0" indent="-285750">
                        <a:buSzPct val="100000"/>
                        <a:buFont typeface="Arial" pitchFamily="34"/>
                        <a:buChar char="•"/>
                      </a:pPr>
                      <a:r>
                        <a:rPr lang="en-GB" sz="1100" b="1" dirty="0">
                          <a:solidFill>
                            <a:srgbClr val="002060"/>
                          </a:solidFill>
                        </a:rPr>
                        <a:t>Advocacy role ensuring client involvement</a:t>
                      </a:r>
                    </a:p>
                    <a:p>
                      <a:pPr marL="285750" lvl="0" indent="-285750">
                        <a:buSzPct val="100000"/>
                        <a:buFont typeface="Arial" pitchFamily="34"/>
                        <a:buChar char="•"/>
                      </a:pPr>
                      <a:r>
                        <a:rPr lang="en-GB" sz="1100" b="1" dirty="0">
                          <a:solidFill>
                            <a:srgbClr val="002060"/>
                          </a:solidFill>
                        </a:rPr>
                        <a:t>Continue through Steering Group to monitor needs and progress of client and adapt care</a:t>
                      </a:r>
                    </a:p>
                    <a:p>
                      <a:pPr marL="285750" lvl="0" indent="-285750">
                        <a:buSzPct val="100000"/>
                        <a:buFont typeface="Arial" pitchFamily="34"/>
                        <a:buChar char="•"/>
                      </a:pPr>
                      <a:r>
                        <a:rPr lang="en-GB" sz="1100" b="1" dirty="0">
                          <a:solidFill>
                            <a:srgbClr val="002060"/>
                          </a:solidFill>
                        </a:rPr>
                        <a:t>Develop and maintain strong relationship with client and family</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2974032989"/>
                  </a:ext>
                </a:extLst>
              </a:tr>
            </a:tbl>
          </a:graphicData>
        </a:graphic>
      </p:graphicFrame>
    </p:spTree>
    <p:extLst>
      <p:ext uri="{BB962C8B-B14F-4D97-AF65-F5344CB8AC3E}">
        <p14:creationId xmlns:p14="http://schemas.microsoft.com/office/powerpoint/2010/main" val="3748011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431999"/>
            <a:ext cx="11484996" cy="389933"/>
          </a:xfrm>
        </p:spPr>
        <p:txBody>
          <a:bodyPr/>
          <a:lstStyle/>
          <a:p>
            <a:pPr algn="ctr"/>
            <a:r>
              <a:rPr lang="en-GB" dirty="0"/>
              <a:t>Client Feedback</a:t>
            </a: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17</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8" name="TextBox 14">
            <a:extLst>
              <a:ext uri="{FF2B5EF4-FFF2-40B4-BE49-F238E27FC236}">
                <a16:creationId xmlns:a16="http://schemas.microsoft.com/office/drawing/2014/main" id="{2CD04ADA-151C-49F3-A7BB-208FE31E31A4}"/>
              </a:ext>
            </a:extLst>
          </p:cNvPr>
          <p:cNvSpPr txBox="1"/>
          <p:nvPr/>
        </p:nvSpPr>
        <p:spPr>
          <a:xfrm>
            <a:off x="115589" y="1166061"/>
            <a:ext cx="3400333" cy="1600437"/>
          </a:xfrm>
          <a:prstGeom prst="rect">
            <a:avLst/>
          </a:prstGeom>
          <a:solidFill>
            <a:srgbClr val="E2F0D9"/>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pitchFamily="34"/>
              </a:rPr>
              <a:t>“It is reassuring to know that our most vulnerable Service personnel can rely on the help of people such as yourselves. You are evidently highly motivated and extremely knowledgeable within your field. I have no doubt this of immense benefit to your clients”. </a:t>
            </a:r>
            <a:r>
              <a:rPr lang="en-GB" sz="1400" b="0" i="1" u="none" strike="noStrike" kern="1200" cap="none" spc="0" baseline="0" dirty="0">
                <a:solidFill>
                  <a:srgbClr val="000000"/>
                </a:solidFill>
                <a:uFillTx/>
                <a:latin typeface="Calibri" pitchFamily="34"/>
              </a:rPr>
              <a:t>Military CoC</a:t>
            </a:r>
            <a:endParaRPr lang="en-GB" sz="1400" b="0" i="1" u="none" strike="noStrike" kern="1200" cap="none" spc="0" baseline="0" dirty="0">
              <a:solidFill>
                <a:srgbClr val="000000"/>
              </a:solidFill>
              <a:uFillTx/>
              <a:latin typeface="Calibri"/>
            </a:endParaRPr>
          </a:p>
        </p:txBody>
      </p:sp>
      <p:sp>
        <p:nvSpPr>
          <p:cNvPr id="9" name="TextBox 15">
            <a:extLst>
              <a:ext uri="{FF2B5EF4-FFF2-40B4-BE49-F238E27FC236}">
                <a16:creationId xmlns:a16="http://schemas.microsoft.com/office/drawing/2014/main" id="{860714E1-7850-4247-9D14-9F0421C5FBBF}"/>
              </a:ext>
            </a:extLst>
          </p:cNvPr>
          <p:cNvSpPr txBox="1"/>
          <p:nvPr/>
        </p:nvSpPr>
        <p:spPr>
          <a:xfrm>
            <a:off x="3598109" y="1171209"/>
            <a:ext cx="2936248" cy="738661"/>
          </a:xfrm>
          <a:prstGeom prst="rect">
            <a:avLst/>
          </a:prstGeom>
          <a:solidFill>
            <a:srgbClr val="DEEBF7"/>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pitchFamily="34"/>
              </a:rPr>
              <a:t>“Thanks for all your help. It’s been incredibly useful and certainly helped me on my journey”. </a:t>
            </a:r>
            <a:r>
              <a:rPr lang="en-GB" sz="1400" b="0" i="1" u="none" strike="noStrike" kern="1200" cap="none" spc="0" baseline="0" dirty="0">
                <a:solidFill>
                  <a:srgbClr val="000000"/>
                </a:solidFill>
                <a:uFillTx/>
                <a:latin typeface="Calibri" pitchFamily="34"/>
              </a:rPr>
              <a:t>Client</a:t>
            </a:r>
            <a:endParaRPr lang="en-GB" sz="1400" b="0" i="1" u="none" strike="noStrike" kern="1200" cap="none" spc="0" baseline="0" dirty="0">
              <a:solidFill>
                <a:srgbClr val="000000"/>
              </a:solidFill>
              <a:uFillTx/>
              <a:latin typeface="Calibri"/>
            </a:endParaRPr>
          </a:p>
        </p:txBody>
      </p:sp>
      <p:sp>
        <p:nvSpPr>
          <p:cNvPr id="10" name="TextBox 17">
            <a:extLst>
              <a:ext uri="{FF2B5EF4-FFF2-40B4-BE49-F238E27FC236}">
                <a16:creationId xmlns:a16="http://schemas.microsoft.com/office/drawing/2014/main" id="{492532BA-DB7D-4E1D-9969-FC4210A8A929}"/>
              </a:ext>
            </a:extLst>
          </p:cNvPr>
          <p:cNvSpPr txBox="1"/>
          <p:nvPr/>
        </p:nvSpPr>
        <p:spPr>
          <a:xfrm>
            <a:off x="6592604" y="1186616"/>
            <a:ext cx="2435797" cy="5047533"/>
          </a:xfrm>
          <a:prstGeom prst="rect">
            <a:avLst/>
          </a:prstGeom>
          <a:solidFill>
            <a:srgbClr val="E2F0D9"/>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a:t>
            </a:r>
            <a:r>
              <a:rPr lang="en-GB" sz="1400" b="0" i="0" u="none" strike="noStrike" kern="1200" cap="none" spc="0" baseline="0" dirty="0">
                <a:solidFill>
                  <a:srgbClr val="000000"/>
                </a:solidFill>
                <a:uFillTx/>
                <a:latin typeface="Calibri" pitchFamily="34"/>
              </a:rPr>
              <a:t>When I first contacted DTS I was homeless and didn’t have a job to help me or afford a place to live. I felt stressed all the time. </a:t>
            </a:r>
            <a:r>
              <a:rPr lang="en-GB" sz="1400" b="0" i="0" u="none" strike="noStrike" kern="1200" cap="none" spc="0" baseline="0" dirty="0">
                <a:solidFill>
                  <a:srgbClr val="000000"/>
                </a:solidFill>
                <a:uFillTx/>
                <a:latin typeface="Calibri"/>
              </a:rPr>
              <a:t>My caseworker helped me not to panic, gave me really good advice and helped me get my life back together, including help while I started work. I am a lot more stable in life, I have a new job that I start soon that is much better pay and will help me more with my mental state. </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DTS has helped me out so much that I can’t put into words how grateful I am for them and how much time and effort they have put into me making sure I was fine and not struggling with anything mentally and physically.”  </a:t>
            </a:r>
            <a:r>
              <a:rPr lang="en-GB" sz="1400" b="0" i="1" u="none" strike="noStrike" kern="1200" cap="none" spc="0" baseline="0" dirty="0">
                <a:solidFill>
                  <a:srgbClr val="000000"/>
                </a:solidFill>
                <a:uFillTx/>
                <a:latin typeface="Calibri"/>
              </a:rPr>
              <a:t>Client</a:t>
            </a:r>
            <a:endParaRPr lang="en-GB" sz="1800" b="0" i="0" u="none" strike="noStrike" kern="1200" cap="none" spc="0" baseline="0" dirty="0">
              <a:solidFill>
                <a:srgbClr val="000000"/>
              </a:solidFill>
              <a:uFillTx/>
              <a:latin typeface="Calibri"/>
            </a:endParaRPr>
          </a:p>
        </p:txBody>
      </p:sp>
      <p:sp>
        <p:nvSpPr>
          <p:cNvPr id="11" name="TextBox 18">
            <a:extLst>
              <a:ext uri="{FF2B5EF4-FFF2-40B4-BE49-F238E27FC236}">
                <a16:creationId xmlns:a16="http://schemas.microsoft.com/office/drawing/2014/main" id="{3021482E-ED64-4D76-953C-28ABD8DA9402}"/>
              </a:ext>
            </a:extLst>
          </p:cNvPr>
          <p:cNvSpPr txBox="1"/>
          <p:nvPr/>
        </p:nvSpPr>
        <p:spPr>
          <a:xfrm>
            <a:off x="3584448" y="3579574"/>
            <a:ext cx="2936248" cy="954103"/>
          </a:xfrm>
          <a:prstGeom prst="rect">
            <a:avLst/>
          </a:prstGeom>
          <a:solidFill>
            <a:srgbClr val="FBE5D6"/>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pitchFamily="34"/>
              </a:rPr>
              <a:t>“All I ever want is to be happy and help people, just like you are doing now, </a:t>
            </a:r>
            <a:r>
              <a:rPr lang="en-GB" sz="1400" b="0" i="0" u="none" strike="noStrike" kern="0" cap="none" spc="0" baseline="0" dirty="0">
                <a:solidFill>
                  <a:srgbClr val="000000"/>
                </a:solidFill>
                <a:uFillTx/>
                <a:latin typeface="Calibri" pitchFamily="34"/>
              </a:rPr>
              <a:t>are</a:t>
            </a:r>
            <a:r>
              <a:rPr lang="en-GB" sz="1400" b="0" i="0" u="none" strike="noStrike" kern="1200" cap="none" spc="0" baseline="0" dirty="0">
                <a:solidFill>
                  <a:srgbClr val="000000"/>
                </a:solidFill>
                <a:uFillTx/>
                <a:latin typeface="Calibri" pitchFamily="34"/>
              </a:rPr>
              <a:t> there any jobs going with DTS?”!. </a:t>
            </a:r>
            <a:r>
              <a:rPr lang="en-GB" sz="1400" b="0" i="1" u="none" strike="noStrike" kern="1200" cap="none" spc="0" baseline="0" dirty="0">
                <a:solidFill>
                  <a:srgbClr val="000000"/>
                </a:solidFill>
                <a:uFillTx/>
                <a:latin typeface="Calibri" pitchFamily="34"/>
              </a:rPr>
              <a:t>Client</a:t>
            </a:r>
            <a:endParaRPr lang="en-GB" sz="1400" b="0" i="1" u="none" strike="noStrike" kern="1200" cap="none" spc="0" baseline="0" dirty="0">
              <a:solidFill>
                <a:srgbClr val="000000"/>
              </a:solidFill>
              <a:uFillTx/>
              <a:latin typeface="Calibri"/>
            </a:endParaRPr>
          </a:p>
        </p:txBody>
      </p:sp>
      <p:sp>
        <p:nvSpPr>
          <p:cNvPr id="12" name="TextBox 19">
            <a:extLst>
              <a:ext uri="{FF2B5EF4-FFF2-40B4-BE49-F238E27FC236}">
                <a16:creationId xmlns:a16="http://schemas.microsoft.com/office/drawing/2014/main" id="{28C4DDAF-E000-4ED4-9B2D-8F688A04E8CF}"/>
              </a:ext>
            </a:extLst>
          </p:cNvPr>
          <p:cNvSpPr txBox="1"/>
          <p:nvPr/>
        </p:nvSpPr>
        <p:spPr>
          <a:xfrm>
            <a:off x="3584448" y="4676040"/>
            <a:ext cx="2936248" cy="954103"/>
          </a:xfrm>
          <a:prstGeom prst="rect">
            <a:avLst/>
          </a:prstGeom>
          <a:solidFill>
            <a:srgbClr val="DAE3F3"/>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a:rPr>
              <a:t>“</a:t>
            </a:r>
            <a:r>
              <a:rPr lang="en-GB" sz="1400" b="0" i="0" u="none" strike="noStrike" kern="0" cap="none" spc="0" baseline="0" dirty="0">
                <a:solidFill>
                  <a:srgbClr val="000000"/>
                </a:solidFill>
                <a:uFillTx/>
                <a:latin typeface="Calibri"/>
              </a:rPr>
              <a:t>T</a:t>
            </a:r>
            <a:r>
              <a:rPr lang="en-GB" sz="1400" b="0" i="0" u="none" strike="noStrike" kern="1200" cap="none" spc="0" baseline="0" dirty="0">
                <a:solidFill>
                  <a:srgbClr val="000000"/>
                </a:solidFill>
                <a:uFillTx/>
                <a:latin typeface="Calibri"/>
              </a:rPr>
              <a:t>hank you so much for your support with this. Please do keep helping – we would struggle a lot more without you.” </a:t>
            </a:r>
            <a:r>
              <a:rPr lang="en-GB" sz="1400" b="0" i="1" u="none" strike="noStrike" kern="1200" cap="none" spc="0" baseline="0" dirty="0">
                <a:solidFill>
                  <a:srgbClr val="000000"/>
                </a:solidFill>
                <a:uFillTx/>
                <a:latin typeface="Calibri"/>
              </a:rPr>
              <a:t>Military CoC</a:t>
            </a:r>
          </a:p>
        </p:txBody>
      </p:sp>
      <p:sp>
        <p:nvSpPr>
          <p:cNvPr id="13" name="TextBox 20">
            <a:extLst>
              <a:ext uri="{FF2B5EF4-FFF2-40B4-BE49-F238E27FC236}">
                <a16:creationId xmlns:a16="http://schemas.microsoft.com/office/drawing/2014/main" id="{C934A0A5-2723-4BF6-B2C4-8C5ABC7C4984}"/>
              </a:ext>
            </a:extLst>
          </p:cNvPr>
          <p:cNvSpPr txBox="1"/>
          <p:nvPr/>
        </p:nvSpPr>
        <p:spPr>
          <a:xfrm>
            <a:off x="1660550" y="3039237"/>
            <a:ext cx="1822792" cy="2462214"/>
          </a:xfrm>
          <a:prstGeom prst="rect">
            <a:avLst/>
          </a:prstGeom>
          <a:solidFill>
            <a:srgbClr val="EDEDED"/>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pitchFamily="34"/>
              </a:rPr>
              <a:t>“I would like to thank you for your perseverance during my time with you and it has been good to have someone there nudging me forward every now and then and it will be okay, after all 2021 can only get better.” </a:t>
            </a:r>
            <a:r>
              <a:rPr lang="en-GB" sz="1400" b="0" i="1" u="none" strike="noStrike" kern="1200" cap="none" spc="0" baseline="0" dirty="0">
                <a:solidFill>
                  <a:srgbClr val="000000"/>
                </a:solidFill>
                <a:uFillTx/>
                <a:latin typeface="Calibri" pitchFamily="34"/>
              </a:rPr>
              <a:t>Client</a:t>
            </a:r>
            <a:endParaRPr lang="en-GB" sz="1400" b="0" i="0" u="none" strike="noStrike" kern="1200" cap="none" spc="0" baseline="0" dirty="0">
              <a:solidFill>
                <a:srgbClr val="000000"/>
              </a:solidFill>
              <a:uFillTx/>
              <a:latin typeface="Calibri"/>
            </a:endParaRPr>
          </a:p>
        </p:txBody>
      </p:sp>
      <p:sp>
        <p:nvSpPr>
          <p:cNvPr id="14" name="TextBox 21">
            <a:extLst>
              <a:ext uri="{FF2B5EF4-FFF2-40B4-BE49-F238E27FC236}">
                <a16:creationId xmlns:a16="http://schemas.microsoft.com/office/drawing/2014/main" id="{1C3D2841-D8D2-4700-822F-4123FBBA3D13}"/>
              </a:ext>
            </a:extLst>
          </p:cNvPr>
          <p:cNvSpPr txBox="1"/>
          <p:nvPr/>
        </p:nvSpPr>
        <p:spPr>
          <a:xfrm>
            <a:off x="3598109" y="2052224"/>
            <a:ext cx="2946525" cy="1384995"/>
          </a:xfrm>
          <a:prstGeom prst="rect">
            <a:avLst/>
          </a:prstGeom>
          <a:solidFill>
            <a:srgbClr val="FFF2CC"/>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pitchFamily="34"/>
              </a:rPr>
              <a:t>“I have been in the veterans’ charity sector for over 19 years. DTS has done an amazing job; you are making the support in the transition space much, much better than it ever was.” </a:t>
            </a:r>
            <a:r>
              <a:rPr lang="en-GB" sz="1400" b="0" i="1" u="none" strike="noStrike" kern="1200" cap="none" spc="0" baseline="0" dirty="0">
                <a:solidFill>
                  <a:srgbClr val="000000"/>
                </a:solidFill>
                <a:uFillTx/>
                <a:latin typeface="Calibri" pitchFamily="34"/>
              </a:rPr>
              <a:t>Service charity director</a:t>
            </a:r>
            <a:endParaRPr lang="en-GB" sz="1400" b="0" i="1" u="none" strike="noStrike" kern="1200" cap="none" spc="0" baseline="0" dirty="0">
              <a:solidFill>
                <a:srgbClr val="000000"/>
              </a:solidFill>
              <a:uFillTx/>
              <a:latin typeface="Calibri"/>
            </a:endParaRPr>
          </a:p>
        </p:txBody>
      </p:sp>
      <p:sp>
        <p:nvSpPr>
          <p:cNvPr id="15" name="TextBox 22">
            <a:extLst>
              <a:ext uri="{FF2B5EF4-FFF2-40B4-BE49-F238E27FC236}">
                <a16:creationId xmlns:a16="http://schemas.microsoft.com/office/drawing/2014/main" id="{81B7C231-6336-4C68-A870-CB1B6FCCB445}"/>
              </a:ext>
            </a:extLst>
          </p:cNvPr>
          <p:cNvSpPr txBox="1"/>
          <p:nvPr/>
        </p:nvSpPr>
        <p:spPr>
          <a:xfrm>
            <a:off x="115589" y="2815702"/>
            <a:ext cx="1507735" cy="2893097"/>
          </a:xfrm>
          <a:prstGeom prst="rect">
            <a:avLst/>
          </a:prstGeom>
          <a:solidFill>
            <a:srgbClr val="FBE5D6"/>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pitchFamily="34"/>
              </a:rPr>
              <a:t>“Nobody else has listened or supported me. You are the only one to make a difference, things are now happening.  I feel a bit more positive about the future, getting help and finding work”.  </a:t>
            </a:r>
            <a:r>
              <a:rPr lang="en-GB" sz="1400" b="0" i="1" u="none" strike="noStrike" kern="1200" cap="none" spc="0" baseline="0" dirty="0">
                <a:solidFill>
                  <a:srgbClr val="000000"/>
                </a:solidFill>
                <a:uFillTx/>
                <a:latin typeface="Calibri" pitchFamily="34"/>
              </a:rPr>
              <a:t>Client</a:t>
            </a:r>
            <a:endParaRPr lang="en-GB" sz="1400" b="0" i="1" u="none" strike="noStrike" kern="1200" cap="none" spc="0" baseline="0" dirty="0">
              <a:solidFill>
                <a:srgbClr val="000000"/>
              </a:solidFill>
              <a:uFillTx/>
              <a:latin typeface="Calibri"/>
            </a:endParaRPr>
          </a:p>
        </p:txBody>
      </p:sp>
      <p:sp>
        <p:nvSpPr>
          <p:cNvPr id="16" name="TextBox 23">
            <a:extLst>
              <a:ext uri="{FF2B5EF4-FFF2-40B4-BE49-F238E27FC236}">
                <a16:creationId xmlns:a16="http://schemas.microsoft.com/office/drawing/2014/main" id="{771448E0-BA46-4AA6-AE44-CF1EB94073E1}"/>
              </a:ext>
            </a:extLst>
          </p:cNvPr>
          <p:cNvSpPr txBox="1"/>
          <p:nvPr/>
        </p:nvSpPr>
        <p:spPr>
          <a:xfrm>
            <a:off x="41093" y="5755507"/>
            <a:ext cx="6493264" cy="523219"/>
          </a:xfrm>
          <a:prstGeom prst="rect">
            <a:avLst/>
          </a:prstGeom>
          <a:solidFill>
            <a:srgbClr val="EDEDED"/>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pitchFamily="34"/>
              </a:rPr>
              <a:t>“Thanking you and your team in advance for your unswerving support especially in these challenging times.  Keep up the great service”. </a:t>
            </a:r>
            <a:r>
              <a:rPr lang="en-GB" sz="1400" b="0" i="1" u="none" strike="noStrike" kern="1200" cap="none" spc="0" baseline="0" dirty="0">
                <a:solidFill>
                  <a:srgbClr val="000000"/>
                </a:solidFill>
                <a:uFillTx/>
                <a:latin typeface="Calibri" pitchFamily="34"/>
              </a:rPr>
              <a:t>Referring authority</a:t>
            </a:r>
            <a:endParaRPr lang="en-GB" sz="1400" b="0" i="1" u="none" strike="noStrike" kern="1200" cap="none" spc="0" baseline="0" dirty="0">
              <a:solidFill>
                <a:srgbClr val="000000"/>
              </a:solidFill>
              <a:uFillTx/>
              <a:latin typeface="Calibri"/>
            </a:endParaRPr>
          </a:p>
        </p:txBody>
      </p:sp>
      <p:sp>
        <p:nvSpPr>
          <p:cNvPr id="17" name="TextBox 20">
            <a:extLst>
              <a:ext uri="{FF2B5EF4-FFF2-40B4-BE49-F238E27FC236}">
                <a16:creationId xmlns:a16="http://schemas.microsoft.com/office/drawing/2014/main" id="{D96DEB7F-E962-4BA6-B08A-D889B657AD1C}"/>
              </a:ext>
            </a:extLst>
          </p:cNvPr>
          <p:cNvSpPr txBox="1"/>
          <p:nvPr/>
        </p:nvSpPr>
        <p:spPr>
          <a:xfrm>
            <a:off x="9198100" y="1186616"/>
            <a:ext cx="2435797" cy="1169551"/>
          </a:xfrm>
          <a:prstGeom prst="rect">
            <a:avLst/>
          </a:prstGeom>
          <a:solidFill>
            <a:srgbClr val="EDEDED"/>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pitchFamily="34"/>
              </a:rPr>
              <a:t>“</a:t>
            </a:r>
            <a:r>
              <a:rPr lang="en-GB" sz="1400" dirty="0">
                <a:solidFill>
                  <a:srgbClr val="000000"/>
                </a:solidFill>
                <a:latin typeface="Calibri" pitchFamily="34"/>
              </a:rPr>
              <a:t>Is one of a few Civil Servants that I have worked with who can genuinely deliver lasting, effective and critical change at real pace” </a:t>
            </a:r>
            <a:r>
              <a:rPr lang="en-GB" sz="1400" i="1" dirty="0">
                <a:solidFill>
                  <a:srgbClr val="000000"/>
                </a:solidFill>
                <a:latin typeface="Calibri" pitchFamily="34"/>
              </a:rPr>
              <a:t>Air Vice Marshal</a:t>
            </a:r>
          </a:p>
        </p:txBody>
      </p:sp>
      <p:sp>
        <p:nvSpPr>
          <p:cNvPr id="18" name="TextBox 22">
            <a:extLst>
              <a:ext uri="{FF2B5EF4-FFF2-40B4-BE49-F238E27FC236}">
                <a16:creationId xmlns:a16="http://schemas.microsoft.com/office/drawing/2014/main" id="{AB8BBD7D-9A19-4DD0-AFBE-CFD9C39A2E11}"/>
              </a:ext>
            </a:extLst>
          </p:cNvPr>
          <p:cNvSpPr txBox="1"/>
          <p:nvPr/>
        </p:nvSpPr>
        <p:spPr>
          <a:xfrm>
            <a:off x="9198100" y="2451851"/>
            <a:ext cx="2435797" cy="954107"/>
          </a:xfrm>
          <a:prstGeom prst="rect">
            <a:avLst/>
          </a:prstGeom>
          <a:solidFill>
            <a:srgbClr val="FBE5D6"/>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pitchFamily="34"/>
              </a:rPr>
              <a:t>“</a:t>
            </a:r>
            <a:r>
              <a:rPr lang="en-GB" sz="1400" dirty="0">
                <a:solidFill>
                  <a:srgbClr val="000000"/>
                </a:solidFill>
                <a:latin typeface="Calibri" pitchFamily="34"/>
              </a:rPr>
              <a:t>Thank you again for all the help you have given me at such a sad time, you are an angel</a:t>
            </a:r>
            <a:r>
              <a:rPr lang="en-GB" sz="1400" b="0" i="0" u="none" strike="noStrike" kern="1200" cap="none" spc="0" baseline="0" dirty="0">
                <a:solidFill>
                  <a:srgbClr val="000000"/>
                </a:solidFill>
                <a:uFillTx/>
                <a:latin typeface="Calibri" pitchFamily="34"/>
              </a:rPr>
              <a:t>”.  </a:t>
            </a:r>
            <a:r>
              <a:rPr lang="en-GB" sz="1400" b="0" i="1" u="none" strike="noStrike" kern="1200" cap="none" spc="0" baseline="0" dirty="0">
                <a:solidFill>
                  <a:srgbClr val="000000"/>
                </a:solidFill>
                <a:uFillTx/>
                <a:latin typeface="Calibri" pitchFamily="34"/>
              </a:rPr>
              <a:t>Widow</a:t>
            </a:r>
            <a:endParaRPr lang="en-GB" sz="1400" b="0" i="1" u="none" strike="noStrike" kern="1200" cap="none" spc="0" baseline="0" dirty="0">
              <a:solidFill>
                <a:srgbClr val="000000"/>
              </a:solidFill>
              <a:uFillTx/>
              <a:latin typeface="Calibri"/>
            </a:endParaRPr>
          </a:p>
        </p:txBody>
      </p:sp>
      <p:sp>
        <p:nvSpPr>
          <p:cNvPr id="19" name="TextBox 15">
            <a:extLst>
              <a:ext uri="{FF2B5EF4-FFF2-40B4-BE49-F238E27FC236}">
                <a16:creationId xmlns:a16="http://schemas.microsoft.com/office/drawing/2014/main" id="{A2108F76-EE44-4506-947C-E30333F61775}"/>
              </a:ext>
            </a:extLst>
          </p:cNvPr>
          <p:cNvSpPr txBox="1"/>
          <p:nvPr/>
        </p:nvSpPr>
        <p:spPr>
          <a:xfrm>
            <a:off x="9198098" y="3579574"/>
            <a:ext cx="2435797" cy="1815882"/>
          </a:xfrm>
          <a:prstGeom prst="rect">
            <a:avLst/>
          </a:prstGeom>
          <a:solidFill>
            <a:srgbClr val="DEEBF7"/>
          </a:solidFill>
          <a:ln cap="flat">
            <a:noFill/>
          </a:ln>
        </p:spPr>
        <p:txBody>
          <a:bodyPr vert="horz" wrap="square" lIns="91440" tIns="45720" rIns="91440" bIns="45720" anchor="t" anchorCtr="0" compatLnSpc="1">
            <a:spAutoFit/>
          </a:bodyPr>
          <a:lstStyle/>
          <a:p>
            <a:pPr algn="just">
              <a:defRPr sz="1800" b="0" i="0" u="none" strike="noStrike" kern="0" cap="none" spc="0" baseline="0">
                <a:solidFill>
                  <a:srgbClr val="000000"/>
                </a:solidFill>
                <a:uFillTx/>
              </a:defRPr>
            </a:pPr>
            <a:r>
              <a:rPr lang="en-GB" sz="1400" kern="0" dirty="0">
                <a:solidFill>
                  <a:srgbClr val="000000"/>
                </a:solidFill>
                <a:latin typeface="Calibri" panose="020F0502020204030204" pitchFamily="34" charset="0"/>
              </a:rPr>
              <a:t>“I </a:t>
            </a:r>
            <a:r>
              <a:rPr lang="en-GB" sz="1400" kern="0" dirty="0">
                <a:solidFill>
                  <a:srgbClr val="000000"/>
                </a:solidFill>
                <a:latin typeface="Calibri"/>
              </a:rPr>
              <a:t>would fully recommend Veterans UK to any Ex-Service personnel, who may especially have medical problems related to their time in the services, to contact Veterans UK for help”. </a:t>
            </a:r>
            <a:r>
              <a:rPr lang="en-GB" sz="1400" i="1" kern="0" dirty="0">
                <a:solidFill>
                  <a:srgbClr val="000000"/>
                </a:solidFill>
                <a:latin typeface="Calibri"/>
              </a:rPr>
              <a:t>Client</a:t>
            </a:r>
          </a:p>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1" u="none" strike="noStrike" kern="1200" cap="none" spc="0" baseline="0" dirty="0">
              <a:solidFill>
                <a:srgbClr val="000000"/>
              </a:solidFill>
              <a:uFillTx/>
              <a:latin typeface="Calibri"/>
            </a:endParaRPr>
          </a:p>
        </p:txBody>
      </p:sp>
      <p:sp>
        <p:nvSpPr>
          <p:cNvPr id="20" name="TextBox 20">
            <a:extLst>
              <a:ext uri="{FF2B5EF4-FFF2-40B4-BE49-F238E27FC236}">
                <a16:creationId xmlns:a16="http://schemas.microsoft.com/office/drawing/2014/main" id="{FF53B4DB-4CE2-45CE-9621-066A03D39652}"/>
              </a:ext>
            </a:extLst>
          </p:cNvPr>
          <p:cNvSpPr txBox="1"/>
          <p:nvPr/>
        </p:nvSpPr>
        <p:spPr>
          <a:xfrm>
            <a:off x="9198098" y="5495485"/>
            <a:ext cx="2435797" cy="738664"/>
          </a:xfrm>
          <a:prstGeom prst="rect">
            <a:avLst/>
          </a:prstGeom>
          <a:solidFill>
            <a:srgbClr val="EDEDED"/>
          </a:solidFill>
          <a:ln cap="flat">
            <a:noFill/>
          </a:ln>
        </p:spPr>
        <p:txBody>
          <a:bodyPr vert="horz" wrap="square" lIns="91440" tIns="45720" rIns="91440" bIns="45720" anchor="t" anchorCtr="0" compatLnSpc="1">
            <a:spAutoFit/>
          </a:bodyPr>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solidFill>
                  <a:srgbClr val="000000"/>
                </a:solidFill>
                <a:uFillTx/>
                <a:latin typeface="Calibri" pitchFamily="34"/>
              </a:rPr>
              <a:t>“The service provided by VWS has been first class”</a:t>
            </a:r>
            <a:r>
              <a:rPr lang="en-GB" sz="1400" dirty="0">
                <a:solidFill>
                  <a:srgbClr val="000000"/>
                </a:solidFill>
                <a:latin typeface="Calibri" pitchFamily="34"/>
              </a:rPr>
              <a:t> </a:t>
            </a:r>
            <a:r>
              <a:rPr lang="en-GB" sz="1400" i="1" dirty="0">
                <a:solidFill>
                  <a:srgbClr val="000000"/>
                </a:solidFill>
                <a:latin typeface="Calibri" pitchFamily="34"/>
              </a:rPr>
              <a:t>Op Legacy Visiting Officers</a:t>
            </a:r>
          </a:p>
        </p:txBody>
      </p:sp>
    </p:spTree>
    <p:extLst>
      <p:ext uri="{BB962C8B-B14F-4D97-AF65-F5344CB8AC3E}">
        <p14:creationId xmlns:p14="http://schemas.microsoft.com/office/powerpoint/2010/main" val="344604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431999"/>
            <a:ext cx="11484996" cy="389933"/>
          </a:xfrm>
        </p:spPr>
        <p:txBody>
          <a:bodyPr/>
          <a:lstStyle/>
          <a:p>
            <a:pPr algn="ctr"/>
            <a:r>
              <a:rPr lang="en-GB" u="sng" dirty="0"/>
              <a:t>Client-facing teams</a:t>
            </a:r>
          </a:p>
        </p:txBody>
      </p:sp>
      <p:sp>
        <p:nvSpPr>
          <p:cNvPr id="3" name="Text Placeholder 2">
            <a:extLst>
              <a:ext uri="{FF2B5EF4-FFF2-40B4-BE49-F238E27FC236}">
                <a16:creationId xmlns:a16="http://schemas.microsoft.com/office/drawing/2014/main" id="{66A907D6-DEBA-42FA-AA4F-3E332DF155A7}"/>
              </a:ext>
            </a:extLst>
          </p:cNvPr>
          <p:cNvSpPr>
            <a:spLocks noGrp="1"/>
          </p:cNvSpPr>
          <p:nvPr>
            <p:ph type="body" sz="quarter" idx="12"/>
          </p:nvPr>
        </p:nvSpPr>
        <p:spPr/>
        <p:txBody>
          <a:bodyPr/>
          <a:lstStyle/>
          <a:p>
            <a:r>
              <a:rPr lang="en-GB" sz="1600" b="1" i="0" u="none" strike="noStrike" kern="1200" cap="none" spc="0" baseline="0" dirty="0">
                <a:solidFill>
                  <a:schemeClr val="tx1"/>
                </a:solidFill>
                <a:uFillTx/>
                <a:latin typeface="+mn-lt"/>
                <a:cs typeface="Arial" pitchFamily="34"/>
              </a:rPr>
              <a:t>Information, guidance, assistance and support via 3 services:</a:t>
            </a:r>
          </a:p>
          <a:p>
            <a:endParaRPr lang="en-GB" sz="1600" b="1" dirty="0">
              <a:solidFill>
                <a:schemeClr val="tx1"/>
              </a:solidFill>
              <a:latin typeface="+mn-lt"/>
              <a:cs typeface="Arial" pitchFamily="34"/>
            </a:endParaRPr>
          </a:p>
          <a:p>
            <a:pPr marL="285750" indent="-285750">
              <a:buFont typeface="Arial" panose="020B0604020202020204" pitchFamily="34" charset="0"/>
              <a:buChar char="•"/>
            </a:pPr>
            <a:r>
              <a:rPr lang="en-GB" sz="1600" b="1" i="0" u="none" strike="noStrike" kern="1200" cap="none" spc="0" baseline="0" dirty="0">
                <a:solidFill>
                  <a:schemeClr val="tx1"/>
                </a:solidFill>
                <a:uFillTx/>
                <a:latin typeface="+mn-lt"/>
                <a:cs typeface="Arial" pitchFamily="34"/>
              </a:rPr>
              <a:t>Veterans Welfare Service (VWS)</a:t>
            </a:r>
          </a:p>
          <a:p>
            <a:r>
              <a:rPr lang="en-GB" sz="1600" b="0" i="0" u="none" strike="noStrike" kern="0" cap="none" spc="0" baseline="0" dirty="0">
                <a:solidFill>
                  <a:schemeClr val="tx1"/>
                </a:solidFill>
                <a:uFillTx/>
                <a:latin typeface="+mn-lt"/>
              </a:rPr>
              <a:t>Enduring welfare need, Medical Discharge, bereavement, changes in disablement</a:t>
            </a:r>
            <a:r>
              <a:rPr lang="en-GB" sz="1600" kern="0" dirty="0">
                <a:solidFill>
                  <a:schemeClr val="tx1"/>
                </a:solidFill>
                <a:latin typeface="+mn-lt"/>
              </a:rPr>
              <a:t>/</a:t>
            </a:r>
            <a:r>
              <a:rPr lang="en-GB" sz="1600" b="0" i="0" u="none" strike="noStrike" kern="0" cap="none" spc="0" baseline="0" dirty="0">
                <a:solidFill>
                  <a:schemeClr val="tx1"/>
                </a:solidFill>
                <a:uFillTx/>
                <a:latin typeface="+mn-lt"/>
              </a:rPr>
              <a:t>income/finances/housing, </a:t>
            </a:r>
            <a:r>
              <a:rPr lang="en-GB" sz="1600" b="0" strike="noStrike" kern="0" cap="none" spc="0" baseline="0" dirty="0">
                <a:solidFill>
                  <a:schemeClr val="tx1"/>
                </a:solidFill>
                <a:uFillTx/>
                <a:latin typeface="+mn-lt"/>
                <a:cs typeface="Arial" pitchFamily="34"/>
              </a:rPr>
              <a:t>support accessing injury, bereavement and compensation scheme payments</a:t>
            </a:r>
            <a:r>
              <a:rPr lang="en-GB" sz="1600" b="0" i="0" u="none" strike="noStrike" kern="0" cap="none" spc="0" baseline="0" dirty="0">
                <a:solidFill>
                  <a:schemeClr val="tx1"/>
                </a:solidFill>
                <a:uFillTx/>
                <a:latin typeface="+mn-lt"/>
              </a:rPr>
              <a:t>.</a:t>
            </a:r>
          </a:p>
          <a:p>
            <a:endParaRPr lang="en-GB" sz="1600" kern="0" dirty="0">
              <a:solidFill>
                <a:schemeClr val="tx1"/>
              </a:solidFill>
              <a:latin typeface="+mn-lt"/>
              <a:cs typeface="Arial" pitchFamily="34"/>
            </a:endParaRPr>
          </a:p>
          <a:p>
            <a:pPr marL="285750" indent="-285750">
              <a:buFont typeface="Arial" panose="020B0604020202020204" pitchFamily="34" charset="0"/>
              <a:buChar char="•"/>
            </a:pPr>
            <a:r>
              <a:rPr lang="en-GB" sz="1600" b="1" kern="0" dirty="0">
                <a:solidFill>
                  <a:schemeClr val="tx1"/>
                </a:solidFill>
                <a:latin typeface="+mn-lt"/>
              </a:rPr>
              <a:t>Defence Transition Services (DTS)</a:t>
            </a:r>
          </a:p>
          <a:p>
            <a:r>
              <a:rPr lang="en-GB" sz="1600" kern="0" dirty="0">
                <a:solidFill>
                  <a:schemeClr val="tx1"/>
                </a:solidFill>
                <a:latin typeface="+mn-lt"/>
              </a:rPr>
              <a:t>Transitional needs of most vulnerable Service leavers and their families.</a:t>
            </a:r>
          </a:p>
          <a:p>
            <a:endParaRPr lang="en-GB" sz="1600" kern="0" dirty="0">
              <a:solidFill>
                <a:schemeClr val="tx1"/>
              </a:solidFill>
              <a:latin typeface="+mn-lt"/>
            </a:endParaRPr>
          </a:p>
          <a:p>
            <a:r>
              <a:rPr lang="en-GB" sz="1600" b="1" kern="0" dirty="0">
                <a:solidFill>
                  <a:schemeClr val="tx1"/>
                </a:solidFill>
                <a:latin typeface="+mn-lt"/>
              </a:rPr>
              <a:t>Integrated Personal Commissioning for Veterans (IPC4V)</a:t>
            </a:r>
          </a:p>
          <a:p>
            <a:r>
              <a:rPr lang="en-GB" sz="1600" kern="0" dirty="0">
                <a:solidFill>
                  <a:schemeClr val="tx1"/>
                </a:solidFill>
                <a:latin typeface="+mn-lt"/>
              </a:rPr>
              <a:t>Transitional and enduring needs to Service leavers with complex physical, neurological and mental health issues resulting from a Service-attributable injury. </a:t>
            </a:r>
          </a:p>
          <a:p>
            <a:endParaRPr lang="en-GB" kern="0" dirty="0">
              <a:solidFill>
                <a:schemeClr val="tx1"/>
              </a:solidFill>
              <a:latin typeface="+mn-lt"/>
            </a:endParaRPr>
          </a:p>
          <a:p>
            <a:endParaRPr lang="en-GB" sz="1800" b="0" i="0" u="none" strike="noStrike" kern="1200" cap="none" spc="0" baseline="0" dirty="0">
              <a:solidFill>
                <a:schemeClr val="tx1"/>
              </a:solidFill>
              <a:uFillTx/>
              <a:latin typeface="+mn-lt"/>
              <a:cs typeface="Arial" pitchFamily="34"/>
            </a:endParaRPr>
          </a:p>
          <a:p>
            <a:endParaRPr lang="en-GB" dirty="0"/>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2</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271079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431999"/>
            <a:ext cx="11484996" cy="389933"/>
          </a:xfrm>
        </p:spPr>
        <p:txBody>
          <a:bodyPr/>
          <a:lstStyle/>
          <a:p>
            <a:pPr algn="ctr"/>
            <a:r>
              <a:rPr lang="en-GB" u="sng" dirty="0"/>
              <a:t>Who and when to refer </a:t>
            </a:r>
          </a:p>
        </p:txBody>
      </p:sp>
      <p:sp>
        <p:nvSpPr>
          <p:cNvPr id="3" name="Text Placeholder 2">
            <a:extLst>
              <a:ext uri="{FF2B5EF4-FFF2-40B4-BE49-F238E27FC236}">
                <a16:creationId xmlns:a16="http://schemas.microsoft.com/office/drawing/2014/main" id="{66A907D6-DEBA-42FA-AA4F-3E332DF155A7}"/>
              </a:ext>
            </a:extLst>
          </p:cNvPr>
          <p:cNvSpPr>
            <a:spLocks noGrp="1"/>
          </p:cNvSpPr>
          <p:nvPr>
            <p:ph type="body" sz="quarter" idx="12"/>
          </p:nvPr>
        </p:nvSpPr>
        <p:spPr>
          <a:xfrm>
            <a:off x="360000" y="1193808"/>
            <a:ext cx="11484000" cy="2700096"/>
          </a:xfrm>
        </p:spPr>
        <p:txBody>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strike="noStrike" kern="0" cap="none" spc="0" baseline="0" dirty="0">
                <a:solidFill>
                  <a:schemeClr val="tx1"/>
                </a:solidFill>
                <a:uFillTx/>
                <a:latin typeface="+mn-lt"/>
                <a:cs typeface="Arial" pitchFamily="34"/>
              </a:rPr>
              <a:t>.</a:t>
            </a:r>
            <a:endParaRPr lang="en-GB" sz="1600" b="0" strike="noStrike" kern="1200" cap="none" spc="0" baseline="0" dirty="0">
              <a:solidFill>
                <a:schemeClr val="tx1"/>
              </a:solidFill>
              <a:uFillTx/>
              <a:latin typeface="+mn-lt"/>
              <a:cs typeface="Arial"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600" b="1" strike="noStrike" kern="1200" cap="none" spc="0" baseline="0" dirty="0">
              <a:solidFill>
                <a:schemeClr val="tx1"/>
              </a:solidFill>
              <a:uFillTx/>
              <a:latin typeface="+mn-lt"/>
              <a:cs typeface="Arial" pitchFamily="34"/>
            </a:endParaRP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2000" b="0" strike="noStrike" kern="0" cap="none" spc="0" baseline="0" dirty="0">
                <a:solidFill>
                  <a:schemeClr val="tx1"/>
                </a:solidFill>
                <a:uFillTx/>
                <a:latin typeface="+mn-lt"/>
                <a:ea typeface="Verdana" pitchFamily="34"/>
                <a:cs typeface="Arial"/>
              </a:rPr>
              <a:t>Serving personnel</a:t>
            </a:r>
            <a:endParaRPr lang="en-GB" sz="2000" kern="0" dirty="0">
              <a:solidFill>
                <a:schemeClr val="tx1"/>
              </a:solidFill>
              <a:latin typeface="+mn-lt"/>
              <a:ea typeface="Verdana" pitchFamily="34"/>
              <a:cs typeface="Arial"/>
            </a:endParaRP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2000" b="0" strike="noStrike" kern="0" cap="none" spc="0" baseline="0" dirty="0">
                <a:solidFill>
                  <a:schemeClr val="tx1"/>
                </a:solidFill>
                <a:uFillTx/>
                <a:latin typeface="+mn-lt"/>
                <a:ea typeface="Verdana" pitchFamily="34"/>
                <a:cs typeface="Arial"/>
              </a:rPr>
              <a:t>Service leavers</a:t>
            </a: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2000" kern="0" dirty="0">
                <a:solidFill>
                  <a:schemeClr val="tx1"/>
                </a:solidFill>
                <a:latin typeface="+mn-lt"/>
                <a:ea typeface="Verdana" pitchFamily="34"/>
                <a:cs typeface="Arial"/>
              </a:rPr>
              <a:t>v</a:t>
            </a:r>
            <a:r>
              <a:rPr lang="en-GB" sz="2000" b="0" strike="noStrike" kern="0" cap="none" spc="0" baseline="0" dirty="0">
                <a:solidFill>
                  <a:schemeClr val="tx1"/>
                </a:solidFill>
                <a:uFillTx/>
                <a:latin typeface="+mn-lt"/>
                <a:ea typeface="Verdana" pitchFamily="34"/>
                <a:cs typeface="Arial"/>
              </a:rPr>
              <a:t>eterans</a:t>
            </a: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2000" b="0" strike="noStrike" kern="0" cap="none" spc="0" baseline="0" dirty="0">
                <a:solidFill>
                  <a:schemeClr val="tx1"/>
                </a:solidFill>
                <a:uFillTx/>
                <a:latin typeface="+mn-lt"/>
                <a:ea typeface="Verdana" pitchFamily="34"/>
                <a:cs typeface="Arial"/>
              </a:rPr>
              <a:t>family members</a:t>
            </a:r>
          </a:p>
          <a:p>
            <a:pPr marL="285750" marR="0" lvl="0" indent="-285750" algn="ctr"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endParaRPr lang="en-GB" sz="2000" kern="0" dirty="0">
              <a:solidFill>
                <a:schemeClr val="tx1"/>
              </a:solidFill>
              <a:latin typeface="+mn-lt"/>
              <a:ea typeface="Verdana" pitchFamily="34"/>
              <a:cs typeface="Arial"/>
            </a:endParaRP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GB" sz="2000" strike="noStrike" kern="0" cap="none" spc="0" baseline="0" dirty="0">
                <a:solidFill>
                  <a:schemeClr val="tx1"/>
                </a:solidFill>
                <a:uFillTx/>
                <a:latin typeface="+mn-lt"/>
                <a:ea typeface="Verdana" pitchFamily="34"/>
                <a:cs typeface="Arial"/>
              </a:rPr>
              <a:t>As soon as a requirement is identified</a:t>
            </a:r>
            <a:r>
              <a:rPr lang="en-GB" sz="2400" b="1" i="0" u="none" strike="noStrike" kern="0" cap="none" spc="0" baseline="0" dirty="0">
                <a:solidFill>
                  <a:srgbClr val="000000"/>
                </a:solidFill>
                <a:uFillTx/>
                <a:latin typeface="Calibri"/>
                <a:ea typeface="Verdana" pitchFamily="34"/>
                <a:cs typeface="Arial"/>
              </a:rPr>
              <a:t>.</a:t>
            </a:r>
          </a:p>
          <a:p>
            <a:endParaRPr lang="en-GB" dirty="0"/>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3</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graphicFrame>
        <p:nvGraphicFramePr>
          <p:cNvPr id="14" name="Object 13">
            <a:extLst>
              <a:ext uri="{FF2B5EF4-FFF2-40B4-BE49-F238E27FC236}">
                <a16:creationId xmlns:a16="http://schemas.microsoft.com/office/drawing/2014/main" id="{A03C201F-52E1-41F9-AEBB-5F2182B28908}"/>
              </a:ext>
            </a:extLst>
          </p:cNvPr>
          <p:cNvGraphicFramePr>
            <a:graphicFrameLocks noChangeAspect="1"/>
          </p:cNvGraphicFramePr>
          <p:nvPr>
            <p:extLst>
              <p:ext uri="{D42A27DB-BD31-4B8C-83A1-F6EECF244321}">
                <p14:modId xmlns:p14="http://schemas.microsoft.com/office/powerpoint/2010/main" val="1685485597"/>
              </p:ext>
            </p:extLst>
          </p:nvPr>
        </p:nvGraphicFramePr>
        <p:xfrm>
          <a:off x="8216900" y="4794483"/>
          <a:ext cx="2959098" cy="1377950"/>
        </p:xfrm>
        <a:graphic>
          <a:graphicData uri="http://schemas.openxmlformats.org/presentationml/2006/ole">
            <mc:AlternateContent xmlns:mc="http://schemas.openxmlformats.org/markup-compatibility/2006">
              <mc:Choice xmlns:v="urn:schemas-microsoft-com:vml" Requires="v">
                <p:oleObj spid="_x0000_s2092" name="Worksheet" r:id="rId3" imgW="2844800" imgH="1377906" progId="Excel.Sheet.12">
                  <p:embed/>
                </p:oleObj>
              </mc:Choice>
              <mc:Fallback>
                <p:oleObj name="Worksheet" r:id="rId3" imgW="2844800" imgH="1377906" progId="Excel.Sheet.12">
                  <p:embed/>
                  <p:pic>
                    <p:nvPicPr>
                      <p:cNvPr id="0" name=""/>
                      <p:cNvPicPr/>
                      <p:nvPr/>
                    </p:nvPicPr>
                    <p:blipFill>
                      <a:blip r:embed="rId4"/>
                      <a:stretch>
                        <a:fillRect/>
                      </a:stretch>
                    </p:blipFill>
                    <p:spPr>
                      <a:xfrm>
                        <a:off x="8216900" y="4794483"/>
                        <a:ext cx="2959098" cy="13779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FCF0EA5-989F-4910-A154-595C05597BB7}"/>
              </a:ext>
            </a:extLst>
          </p:cNvPr>
          <p:cNvGraphicFramePr>
            <a:graphicFrameLocks noChangeAspect="1"/>
          </p:cNvGraphicFramePr>
          <p:nvPr>
            <p:extLst>
              <p:ext uri="{D42A27DB-BD31-4B8C-83A1-F6EECF244321}">
                <p14:modId xmlns:p14="http://schemas.microsoft.com/office/powerpoint/2010/main" val="2810343771"/>
              </p:ext>
            </p:extLst>
          </p:nvPr>
        </p:nvGraphicFramePr>
        <p:xfrm>
          <a:off x="4203700" y="4794483"/>
          <a:ext cx="3784600" cy="1377950"/>
        </p:xfrm>
        <a:graphic>
          <a:graphicData uri="http://schemas.openxmlformats.org/presentationml/2006/ole">
            <mc:AlternateContent xmlns:mc="http://schemas.openxmlformats.org/markup-compatibility/2006">
              <mc:Choice xmlns:v="urn:schemas-microsoft-com:vml" Requires="v">
                <p:oleObj spid="_x0000_s2093" name="Worksheet" r:id="rId5" imgW="3409814" imgH="1377906" progId="Excel.Sheet.12">
                  <p:embed/>
                </p:oleObj>
              </mc:Choice>
              <mc:Fallback>
                <p:oleObj name="Worksheet" r:id="rId5" imgW="3409814" imgH="1377906" progId="Excel.Sheet.12">
                  <p:embed/>
                  <p:pic>
                    <p:nvPicPr>
                      <p:cNvPr id="15" name="Object 14">
                        <a:extLst>
                          <a:ext uri="{FF2B5EF4-FFF2-40B4-BE49-F238E27FC236}">
                            <a16:creationId xmlns:a16="http://schemas.microsoft.com/office/drawing/2014/main" id="{11FBBAA7-266E-400C-A42D-B2F9334F0698}"/>
                          </a:ext>
                        </a:extLst>
                      </p:cNvPr>
                      <p:cNvPicPr/>
                      <p:nvPr/>
                    </p:nvPicPr>
                    <p:blipFill>
                      <a:blip r:embed="rId6"/>
                      <a:stretch>
                        <a:fillRect/>
                      </a:stretch>
                    </p:blipFill>
                    <p:spPr>
                      <a:xfrm>
                        <a:off x="4203700" y="4794483"/>
                        <a:ext cx="3784600" cy="13779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1AC400D5-EF5F-4530-A53B-C09B72560B79}"/>
              </a:ext>
            </a:extLst>
          </p:cNvPr>
          <p:cNvGraphicFramePr>
            <a:graphicFrameLocks noChangeAspect="1"/>
          </p:cNvGraphicFramePr>
          <p:nvPr>
            <p:extLst>
              <p:ext uri="{D42A27DB-BD31-4B8C-83A1-F6EECF244321}">
                <p14:modId xmlns:p14="http://schemas.microsoft.com/office/powerpoint/2010/main" val="1446963344"/>
              </p:ext>
            </p:extLst>
          </p:nvPr>
        </p:nvGraphicFramePr>
        <p:xfrm>
          <a:off x="774701" y="4794483"/>
          <a:ext cx="3162300" cy="1377950"/>
        </p:xfrm>
        <a:graphic>
          <a:graphicData uri="http://schemas.openxmlformats.org/presentationml/2006/ole">
            <mc:AlternateContent xmlns:mc="http://schemas.openxmlformats.org/markup-compatibility/2006">
              <mc:Choice xmlns:v="urn:schemas-microsoft-com:vml" Requires="v">
                <p:oleObj spid="_x0000_s2094" name="Worksheet" r:id="rId7" imgW="2844800" imgH="1377906" progId="Excel.Sheet.12">
                  <p:embed/>
                </p:oleObj>
              </mc:Choice>
              <mc:Fallback>
                <p:oleObj name="Worksheet" r:id="rId7" imgW="2844800" imgH="1377906" progId="Excel.Sheet.12">
                  <p:embed/>
                  <p:pic>
                    <p:nvPicPr>
                      <p:cNvPr id="16" name="Object 15">
                        <a:extLst>
                          <a:ext uri="{FF2B5EF4-FFF2-40B4-BE49-F238E27FC236}">
                            <a16:creationId xmlns:a16="http://schemas.microsoft.com/office/drawing/2014/main" id="{8C35E9C9-5444-4206-AC83-3F9A48812A18}"/>
                          </a:ext>
                        </a:extLst>
                      </p:cNvPr>
                      <p:cNvPicPr/>
                      <p:nvPr/>
                    </p:nvPicPr>
                    <p:blipFill>
                      <a:blip r:embed="rId8"/>
                      <a:stretch>
                        <a:fillRect/>
                      </a:stretch>
                    </p:blipFill>
                    <p:spPr>
                      <a:xfrm>
                        <a:off x="774701" y="4794483"/>
                        <a:ext cx="3162300" cy="1377950"/>
                      </a:xfrm>
                      <a:prstGeom prst="rect">
                        <a:avLst/>
                      </a:prstGeom>
                    </p:spPr>
                  </p:pic>
                </p:oleObj>
              </mc:Fallback>
            </mc:AlternateContent>
          </a:graphicData>
        </a:graphic>
      </p:graphicFrame>
    </p:spTree>
    <p:extLst>
      <p:ext uri="{BB962C8B-B14F-4D97-AF65-F5344CB8AC3E}">
        <p14:creationId xmlns:p14="http://schemas.microsoft.com/office/powerpoint/2010/main" val="3405889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431999"/>
            <a:ext cx="11484996" cy="389933"/>
          </a:xfrm>
        </p:spPr>
        <p:txBody>
          <a:bodyPr/>
          <a:lstStyle/>
          <a:p>
            <a:pPr algn="ctr"/>
            <a:r>
              <a:rPr lang="en-GB" u="sng" dirty="0"/>
              <a:t>Referral options</a:t>
            </a: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4</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grpSp>
        <p:nvGrpSpPr>
          <p:cNvPr id="8" name="Diagram 13">
            <a:extLst>
              <a:ext uri="{FF2B5EF4-FFF2-40B4-BE49-F238E27FC236}">
                <a16:creationId xmlns:a16="http://schemas.microsoft.com/office/drawing/2014/main" id="{78491273-AC7D-46CC-AEFB-D84CACA86512}"/>
              </a:ext>
            </a:extLst>
          </p:cNvPr>
          <p:cNvGrpSpPr/>
          <p:nvPr/>
        </p:nvGrpSpPr>
        <p:grpSpPr>
          <a:xfrm>
            <a:off x="1715554" y="1229107"/>
            <a:ext cx="8773887" cy="4789718"/>
            <a:chOff x="228600" y="1393371"/>
            <a:chExt cx="8773887" cy="4789718"/>
          </a:xfrm>
        </p:grpSpPr>
        <p:sp>
          <p:nvSpPr>
            <p:cNvPr id="9" name="Rectangle 8">
              <a:extLst>
                <a:ext uri="{FF2B5EF4-FFF2-40B4-BE49-F238E27FC236}">
                  <a16:creationId xmlns:a16="http://schemas.microsoft.com/office/drawing/2014/main" id="{DFCC1E57-D88D-47F0-B85F-C12CBFFE3721}"/>
                </a:ext>
              </a:extLst>
            </p:cNvPr>
            <p:cNvSpPr/>
            <p:nvPr/>
          </p:nvSpPr>
          <p:spPr>
            <a:xfrm>
              <a:off x="228600" y="1393371"/>
              <a:ext cx="8773887" cy="4789718"/>
            </a:xfrm>
            <a:prstGeom prst="rect">
              <a:avLst/>
            </a:prstGeom>
            <a:no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GB" dirty="0">
                <a:solidFill>
                  <a:srgbClr val="000000"/>
                </a:solidFill>
                <a:latin typeface="Calibri"/>
              </a:endParaRPr>
            </a:p>
          </p:txBody>
        </p:sp>
        <p:sp>
          <p:nvSpPr>
            <p:cNvPr id="10" name="Freeform: Shape 9">
              <a:extLst>
                <a:ext uri="{FF2B5EF4-FFF2-40B4-BE49-F238E27FC236}">
                  <a16:creationId xmlns:a16="http://schemas.microsoft.com/office/drawing/2014/main" id="{3E84E133-F543-4003-BB23-89FECD988031}"/>
                </a:ext>
              </a:extLst>
            </p:cNvPr>
            <p:cNvSpPr/>
            <p:nvPr/>
          </p:nvSpPr>
          <p:spPr>
            <a:xfrm>
              <a:off x="3537484" y="4026350"/>
              <a:ext cx="2156109" cy="2156109"/>
            </a:xfrm>
            <a:custGeom>
              <a:avLst/>
              <a:gdLst>
                <a:gd name="f0" fmla="val 10800000"/>
                <a:gd name="f1" fmla="val 5400000"/>
                <a:gd name="f2" fmla="val 180"/>
                <a:gd name="f3" fmla="val w"/>
                <a:gd name="f4" fmla="val h"/>
                <a:gd name="f5" fmla="val 0"/>
                <a:gd name="f6" fmla="val 2156113"/>
                <a:gd name="f7" fmla="val 1078057"/>
                <a:gd name="f8" fmla="val 482663"/>
                <a:gd name="f9" fmla="val 1673451"/>
                <a:gd name="f10" fmla="val 2156114"/>
                <a:gd name="f11" fmla="+- 0 0 -90"/>
                <a:gd name="f12" fmla="*/ f3 1 2156113"/>
                <a:gd name="f13" fmla="*/ f4 1 2156113"/>
                <a:gd name="f14" fmla="+- f6 0 f5"/>
                <a:gd name="f15" fmla="*/ f11 f0 1"/>
                <a:gd name="f16" fmla="*/ f14 1 2156113"/>
                <a:gd name="f17" fmla="*/ 0 f14 1"/>
                <a:gd name="f18" fmla="*/ 1078057 f14 1"/>
                <a:gd name="f19" fmla="*/ 2156114 f14 1"/>
                <a:gd name="f20" fmla="*/ f15 1 f2"/>
                <a:gd name="f21" fmla="*/ f17 1 2156113"/>
                <a:gd name="f22" fmla="*/ f18 1 2156113"/>
                <a:gd name="f23" fmla="*/ f19 1 2156113"/>
                <a:gd name="f24" fmla="*/ f5 1 f16"/>
                <a:gd name="f25" fmla="*/ f6 1 f16"/>
                <a:gd name="f26" fmla="+- f20 0 f1"/>
                <a:gd name="f27" fmla="*/ f21 1 f16"/>
                <a:gd name="f28" fmla="*/ f22 1 f16"/>
                <a:gd name="f29" fmla="*/ f23 1 f16"/>
                <a:gd name="f30" fmla="*/ f24 f12 1"/>
                <a:gd name="f31" fmla="*/ f25 f12 1"/>
                <a:gd name="f32" fmla="*/ f25 f13 1"/>
                <a:gd name="f33" fmla="*/ f24 f13 1"/>
                <a:gd name="f34" fmla="*/ f27 f12 1"/>
                <a:gd name="f35" fmla="*/ f28 f13 1"/>
                <a:gd name="f36" fmla="*/ f28 f12 1"/>
                <a:gd name="f37" fmla="*/ f27 f13 1"/>
                <a:gd name="f38" fmla="*/ f29 f12 1"/>
                <a:gd name="f39" fmla="*/ f29 f13 1"/>
              </a:gdLst>
              <a:ahLst/>
              <a:cxnLst>
                <a:cxn ang="3cd4">
                  <a:pos x="hc" y="t"/>
                </a:cxn>
                <a:cxn ang="0">
                  <a:pos x="r" y="vc"/>
                </a:cxn>
                <a:cxn ang="cd4">
                  <a:pos x="hc" y="b"/>
                </a:cxn>
                <a:cxn ang="cd2">
                  <a:pos x="l" y="vc"/>
                </a:cxn>
                <a:cxn ang="f26">
                  <a:pos x="f34" y="f35"/>
                </a:cxn>
                <a:cxn ang="f26">
                  <a:pos x="f36" y="f37"/>
                </a:cxn>
                <a:cxn ang="f26">
                  <a:pos x="f38" y="f35"/>
                </a:cxn>
                <a:cxn ang="f26">
                  <a:pos x="f36" y="f39"/>
                </a:cxn>
                <a:cxn ang="f26">
                  <a:pos x="f34" y="f35"/>
                </a:cxn>
              </a:cxnLst>
              <a:rect l="f30" t="f33" r="f31" b="f32"/>
              <a:pathLst>
                <a:path w="2156113" h="2156113">
                  <a:moveTo>
                    <a:pt x="f5" y="f7"/>
                  </a:moveTo>
                  <a:cubicBezTo>
                    <a:pt x="f5" y="f8"/>
                    <a:pt x="f8" y="f5"/>
                    <a:pt x="f7" y="f5"/>
                  </a:cubicBezTo>
                  <a:cubicBezTo>
                    <a:pt x="f9" y="f5"/>
                    <a:pt x="f10" y="f8"/>
                    <a:pt x="f10" y="f7"/>
                  </a:cubicBezTo>
                  <a:cubicBezTo>
                    <a:pt x="f10" y="f9"/>
                    <a:pt x="f9" y="f10"/>
                    <a:pt x="f7" y="f10"/>
                  </a:cubicBezTo>
                  <a:cubicBezTo>
                    <a:pt x="f8" y="f10"/>
                    <a:pt x="f5" y="f9"/>
                    <a:pt x="f5" y="f7"/>
                  </a:cubicBezTo>
                  <a:close/>
                </a:path>
              </a:pathLst>
            </a:custGeom>
            <a:solidFill>
              <a:srgbClr val="7030A0">
                <a:alpha val="63000"/>
              </a:srgbClr>
            </a:solidFill>
            <a:ln w="12701" cap="flat">
              <a:solidFill>
                <a:srgbClr val="FFFFFF"/>
              </a:solidFill>
              <a:prstDash val="solid"/>
              <a:miter/>
            </a:ln>
          </p:spPr>
          <p:txBody>
            <a:bodyPr vert="horz" wrap="square" lIns="336078" tIns="336078" rIns="336078" bIns="336078" anchor="ctr" anchorCtr="1" compatLnSpc="1">
              <a:noAutofit/>
            </a:bodyPr>
            <a:lstStyle/>
            <a:p>
              <a:pPr algn="ctr" defTabSz="1422404">
                <a:lnSpc>
                  <a:spcPct val="90000"/>
                </a:lnSpc>
                <a:spcAft>
                  <a:spcPts val="1300"/>
                </a:spcAft>
                <a:defRPr sz="1800" b="0" i="0" u="none" strike="noStrike" kern="0" cap="none" spc="0" baseline="0">
                  <a:solidFill>
                    <a:srgbClr val="000000"/>
                  </a:solidFill>
                  <a:uFillTx/>
                </a:defRPr>
              </a:pPr>
              <a:r>
                <a:rPr lang="en-GB" sz="2800" b="1" dirty="0">
                  <a:solidFill>
                    <a:srgbClr val="FFFFFF"/>
                  </a:solidFill>
                  <a:latin typeface="Calibri"/>
                </a:rPr>
                <a:t>Veterans’ </a:t>
              </a:r>
              <a:r>
                <a:rPr lang="en-GB" sz="2800" b="1" kern="0" dirty="0">
                  <a:solidFill>
                    <a:srgbClr val="FFFFFF"/>
                  </a:solidFill>
                  <a:latin typeface="Calibri"/>
                </a:rPr>
                <a:t>Services</a:t>
              </a:r>
              <a:endParaRPr lang="en-GB" sz="2800" b="1" dirty="0">
                <a:solidFill>
                  <a:srgbClr val="FFFFFF"/>
                </a:solidFill>
                <a:latin typeface="Calibri"/>
              </a:endParaRPr>
            </a:p>
          </p:txBody>
        </p:sp>
        <p:sp>
          <p:nvSpPr>
            <p:cNvPr id="11" name="Freeform: Shape 10">
              <a:extLst>
                <a:ext uri="{FF2B5EF4-FFF2-40B4-BE49-F238E27FC236}">
                  <a16:creationId xmlns:a16="http://schemas.microsoft.com/office/drawing/2014/main" id="{E7D6370A-0880-4BB2-9336-971C513A501F}"/>
                </a:ext>
              </a:extLst>
            </p:cNvPr>
            <p:cNvSpPr/>
            <p:nvPr/>
          </p:nvSpPr>
          <p:spPr>
            <a:xfrm rot="10799991">
              <a:off x="1348959" y="4797161"/>
              <a:ext cx="2068153" cy="614495"/>
            </a:xfrm>
            <a:custGeom>
              <a:avLst>
                <a:gd name="f0" fmla="val 3209"/>
                <a:gd name="f1" fmla="val 432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B0BCDE"/>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GB" dirty="0">
                <a:solidFill>
                  <a:srgbClr val="000000"/>
                </a:solidFill>
                <a:latin typeface="Calibri"/>
              </a:endParaRPr>
            </a:p>
          </p:txBody>
        </p:sp>
        <p:sp>
          <p:nvSpPr>
            <p:cNvPr id="12" name="Freeform: Shape 11">
              <a:hlinkClick r:id="rId2"/>
              <a:extLst>
                <a:ext uri="{FF2B5EF4-FFF2-40B4-BE49-F238E27FC236}">
                  <a16:creationId xmlns:a16="http://schemas.microsoft.com/office/drawing/2014/main" id="{03EB67E9-315C-4990-A629-486848F9BEE8}"/>
                </a:ext>
              </a:extLst>
            </p:cNvPr>
            <p:cNvSpPr/>
            <p:nvPr/>
          </p:nvSpPr>
          <p:spPr>
            <a:xfrm>
              <a:off x="594323" y="4500695"/>
              <a:ext cx="1509281" cy="1207419"/>
            </a:xfrm>
            <a:custGeom>
              <a:avLst/>
              <a:gdLst>
                <a:gd name="f0" fmla="val 10800000"/>
                <a:gd name="f1" fmla="val 5400000"/>
                <a:gd name="f2" fmla="val 180"/>
                <a:gd name="f3" fmla="val w"/>
                <a:gd name="f4" fmla="val h"/>
                <a:gd name="f5" fmla="val 0"/>
                <a:gd name="f6" fmla="val 1509279"/>
                <a:gd name="f7" fmla="val 1207423"/>
                <a:gd name="f8" fmla="val 120742"/>
                <a:gd name="f9" fmla="val 54058"/>
                <a:gd name="f10" fmla="val 1388537"/>
                <a:gd name="f11" fmla="val 1455221"/>
                <a:gd name="f12" fmla="val 1086681"/>
                <a:gd name="f13" fmla="val 1153365"/>
                <a:gd name="f14" fmla="+- 0 0 -90"/>
                <a:gd name="f15" fmla="*/ f3 1 1509279"/>
                <a:gd name="f16" fmla="*/ f4 1 1207423"/>
                <a:gd name="f17" fmla="+- f7 0 f5"/>
                <a:gd name="f18" fmla="+- f6 0 f5"/>
                <a:gd name="f19" fmla="*/ f14 f0 1"/>
                <a:gd name="f20" fmla="*/ f18 1 1509279"/>
                <a:gd name="f21" fmla="*/ f17 1 1207423"/>
                <a:gd name="f22" fmla="*/ 0 f18 1"/>
                <a:gd name="f23" fmla="*/ 120742 f17 1"/>
                <a:gd name="f24" fmla="*/ 120742 f18 1"/>
                <a:gd name="f25" fmla="*/ 0 f17 1"/>
                <a:gd name="f26" fmla="*/ 1388537 f18 1"/>
                <a:gd name="f27" fmla="*/ 1509279 f18 1"/>
                <a:gd name="f28" fmla="*/ 1086681 f17 1"/>
                <a:gd name="f29" fmla="*/ 1207423 f17 1"/>
                <a:gd name="f30" fmla="*/ f19 1 f2"/>
                <a:gd name="f31" fmla="*/ f22 1 1509279"/>
                <a:gd name="f32" fmla="*/ f23 1 1207423"/>
                <a:gd name="f33" fmla="*/ f24 1 1509279"/>
                <a:gd name="f34" fmla="*/ f25 1 1207423"/>
                <a:gd name="f35" fmla="*/ f26 1 1509279"/>
                <a:gd name="f36" fmla="*/ f27 1 1509279"/>
                <a:gd name="f37" fmla="*/ f28 1 1207423"/>
                <a:gd name="f38" fmla="*/ f29 1 120742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09279" h="120742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71560" tIns="71560" rIns="71560" bIns="71560"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dirty="0">
                  <a:solidFill>
                    <a:srgbClr val="FFFFFF"/>
                  </a:solidFill>
                  <a:latin typeface="Calibri"/>
                </a:rPr>
                <a:t>VWS/PRU   </a:t>
              </a:r>
              <a:r>
                <a:rPr lang="en-GB" sz="1900" b="1" dirty="0">
                  <a:solidFill>
                    <a:srgbClr val="FFFFFF"/>
                  </a:solidFill>
                  <a:latin typeface="Calibri"/>
                </a:rPr>
                <a:t>co-location</a:t>
              </a:r>
            </a:p>
          </p:txBody>
        </p:sp>
        <p:sp>
          <p:nvSpPr>
            <p:cNvPr id="13" name="Freeform: Shape 12">
              <a:extLst>
                <a:ext uri="{FF2B5EF4-FFF2-40B4-BE49-F238E27FC236}">
                  <a16:creationId xmlns:a16="http://schemas.microsoft.com/office/drawing/2014/main" id="{E88DE09D-DDCA-47F5-B9B5-BE7998184B83}"/>
                </a:ext>
              </a:extLst>
            </p:cNvPr>
            <p:cNvSpPr/>
            <p:nvPr/>
          </p:nvSpPr>
          <p:spPr>
            <a:xfrm rot="12959996">
              <a:off x="1775335" y="3484924"/>
              <a:ext cx="2068153" cy="614495"/>
            </a:xfrm>
            <a:custGeom>
              <a:avLst>
                <a:gd name="f0" fmla="val 3209"/>
                <a:gd name="f1" fmla="val 432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B0BCDE"/>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GB" dirty="0">
                <a:solidFill>
                  <a:srgbClr val="000000"/>
                </a:solidFill>
                <a:latin typeface="Calibri"/>
              </a:endParaRPr>
            </a:p>
          </p:txBody>
        </p:sp>
        <p:sp>
          <p:nvSpPr>
            <p:cNvPr id="14" name="Freeform: Shape 13">
              <a:hlinkClick r:id="rId3"/>
              <a:extLst>
                <a:ext uri="{FF2B5EF4-FFF2-40B4-BE49-F238E27FC236}">
                  <a16:creationId xmlns:a16="http://schemas.microsoft.com/office/drawing/2014/main" id="{03BA5529-1690-4C68-86B7-A45AC71D381B}"/>
                </a:ext>
              </a:extLst>
            </p:cNvPr>
            <p:cNvSpPr/>
            <p:nvPr/>
          </p:nvSpPr>
          <p:spPr>
            <a:xfrm>
              <a:off x="1218181" y="2580647"/>
              <a:ext cx="1509281" cy="1207419"/>
            </a:xfrm>
            <a:custGeom>
              <a:avLst/>
              <a:gdLst>
                <a:gd name="f0" fmla="val 10800000"/>
                <a:gd name="f1" fmla="val 5400000"/>
                <a:gd name="f2" fmla="val 180"/>
                <a:gd name="f3" fmla="val w"/>
                <a:gd name="f4" fmla="val h"/>
                <a:gd name="f5" fmla="val 0"/>
                <a:gd name="f6" fmla="val 1509279"/>
                <a:gd name="f7" fmla="val 1207423"/>
                <a:gd name="f8" fmla="val 120742"/>
                <a:gd name="f9" fmla="val 54058"/>
                <a:gd name="f10" fmla="val 1388537"/>
                <a:gd name="f11" fmla="val 1455221"/>
                <a:gd name="f12" fmla="val 1086681"/>
                <a:gd name="f13" fmla="val 1153365"/>
                <a:gd name="f14" fmla="+- 0 0 -90"/>
                <a:gd name="f15" fmla="*/ f3 1 1509279"/>
                <a:gd name="f16" fmla="*/ f4 1 1207423"/>
                <a:gd name="f17" fmla="+- f7 0 f5"/>
                <a:gd name="f18" fmla="+- f6 0 f5"/>
                <a:gd name="f19" fmla="*/ f14 f0 1"/>
                <a:gd name="f20" fmla="*/ f18 1 1509279"/>
                <a:gd name="f21" fmla="*/ f17 1 1207423"/>
                <a:gd name="f22" fmla="*/ 0 f18 1"/>
                <a:gd name="f23" fmla="*/ 120742 f17 1"/>
                <a:gd name="f24" fmla="*/ 120742 f18 1"/>
                <a:gd name="f25" fmla="*/ 0 f17 1"/>
                <a:gd name="f26" fmla="*/ 1388537 f18 1"/>
                <a:gd name="f27" fmla="*/ 1509279 f18 1"/>
                <a:gd name="f28" fmla="*/ 1086681 f17 1"/>
                <a:gd name="f29" fmla="*/ 1207423 f17 1"/>
                <a:gd name="f30" fmla="*/ f19 1 f2"/>
                <a:gd name="f31" fmla="*/ f22 1 1509279"/>
                <a:gd name="f32" fmla="*/ f23 1 1207423"/>
                <a:gd name="f33" fmla="*/ f24 1 1509279"/>
                <a:gd name="f34" fmla="*/ f25 1 1207423"/>
                <a:gd name="f35" fmla="*/ f26 1 1509279"/>
                <a:gd name="f36" fmla="*/ f27 1 1509279"/>
                <a:gd name="f37" fmla="*/ f28 1 1207423"/>
                <a:gd name="f38" fmla="*/ f29 1 120742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09279" h="120742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71560" tIns="71560" rIns="71560" bIns="71560"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dirty="0">
                  <a:solidFill>
                    <a:srgbClr val="FFFFFF"/>
                  </a:solidFill>
                  <a:latin typeface="Calibri"/>
                </a:rPr>
                <a:t>Veterans UK </a:t>
              </a:r>
              <a:r>
                <a:rPr lang="en-GB" sz="1900" b="1" dirty="0">
                  <a:solidFill>
                    <a:srgbClr val="FFFFFF"/>
                  </a:solidFill>
                  <a:latin typeface="Calibri"/>
                </a:rPr>
                <a:t>Helpline</a:t>
              </a:r>
            </a:p>
          </p:txBody>
        </p:sp>
        <p:sp>
          <p:nvSpPr>
            <p:cNvPr id="15" name="Freeform: Shape 14">
              <a:extLst>
                <a:ext uri="{FF2B5EF4-FFF2-40B4-BE49-F238E27FC236}">
                  <a16:creationId xmlns:a16="http://schemas.microsoft.com/office/drawing/2014/main" id="{EB956CB4-6A73-4690-A451-3F308C51CC68}"/>
                </a:ext>
              </a:extLst>
            </p:cNvPr>
            <p:cNvSpPr/>
            <p:nvPr/>
          </p:nvSpPr>
          <p:spPr>
            <a:xfrm rot="15120001">
              <a:off x="2891588" y="2673924"/>
              <a:ext cx="2068153" cy="614495"/>
            </a:xfrm>
            <a:custGeom>
              <a:avLst>
                <a:gd name="f0" fmla="val 3209"/>
                <a:gd name="f1" fmla="val 432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B0BCDE"/>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GB" dirty="0">
                <a:solidFill>
                  <a:srgbClr val="000000"/>
                </a:solidFill>
                <a:latin typeface="Calibri"/>
              </a:endParaRPr>
            </a:p>
          </p:txBody>
        </p:sp>
        <p:sp>
          <p:nvSpPr>
            <p:cNvPr id="16" name="Freeform: Shape 15">
              <a:hlinkClick r:id="rId4"/>
              <a:extLst>
                <a:ext uri="{FF2B5EF4-FFF2-40B4-BE49-F238E27FC236}">
                  <a16:creationId xmlns:a16="http://schemas.microsoft.com/office/drawing/2014/main" id="{B4F47864-12A4-4ADA-B8AE-BD7B7BA82039}"/>
                </a:ext>
              </a:extLst>
            </p:cNvPr>
            <p:cNvSpPr/>
            <p:nvPr/>
          </p:nvSpPr>
          <p:spPr>
            <a:xfrm>
              <a:off x="2851474" y="1393993"/>
              <a:ext cx="1509281" cy="1207419"/>
            </a:xfrm>
            <a:custGeom>
              <a:avLst/>
              <a:gdLst>
                <a:gd name="f0" fmla="val 10800000"/>
                <a:gd name="f1" fmla="val 5400000"/>
                <a:gd name="f2" fmla="val 180"/>
                <a:gd name="f3" fmla="val w"/>
                <a:gd name="f4" fmla="val h"/>
                <a:gd name="f5" fmla="val 0"/>
                <a:gd name="f6" fmla="val 1509279"/>
                <a:gd name="f7" fmla="val 1207423"/>
                <a:gd name="f8" fmla="val 120742"/>
                <a:gd name="f9" fmla="val 54058"/>
                <a:gd name="f10" fmla="val 1388537"/>
                <a:gd name="f11" fmla="val 1455221"/>
                <a:gd name="f12" fmla="val 1086681"/>
                <a:gd name="f13" fmla="val 1153365"/>
                <a:gd name="f14" fmla="+- 0 0 -90"/>
                <a:gd name="f15" fmla="*/ f3 1 1509279"/>
                <a:gd name="f16" fmla="*/ f4 1 1207423"/>
                <a:gd name="f17" fmla="+- f7 0 f5"/>
                <a:gd name="f18" fmla="+- f6 0 f5"/>
                <a:gd name="f19" fmla="*/ f14 f0 1"/>
                <a:gd name="f20" fmla="*/ f18 1 1509279"/>
                <a:gd name="f21" fmla="*/ f17 1 1207423"/>
                <a:gd name="f22" fmla="*/ 0 f18 1"/>
                <a:gd name="f23" fmla="*/ 120742 f17 1"/>
                <a:gd name="f24" fmla="*/ 120742 f18 1"/>
                <a:gd name="f25" fmla="*/ 0 f17 1"/>
                <a:gd name="f26" fmla="*/ 1388537 f18 1"/>
                <a:gd name="f27" fmla="*/ 1509279 f18 1"/>
                <a:gd name="f28" fmla="*/ 1086681 f17 1"/>
                <a:gd name="f29" fmla="*/ 1207423 f17 1"/>
                <a:gd name="f30" fmla="*/ f19 1 f2"/>
                <a:gd name="f31" fmla="*/ f22 1 1509279"/>
                <a:gd name="f32" fmla="*/ f23 1 1207423"/>
                <a:gd name="f33" fmla="*/ f24 1 1509279"/>
                <a:gd name="f34" fmla="*/ f25 1 1207423"/>
                <a:gd name="f35" fmla="*/ f26 1 1509279"/>
                <a:gd name="f36" fmla="*/ f27 1 1509279"/>
                <a:gd name="f37" fmla="*/ f28 1 1207423"/>
                <a:gd name="f38" fmla="*/ f29 1 120742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09279" h="120742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71560" tIns="71560" rIns="71560" bIns="71560"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b="1" dirty="0">
                  <a:solidFill>
                    <a:srgbClr val="FFFFFF"/>
                  </a:solidFill>
                  <a:latin typeface="Calibri"/>
                </a:rPr>
                <a:t>DTRP 1</a:t>
              </a:r>
              <a:r>
                <a:rPr lang="en-GB" sz="1900" dirty="0">
                  <a:solidFill>
                    <a:srgbClr val="FFFFFF"/>
                  </a:solidFill>
                  <a:latin typeface="Calibri"/>
                </a:rPr>
                <a:t> In-service Referral</a:t>
              </a:r>
            </a:p>
          </p:txBody>
        </p:sp>
        <p:sp>
          <p:nvSpPr>
            <p:cNvPr id="17" name="Freeform: Shape 16">
              <a:extLst>
                <a:ext uri="{FF2B5EF4-FFF2-40B4-BE49-F238E27FC236}">
                  <a16:creationId xmlns:a16="http://schemas.microsoft.com/office/drawing/2014/main" id="{8E786B72-957B-4754-9209-E687B994BBD4}"/>
                </a:ext>
              </a:extLst>
            </p:cNvPr>
            <p:cNvSpPr/>
            <p:nvPr/>
          </p:nvSpPr>
          <p:spPr>
            <a:xfrm rot="17280006">
              <a:off x="4271345" y="2673924"/>
              <a:ext cx="2068153" cy="614495"/>
            </a:xfrm>
            <a:custGeom>
              <a:avLst>
                <a:gd name="f0" fmla="val 3209"/>
                <a:gd name="f1" fmla="val 432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B0BCDE"/>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GB" dirty="0">
                <a:solidFill>
                  <a:srgbClr val="000000"/>
                </a:solidFill>
                <a:latin typeface="Calibri"/>
              </a:endParaRPr>
            </a:p>
          </p:txBody>
        </p:sp>
        <p:sp>
          <p:nvSpPr>
            <p:cNvPr id="18" name="Freeform: Shape 17">
              <a:hlinkClick r:id="rId5"/>
              <a:extLst>
                <a:ext uri="{FF2B5EF4-FFF2-40B4-BE49-F238E27FC236}">
                  <a16:creationId xmlns:a16="http://schemas.microsoft.com/office/drawing/2014/main" id="{5B42EA97-AB34-4E57-9895-89E3C563D4A5}"/>
                </a:ext>
              </a:extLst>
            </p:cNvPr>
            <p:cNvSpPr/>
            <p:nvPr/>
          </p:nvSpPr>
          <p:spPr>
            <a:xfrm>
              <a:off x="4870332" y="1393993"/>
              <a:ext cx="1509281" cy="1207419"/>
            </a:xfrm>
            <a:custGeom>
              <a:avLst/>
              <a:gdLst>
                <a:gd name="f0" fmla="val 10800000"/>
                <a:gd name="f1" fmla="val 5400000"/>
                <a:gd name="f2" fmla="val 180"/>
                <a:gd name="f3" fmla="val w"/>
                <a:gd name="f4" fmla="val h"/>
                <a:gd name="f5" fmla="val 0"/>
                <a:gd name="f6" fmla="val 1509279"/>
                <a:gd name="f7" fmla="val 1207423"/>
                <a:gd name="f8" fmla="val 120742"/>
                <a:gd name="f9" fmla="val 54058"/>
                <a:gd name="f10" fmla="val 1388537"/>
                <a:gd name="f11" fmla="val 1455221"/>
                <a:gd name="f12" fmla="val 1086681"/>
                <a:gd name="f13" fmla="val 1153365"/>
                <a:gd name="f14" fmla="+- 0 0 -90"/>
                <a:gd name="f15" fmla="*/ f3 1 1509279"/>
                <a:gd name="f16" fmla="*/ f4 1 1207423"/>
                <a:gd name="f17" fmla="+- f7 0 f5"/>
                <a:gd name="f18" fmla="+- f6 0 f5"/>
                <a:gd name="f19" fmla="*/ f14 f0 1"/>
                <a:gd name="f20" fmla="*/ f18 1 1509279"/>
                <a:gd name="f21" fmla="*/ f17 1 1207423"/>
                <a:gd name="f22" fmla="*/ 0 f18 1"/>
                <a:gd name="f23" fmla="*/ 120742 f17 1"/>
                <a:gd name="f24" fmla="*/ 120742 f18 1"/>
                <a:gd name="f25" fmla="*/ 0 f17 1"/>
                <a:gd name="f26" fmla="*/ 1388537 f18 1"/>
                <a:gd name="f27" fmla="*/ 1509279 f18 1"/>
                <a:gd name="f28" fmla="*/ 1086681 f17 1"/>
                <a:gd name="f29" fmla="*/ 1207423 f17 1"/>
                <a:gd name="f30" fmla="*/ f19 1 f2"/>
                <a:gd name="f31" fmla="*/ f22 1 1509279"/>
                <a:gd name="f32" fmla="*/ f23 1 1207423"/>
                <a:gd name="f33" fmla="*/ f24 1 1509279"/>
                <a:gd name="f34" fmla="*/ f25 1 1207423"/>
                <a:gd name="f35" fmla="*/ f26 1 1509279"/>
                <a:gd name="f36" fmla="*/ f27 1 1509279"/>
                <a:gd name="f37" fmla="*/ f28 1 1207423"/>
                <a:gd name="f38" fmla="*/ f29 1 120742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09279" h="120742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71560" tIns="71560" rIns="71560" bIns="71560"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b="1" dirty="0">
                  <a:solidFill>
                    <a:srgbClr val="FFFFFF"/>
                  </a:solidFill>
                  <a:latin typeface="Calibri"/>
                </a:rPr>
                <a:t>DTRP 2 </a:t>
              </a:r>
              <a:r>
                <a:rPr lang="en-GB" sz="1900" dirty="0">
                  <a:solidFill>
                    <a:srgbClr val="FFFFFF"/>
                  </a:solidFill>
                  <a:latin typeface="Calibri"/>
                </a:rPr>
                <a:t>Self</a:t>
              </a:r>
              <a:r>
                <a:rPr lang="en-GB" sz="1900" b="1" dirty="0">
                  <a:solidFill>
                    <a:srgbClr val="FFFFFF"/>
                  </a:solidFill>
                  <a:latin typeface="Calibri"/>
                </a:rPr>
                <a:t> </a:t>
              </a:r>
              <a:r>
                <a:rPr lang="en-GB" sz="1900" dirty="0">
                  <a:solidFill>
                    <a:srgbClr val="FFFFFF"/>
                  </a:solidFill>
                  <a:latin typeface="Calibri"/>
                </a:rPr>
                <a:t>or 3</a:t>
              </a:r>
              <a:r>
                <a:rPr lang="en-GB" sz="1900" baseline="30000" dirty="0">
                  <a:solidFill>
                    <a:srgbClr val="FFFFFF"/>
                  </a:solidFill>
                  <a:latin typeface="Calibri"/>
                </a:rPr>
                <a:t>rd</a:t>
              </a:r>
              <a:r>
                <a:rPr lang="en-GB" sz="1900" dirty="0">
                  <a:solidFill>
                    <a:srgbClr val="FFFFFF"/>
                  </a:solidFill>
                  <a:latin typeface="Calibri"/>
                </a:rPr>
                <a:t> Party Referral</a:t>
              </a:r>
            </a:p>
          </p:txBody>
        </p:sp>
        <p:sp>
          <p:nvSpPr>
            <p:cNvPr id="19" name="Freeform: Shape 18">
              <a:extLst>
                <a:ext uri="{FF2B5EF4-FFF2-40B4-BE49-F238E27FC236}">
                  <a16:creationId xmlns:a16="http://schemas.microsoft.com/office/drawing/2014/main" id="{B0289354-D79E-447F-924A-A88795616BE4}"/>
                </a:ext>
              </a:extLst>
            </p:cNvPr>
            <p:cNvSpPr/>
            <p:nvPr/>
          </p:nvSpPr>
          <p:spPr>
            <a:xfrm rot="19440011">
              <a:off x="5387600" y="3484924"/>
              <a:ext cx="2068153" cy="614495"/>
            </a:xfrm>
            <a:custGeom>
              <a:avLst>
                <a:gd name="f0" fmla="val 3209"/>
                <a:gd name="f1" fmla="val 432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B0BCDE"/>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GB" dirty="0">
                <a:solidFill>
                  <a:srgbClr val="000000"/>
                </a:solidFill>
                <a:latin typeface="Calibri"/>
              </a:endParaRPr>
            </a:p>
          </p:txBody>
        </p:sp>
        <p:sp>
          <p:nvSpPr>
            <p:cNvPr id="20" name="Freeform: Shape 19">
              <a:hlinkClick r:id="rId6"/>
              <a:extLst>
                <a:ext uri="{FF2B5EF4-FFF2-40B4-BE49-F238E27FC236}">
                  <a16:creationId xmlns:a16="http://schemas.microsoft.com/office/drawing/2014/main" id="{A205BDFF-B9C6-4A6B-855D-EEFBBFCA00E9}"/>
                </a:ext>
              </a:extLst>
            </p:cNvPr>
            <p:cNvSpPr/>
            <p:nvPr/>
          </p:nvSpPr>
          <p:spPr>
            <a:xfrm>
              <a:off x="6503624" y="2580647"/>
              <a:ext cx="1509281" cy="1207419"/>
            </a:xfrm>
            <a:custGeom>
              <a:avLst/>
              <a:gdLst>
                <a:gd name="f0" fmla="val 10800000"/>
                <a:gd name="f1" fmla="val 5400000"/>
                <a:gd name="f2" fmla="val 180"/>
                <a:gd name="f3" fmla="val w"/>
                <a:gd name="f4" fmla="val h"/>
                <a:gd name="f5" fmla="val 0"/>
                <a:gd name="f6" fmla="val 1509279"/>
                <a:gd name="f7" fmla="val 1207423"/>
                <a:gd name="f8" fmla="val 120742"/>
                <a:gd name="f9" fmla="val 54058"/>
                <a:gd name="f10" fmla="val 1388537"/>
                <a:gd name="f11" fmla="val 1455221"/>
                <a:gd name="f12" fmla="val 1086681"/>
                <a:gd name="f13" fmla="val 1153365"/>
                <a:gd name="f14" fmla="+- 0 0 -90"/>
                <a:gd name="f15" fmla="*/ f3 1 1509279"/>
                <a:gd name="f16" fmla="*/ f4 1 1207423"/>
                <a:gd name="f17" fmla="+- f7 0 f5"/>
                <a:gd name="f18" fmla="+- f6 0 f5"/>
                <a:gd name="f19" fmla="*/ f14 f0 1"/>
                <a:gd name="f20" fmla="*/ f18 1 1509279"/>
                <a:gd name="f21" fmla="*/ f17 1 1207423"/>
                <a:gd name="f22" fmla="*/ 0 f18 1"/>
                <a:gd name="f23" fmla="*/ 120742 f17 1"/>
                <a:gd name="f24" fmla="*/ 120742 f18 1"/>
                <a:gd name="f25" fmla="*/ 0 f17 1"/>
                <a:gd name="f26" fmla="*/ 1388537 f18 1"/>
                <a:gd name="f27" fmla="*/ 1509279 f18 1"/>
                <a:gd name="f28" fmla="*/ 1086681 f17 1"/>
                <a:gd name="f29" fmla="*/ 1207423 f17 1"/>
                <a:gd name="f30" fmla="*/ f19 1 f2"/>
                <a:gd name="f31" fmla="*/ f22 1 1509279"/>
                <a:gd name="f32" fmla="*/ f23 1 1207423"/>
                <a:gd name="f33" fmla="*/ f24 1 1509279"/>
                <a:gd name="f34" fmla="*/ f25 1 1207423"/>
                <a:gd name="f35" fmla="*/ f26 1 1509279"/>
                <a:gd name="f36" fmla="*/ f27 1 1509279"/>
                <a:gd name="f37" fmla="*/ f28 1 1207423"/>
                <a:gd name="f38" fmla="*/ f29 1 120742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09279" h="120742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71560" tIns="71560" rIns="71560" bIns="71560"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b="1" dirty="0">
                  <a:solidFill>
                    <a:srgbClr val="FFFFFF"/>
                  </a:solidFill>
                  <a:latin typeface="Calibri"/>
                </a:rPr>
                <a:t>Veterans Gateway</a:t>
              </a:r>
            </a:p>
          </p:txBody>
        </p:sp>
        <p:sp>
          <p:nvSpPr>
            <p:cNvPr id="21" name="Freeform: Shape 20">
              <a:extLst>
                <a:ext uri="{FF2B5EF4-FFF2-40B4-BE49-F238E27FC236}">
                  <a16:creationId xmlns:a16="http://schemas.microsoft.com/office/drawing/2014/main" id="{A352DBC7-A082-4610-AA9D-F28E3313EA05}"/>
                </a:ext>
              </a:extLst>
            </p:cNvPr>
            <p:cNvSpPr/>
            <p:nvPr/>
          </p:nvSpPr>
          <p:spPr>
            <a:xfrm>
              <a:off x="5813965" y="4797161"/>
              <a:ext cx="2068153" cy="614495"/>
            </a:xfrm>
            <a:custGeom>
              <a:avLst>
                <a:gd name="f0" fmla="val 3209"/>
                <a:gd name="f1" fmla="val 432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f19 f20 1"/>
                <a:gd name="f28" fmla="*/ 21600 f21 1"/>
                <a:gd name="f29" fmla="*/ 0 f21 1"/>
                <a:gd name="f30" fmla="*/ f20 f13 1"/>
                <a:gd name="f31" fmla="*/ f19 f12 1"/>
                <a:gd name="f32" fmla="+- f24 0 f3"/>
                <a:gd name="f33" fmla="+- f25 0 f3"/>
                <a:gd name="f34" fmla="*/ f27 1 10800"/>
                <a:gd name="f35" fmla="*/ f29 1 f21"/>
                <a:gd name="f36" fmla="*/ f28 1 f21"/>
                <a:gd name="f37" fmla="*/ f26 f13 1"/>
                <a:gd name="f38" fmla="+- f19 0 f34"/>
                <a:gd name="f39" fmla="*/ f36 f12 1"/>
                <a:gd name="f40" fmla="*/ f35 f13 1"/>
                <a:gd name="f41" fmla="*/ f36 f13 1"/>
                <a:gd name="f42" fmla="*/ f38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42" t="f30" r="f39" b="f37"/>
              <a:pathLst>
                <a:path w="21600" h="21600">
                  <a:moveTo>
                    <a:pt x="f8" y="f20"/>
                  </a:moveTo>
                  <a:lnTo>
                    <a:pt x="f19" y="f20"/>
                  </a:lnTo>
                  <a:lnTo>
                    <a:pt x="f19" y="f7"/>
                  </a:lnTo>
                  <a:lnTo>
                    <a:pt x="f7" y="f9"/>
                  </a:lnTo>
                  <a:lnTo>
                    <a:pt x="f19" y="f8"/>
                  </a:lnTo>
                  <a:lnTo>
                    <a:pt x="f19" y="f26"/>
                  </a:lnTo>
                  <a:lnTo>
                    <a:pt x="f8" y="f26"/>
                  </a:lnTo>
                  <a:close/>
                </a:path>
              </a:pathLst>
            </a:custGeom>
            <a:solidFill>
              <a:srgbClr val="B0BCDE"/>
            </a:solid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GB" dirty="0">
                <a:solidFill>
                  <a:srgbClr val="000000"/>
                </a:solidFill>
                <a:latin typeface="Calibri"/>
              </a:endParaRPr>
            </a:p>
          </p:txBody>
        </p:sp>
        <p:sp>
          <p:nvSpPr>
            <p:cNvPr id="22" name="Freeform: Shape 21">
              <a:extLst>
                <a:ext uri="{FF2B5EF4-FFF2-40B4-BE49-F238E27FC236}">
                  <a16:creationId xmlns:a16="http://schemas.microsoft.com/office/drawing/2014/main" id="{29417152-8B1F-4DA0-B073-8B9D1B4D5587}"/>
                </a:ext>
              </a:extLst>
            </p:cNvPr>
            <p:cNvSpPr/>
            <p:nvPr/>
          </p:nvSpPr>
          <p:spPr>
            <a:xfrm>
              <a:off x="7127482" y="4500695"/>
              <a:ext cx="1509281" cy="1207419"/>
            </a:xfrm>
            <a:custGeom>
              <a:avLst/>
              <a:gdLst>
                <a:gd name="f0" fmla="val 10800000"/>
                <a:gd name="f1" fmla="val 5400000"/>
                <a:gd name="f2" fmla="val 180"/>
                <a:gd name="f3" fmla="val w"/>
                <a:gd name="f4" fmla="val h"/>
                <a:gd name="f5" fmla="val 0"/>
                <a:gd name="f6" fmla="val 1509279"/>
                <a:gd name="f7" fmla="val 1207423"/>
                <a:gd name="f8" fmla="val 120742"/>
                <a:gd name="f9" fmla="val 54058"/>
                <a:gd name="f10" fmla="val 1388537"/>
                <a:gd name="f11" fmla="val 1455221"/>
                <a:gd name="f12" fmla="val 1086681"/>
                <a:gd name="f13" fmla="val 1153365"/>
                <a:gd name="f14" fmla="+- 0 0 -90"/>
                <a:gd name="f15" fmla="*/ f3 1 1509279"/>
                <a:gd name="f16" fmla="*/ f4 1 1207423"/>
                <a:gd name="f17" fmla="+- f7 0 f5"/>
                <a:gd name="f18" fmla="+- f6 0 f5"/>
                <a:gd name="f19" fmla="*/ f14 f0 1"/>
                <a:gd name="f20" fmla="*/ f18 1 1509279"/>
                <a:gd name="f21" fmla="*/ f17 1 1207423"/>
                <a:gd name="f22" fmla="*/ 0 f18 1"/>
                <a:gd name="f23" fmla="*/ 120742 f17 1"/>
                <a:gd name="f24" fmla="*/ 120742 f18 1"/>
                <a:gd name="f25" fmla="*/ 0 f17 1"/>
                <a:gd name="f26" fmla="*/ 1388537 f18 1"/>
                <a:gd name="f27" fmla="*/ 1509279 f18 1"/>
                <a:gd name="f28" fmla="*/ 1086681 f17 1"/>
                <a:gd name="f29" fmla="*/ 1207423 f17 1"/>
                <a:gd name="f30" fmla="*/ f19 1 f2"/>
                <a:gd name="f31" fmla="*/ f22 1 1509279"/>
                <a:gd name="f32" fmla="*/ f23 1 1207423"/>
                <a:gd name="f33" fmla="*/ f24 1 1509279"/>
                <a:gd name="f34" fmla="*/ f25 1 1207423"/>
                <a:gd name="f35" fmla="*/ f26 1 1509279"/>
                <a:gd name="f36" fmla="*/ f27 1 1509279"/>
                <a:gd name="f37" fmla="*/ f28 1 1207423"/>
                <a:gd name="f38" fmla="*/ f29 1 120742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509279" h="120742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71560" tIns="71560" rIns="71560" bIns="71560"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dirty="0">
                  <a:solidFill>
                    <a:srgbClr val="FFFFFF"/>
                  </a:solidFill>
                  <a:latin typeface="Calibri"/>
                </a:rPr>
                <a:t>VWS/DTS </a:t>
              </a:r>
              <a:r>
                <a:rPr lang="en-GB" sz="1900" b="1" kern="0" dirty="0">
                  <a:solidFill>
                    <a:srgbClr val="FFFFFF"/>
                  </a:solidFill>
                  <a:latin typeface="Calibri"/>
                </a:rPr>
                <a:t>Multiuser e</a:t>
              </a:r>
              <a:r>
                <a:rPr lang="en-GB" sz="1900" b="1" dirty="0">
                  <a:solidFill>
                    <a:srgbClr val="FFFFFF"/>
                  </a:solidFill>
                  <a:latin typeface="Calibri"/>
                </a:rPr>
                <a:t>mails</a:t>
              </a:r>
            </a:p>
          </p:txBody>
        </p:sp>
      </p:grpSp>
      <p:sp>
        <p:nvSpPr>
          <p:cNvPr id="3" name="TextBox 2">
            <a:extLst>
              <a:ext uri="{FF2B5EF4-FFF2-40B4-BE49-F238E27FC236}">
                <a16:creationId xmlns:a16="http://schemas.microsoft.com/office/drawing/2014/main" id="{D035FEFC-9E25-444E-B6B1-7590D46EEB5D}"/>
              </a:ext>
            </a:extLst>
          </p:cNvPr>
          <p:cNvSpPr txBox="1"/>
          <p:nvPr/>
        </p:nvSpPr>
        <p:spPr>
          <a:xfrm>
            <a:off x="174661" y="6018195"/>
            <a:ext cx="5138886" cy="276999"/>
          </a:xfrm>
          <a:prstGeom prst="rect">
            <a:avLst/>
          </a:prstGeom>
          <a:noFill/>
        </p:spPr>
        <p:txBody>
          <a:bodyPr wrap="square" rtlCol="0">
            <a:spAutoFit/>
          </a:bodyPr>
          <a:lstStyle/>
          <a:p>
            <a:r>
              <a:rPr lang="en-GB" sz="1200" dirty="0"/>
              <a:t>DTRP = Defence Transition Referral Protocol</a:t>
            </a:r>
          </a:p>
        </p:txBody>
      </p:sp>
    </p:spTree>
    <p:extLst>
      <p:ext uri="{BB962C8B-B14F-4D97-AF65-F5344CB8AC3E}">
        <p14:creationId xmlns:p14="http://schemas.microsoft.com/office/powerpoint/2010/main" val="136972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431999"/>
            <a:ext cx="11484996" cy="389933"/>
          </a:xfrm>
        </p:spPr>
        <p:txBody>
          <a:bodyPr/>
          <a:lstStyle/>
          <a:p>
            <a:pPr algn="ctr"/>
            <a:r>
              <a:rPr lang="en-GB" dirty="0"/>
              <a:t>How we deliver our support </a:t>
            </a: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5</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grpSp>
        <p:nvGrpSpPr>
          <p:cNvPr id="58" name="Diagram 20">
            <a:extLst>
              <a:ext uri="{FF2B5EF4-FFF2-40B4-BE49-F238E27FC236}">
                <a16:creationId xmlns:a16="http://schemas.microsoft.com/office/drawing/2014/main" id="{A97AAA5C-C3E6-4E5D-B34A-502E6BBF75C5}"/>
              </a:ext>
            </a:extLst>
          </p:cNvPr>
          <p:cNvGrpSpPr/>
          <p:nvPr/>
        </p:nvGrpSpPr>
        <p:grpSpPr>
          <a:xfrm>
            <a:off x="2368424" y="1444500"/>
            <a:ext cx="7975597" cy="4516121"/>
            <a:chOff x="584201" y="1276136"/>
            <a:chExt cx="7975597" cy="4516121"/>
          </a:xfrm>
        </p:grpSpPr>
        <p:sp>
          <p:nvSpPr>
            <p:cNvPr id="59" name="Rectangle 58">
              <a:extLst>
                <a:ext uri="{FF2B5EF4-FFF2-40B4-BE49-F238E27FC236}">
                  <a16:creationId xmlns:a16="http://schemas.microsoft.com/office/drawing/2014/main" id="{46C446E2-8906-4258-B18C-DB101E7AA079}"/>
                </a:ext>
              </a:extLst>
            </p:cNvPr>
            <p:cNvSpPr/>
            <p:nvPr/>
          </p:nvSpPr>
          <p:spPr>
            <a:xfrm>
              <a:off x="584201" y="1276136"/>
              <a:ext cx="7975597" cy="4516121"/>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60" name="Rectangle 59">
              <a:extLst>
                <a:ext uri="{FF2B5EF4-FFF2-40B4-BE49-F238E27FC236}">
                  <a16:creationId xmlns:a16="http://schemas.microsoft.com/office/drawing/2014/main" id="{0E9A7580-A01D-44B4-9736-B78FDC619811}"/>
                </a:ext>
              </a:extLst>
            </p:cNvPr>
            <p:cNvSpPr/>
            <p:nvPr/>
          </p:nvSpPr>
          <p:spPr>
            <a:xfrm rot="5400013">
              <a:off x="271608" y="2303031"/>
              <a:ext cx="1602550" cy="193468"/>
            </a:xfrm>
            <a:prstGeom prst="rect">
              <a:avLst/>
            </a:prstGeom>
            <a:solidFill>
              <a:srgbClr val="B0BCDE"/>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61" name="Freeform: Shape 60">
              <a:extLst>
                <a:ext uri="{FF2B5EF4-FFF2-40B4-BE49-F238E27FC236}">
                  <a16:creationId xmlns:a16="http://schemas.microsoft.com/office/drawing/2014/main" id="{BE4D1DCB-2285-4AA6-913A-DA8ABACD3F2C}"/>
                </a:ext>
              </a:extLst>
            </p:cNvPr>
            <p:cNvSpPr/>
            <p:nvPr/>
          </p:nvSpPr>
          <p:spPr>
            <a:xfrm>
              <a:off x="638095" y="1277041"/>
              <a:ext cx="2149672" cy="1289806"/>
            </a:xfrm>
            <a:custGeom>
              <a:avLst/>
              <a:gdLst>
                <a:gd name="f0" fmla="val 10800000"/>
                <a:gd name="f1" fmla="val 5400000"/>
                <a:gd name="f2" fmla="val 180"/>
                <a:gd name="f3" fmla="val w"/>
                <a:gd name="f4" fmla="val h"/>
                <a:gd name="f5" fmla="val 0"/>
                <a:gd name="f6" fmla="val 2149672"/>
                <a:gd name="f7" fmla="val 1289803"/>
                <a:gd name="f8" fmla="val 128980"/>
                <a:gd name="f9" fmla="val 57746"/>
                <a:gd name="f10" fmla="val 2020692"/>
                <a:gd name="f11" fmla="val 2091926"/>
                <a:gd name="f12" fmla="val 1160823"/>
                <a:gd name="f13" fmla="val 1232057"/>
                <a:gd name="f14" fmla="+- 0 0 -90"/>
                <a:gd name="f15" fmla="*/ f3 1 2149672"/>
                <a:gd name="f16" fmla="*/ f4 1 1289803"/>
                <a:gd name="f17" fmla="+- f7 0 f5"/>
                <a:gd name="f18" fmla="+- f6 0 f5"/>
                <a:gd name="f19" fmla="*/ f14 f0 1"/>
                <a:gd name="f20" fmla="*/ f18 1 2149672"/>
                <a:gd name="f21" fmla="*/ f17 1 1289803"/>
                <a:gd name="f22" fmla="*/ 0 f18 1"/>
                <a:gd name="f23" fmla="*/ 128980 f17 1"/>
                <a:gd name="f24" fmla="*/ 128980 f18 1"/>
                <a:gd name="f25" fmla="*/ 0 f17 1"/>
                <a:gd name="f26" fmla="*/ 2020692 f18 1"/>
                <a:gd name="f27" fmla="*/ 2149672 f18 1"/>
                <a:gd name="f28" fmla="*/ 1160823 f17 1"/>
                <a:gd name="f29" fmla="*/ 1289803 f17 1"/>
                <a:gd name="f30" fmla="*/ f19 1 f2"/>
                <a:gd name="f31" fmla="*/ f22 1 2149672"/>
                <a:gd name="f32" fmla="*/ f23 1 1289803"/>
                <a:gd name="f33" fmla="*/ f24 1 2149672"/>
                <a:gd name="f34" fmla="*/ f25 1 1289803"/>
                <a:gd name="f35" fmla="*/ f26 1 2149672"/>
                <a:gd name="f36" fmla="*/ f27 1 2149672"/>
                <a:gd name="f37" fmla="*/ f28 1 1289803"/>
                <a:gd name="f38" fmla="*/ f29 1 12898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149672" h="12898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110166" tIns="110166" rIns="110166" bIns="110166"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dirty="0">
                  <a:solidFill>
                    <a:srgbClr val="FFFFFF"/>
                  </a:solidFill>
                  <a:uFillTx/>
                  <a:latin typeface="Calibri"/>
                </a:rPr>
                <a:t>Receive referral/enquiry</a:t>
              </a:r>
            </a:p>
          </p:txBody>
        </p:sp>
        <p:sp>
          <p:nvSpPr>
            <p:cNvPr id="62" name="Rectangle 61">
              <a:extLst>
                <a:ext uri="{FF2B5EF4-FFF2-40B4-BE49-F238E27FC236}">
                  <a16:creationId xmlns:a16="http://schemas.microsoft.com/office/drawing/2014/main" id="{AC36F009-ED8F-49D2-A175-F9AB4B46366A}"/>
                </a:ext>
              </a:extLst>
            </p:cNvPr>
            <p:cNvSpPr/>
            <p:nvPr/>
          </p:nvSpPr>
          <p:spPr>
            <a:xfrm rot="5400013">
              <a:off x="271608" y="3915292"/>
              <a:ext cx="1602550" cy="193468"/>
            </a:xfrm>
            <a:prstGeom prst="rect">
              <a:avLst/>
            </a:prstGeom>
            <a:solidFill>
              <a:srgbClr val="B0BCDE"/>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63" name="Freeform: Shape 62">
              <a:extLst>
                <a:ext uri="{FF2B5EF4-FFF2-40B4-BE49-F238E27FC236}">
                  <a16:creationId xmlns:a16="http://schemas.microsoft.com/office/drawing/2014/main" id="{ADD18C4A-7AAF-4538-9C15-F5EB1A8E5DF2}"/>
                </a:ext>
              </a:extLst>
            </p:cNvPr>
            <p:cNvSpPr/>
            <p:nvPr/>
          </p:nvSpPr>
          <p:spPr>
            <a:xfrm>
              <a:off x="638095" y="2889293"/>
              <a:ext cx="2149672" cy="1289806"/>
            </a:xfrm>
            <a:custGeom>
              <a:avLst/>
              <a:gdLst>
                <a:gd name="f0" fmla="val 10800000"/>
                <a:gd name="f1" fmla="val 5400000"/>
                <a:gd name="f2" fmla="val 180"/>
                <a:gd name="f3" fmla="val w"/>
                <a:gd name="f4" fmla="val h"/>
                <a:gd name="f5" fmla="val 0"/>
                <a:gd name="f6" fmla="val 2149672"/>
                <a:gd name="f7" fmla="val 1289803"/>
                <a:gd name="f8" fmla="val 128980"/>
                <a:gd name="f9" fmla="val 57746"/>
                <a:gd name="f10" fmla="val 2020692"/>
                <a:gd name="f11" fmla="val 2091926"/>
                <a:gd name="f12" fmla="val 1160823"/>
                <a:gd name="f13" fmla="val 1232057"/>
                <a:gd name="f14" fmla="+- 0 0 -90"/>
                <a:gd name="f15" fmla="*/ f3 1 2149672"/>
                <a:gd name="f16" fmla="*/ f4 1 1289803"/>
                <a:gd name="f17" fmla="+- f7 0 f5"/>
                <a:gd name="f18" fmla="+- f6 0 f5"/>
                <a:gd name="f19" fmla="*/ f14 f0 1"/>
                <a:gd name="f20" fmla="*/ f18 1 2149672"/>
                <a:gd name="f21" fmla="*/ f17 1 1289803"/>
                <a:gd name="f22" fmla="*/ 0 f18 1"/>
                <a:gd name="f23" fmla="*/ 128980 f17 1"/>
                <a:gd name="f24" fmla="*/ 128980 f18 1"/>
                <a:gd name="f25" fmla="*/ 0 f17 1"/>
                <a:gd name="f26" fmla="*/ 2020692 f18 1"/>
                <a:gd name="f27" fmla="*/ 2149672 f18 1"/>
                <a:gd name="f28" fmla="*/ 1160823 f17 1"/>
                <a:gd name="f29" fmla="*/ 1289803 f17 1"/>
                <a:gd name="f30" fmla="*/ f19 1 f2"/>
                <a:gd name="f31" fmla="*/ f22 1 2149672"/>
                <a:gd name="f32" fmla="*/ f23 1 1289803"/>
                <a:gd name="f33" fmla="*/ f24 1 2149672"/>
                <a:gd name="f34" fmla="*/ f25 1 1289803"/>
                <a:gd name="f35" fmla="*/ f26 1 2149672"/>
                <a:gd name="f36" fmla="*/ f27 1 2149672"/>
                <a:gd name="f37" fmla="*/ f28 1 1289803"/>
                <a:gd name="f38" fmla="*/ f29 1 12898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149672" h="12898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110166" tIns="110166" rIns="110166" bIns="110166"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dirty="0">
                  <a:solidFill>
                    <a:srgbClr val="FFFFFF"/>
                  </a:solidFill>
                  <a:uFillTx/>
                  <a:latin typeface="Calibri"/>
                </a:rPr>
                <a:t>Contact client and/or referrer: phone/email</a:t>
              </a:r>
            </a:p>
          </p:txBody>
        </p:sp>
        <p:sp>
          <p:nvSpPr>
            <p:cNvPr id="64" name="Rectangle 63">
              <a:extLst>
                <a:ext uri="{FF2B5EF4-FFF2-40B4-BE49-F238E27FC236}">
                  <a16:creationId xmlns:a16="http://schemas.microsoft.com/office/drawing/2014/main" id="{0B1B47FA-756C-4653-BC3D-C17A636AFA0A}"/>
                </a:ext>
              </a:extLst>
            </p:cNvPr>
            <p:cNvSpPr/>
            <p:nvPr/>
          </p:nvSpPr>
          <p:spPr>
            <a:xfrm>
              <a:off x="1077739" y="4721367"/>
              <a:ext cx="2849361" cy="193468"/>
            </a:xfrm>
            <a:prstGeom prst="rect">
              <a:avLst/>
            </a:prstGeom>
            <a:solidFill>
              <a:srgbClr val="B0BCDE"/>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65" name="Freeform: Shape 64">
              <a:extLst>
                <a:ext uri="{FF2B5EF4-FFF2-40B4-BE49-F238E27FC236}">
                  <a16:creationId xmlns:a16="http://schemas.microsoft.com/office/drawing/2014/main" id="{183CCA68-C967-43F0-9F77-772C18381E95}"/>
                </a:ext>
              </a:extLst>
            </p:cNvPr>
            <p:cNvSpPr/>
            <p:nvPr/>
          </p:nvSpPr>
          <p:spPr>
            <a:xfrm>
              <a:off x="638095" y="4501545"/>
              <a:ext cx="2149672" cy="1289806"/>
            </a:xfrm>
            <a:custGeom>
              <a:avLst/>
              <a:gdLst>
                <a:gd name="f0" fmla="val 10800000"/>
                <a:gd name="f1" fmla="val 5400000"/>
                <a:gd name="f2" fmla="val 180"/>
                <a:gd name="f3" fmla="val w"/>
                <a:gd name="f4" fmla="val h"/>
                <a:gd name="f5" fmla="val 0"/>
                <a:gd name="f6" fmla="val 2149672"/>
                <a:gd name="f7" fmla="val 1289803"/>
                <a:gd name="f8" fmla="val 128980"/>
                <a:gd name="f9" fmla="val 57746"/>
                <a:gd name="f10" fmla="val 2020692"/>
                <a:gd name="f11" fmla="val 2091926"/>
                <a:gd name="f12" fmla="val 1160823"/>
                <a:gd name="f13" fmla="val 1232057"/>
                <a:gd name="f14" fmla="+- 0 0 -90"/>
                <a:gd name="f15" fmla="*/ f3 1 2149672"/>
                <a:gd name="f16" fmla="*/ f4 1 1289803"/>
                <a:gd name="f17" fmla="+- f7 0 f5"/>
                <a:gd name="f18" fmla="+- f6 0 f5"/>
                <a:gd name="f19" fmla="*/ f14 f0 1"/>
                <a:gd name="f20" fmla="*/ f18 1 2149672"/>
                <a:gd name="f21" fmla="*/ f17 1 1289803"/>
                <a:gd name="f22" fmla="*/ 0 f18 1"/>
                <a:gd name="f23" fmla="*/ 128980 f17 1"/>
                <a:gd name="f24" fmla="*/ 128980 f18 1"/>
                <a:gd name="f25" fmla="*/ 0 f17 1"/>
                <a:gd name="f26" fmla="*/ 2020692 f18 1"/>
                <a:gd name="f27" fmla="*/ 2149672 f18 1"/>
                <a:gd name="f28" fmla="*/ 1160823 f17 1"/>
                <a:gd name="f29" fmla="*/ 1289803 f17 1"/>
                <a:gd name="f30" fmla="*/ f19 1 f2"/>
                <a:gd name="f31" fmla="*/ f22 1 2149672"/>
                <a:gd name="f32" fmla="*/ f23 1 1289803"/>
                <a:gd name="f33" fmla="*/ f24 1 2149672"/>
                <a:gd name="f34" fmla="*/ f25 1 1289803"/>
                <a:gd name="f35" fmla="*/ f26 1 2149672"/>
                <a:gd name="f36" fmla="*/ f27 1 2149672"/>
                <a:gd name="f37" fmla="*/ f28 1 1289803"/>
                <a:gd name="f38" fmla="*/ f29 1 12898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149672" h="12898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110166" tIns="110166" rIns="110166" bIns="110166"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dirty="0">
                  <a:solidFill>
                    <a:srgbClr val="FFFFFF"/>
                  </a:solidFill>
                  <a:uFillTx/>
                  <a:latin typeface="Calibri"/>
                </a:rPr>
                <a:t>Understand client’s needs</a:t>
              </a:r>
            </a:p>
          </p:txBody>
        </p:sp>
        <p:sp>
          <p:nvSpPr>
            <p:cNvPr id="66" name="Rectangle 65">
              <a:extLst>
                <a:ext uri="{FF2B5EF4-FFF2-40B4-BE49-F238E27FC236}">
                  <a16:creationId xmlns:a16="http://schemas.microsoft.com/office/drawing/2014/main" id="{8693958B-825E-4A4C-8726-C98579F7C473}"/>
                </a:ext>
              </a:extLst>
            </p:cNvPr>
            <p:cNvSpPr/>
            <p:nvPr/>
          </p:nvSpPr>
          <p:spPr>
            <a:xfrm rot="16200004">
              <a:off x="3130672" y="3914925"/>
              <a:ext cx="1602550" cy="193468"/>
            </a:xfrm>
            <a:prstGeom prst="rect">
              <a:avLst/>
            </a:prstGeom>
            <a:solidFill>
              <a:srgbClr val="B0BCDE"/>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67" name="Freeform: Shape 66">
              <a:extLst>
                <a:ext uri="{FF2B5EF4-FFF2-40B4-BE49-F238E27FC236}">
                  <a16:creationId xmlns:a16="http://schemas.microsoft.com/office/drawing/2014/main" id="{404850A1-0481-4E90-8D28-90F5DE2F04F9}"/>
                </a:ext>
              </a:extLst>
            </p:cNvPr>
            <p:cNvSpPr/>
            <p:nvPr/>
          </p:nvSpPr>
          <p:spPr>
            <a:xfrm>
              <a:off x="3497159" y="4501545"/>
              <a:ext cx="2149672" cy="1289806"/>
            </a:xfrm>
            <a:custGeom>
              <a:avLst/>
              <a:gdLst>
                <a:gd name="f0" fmla="val 10800000"/>
                <a:gd name="f1" fmla="val 5400000"/>
                <a:gd name="f2" fmla="val 180"/>
                <a:gd name="f3" fmla="val w"/>
                <a:gd name="f4" fmla="val h"/>
                <a:gd name="f5" fmla="val 0"/>
                <a:gd name="f6" fmla="val 2149672"/>
                <a:gd name="f7" fmla="val 1289803"/>
                <a:gd name="f8" fmla="val 128980"/>
                <a:gd name="f9" fmla="val 57746"/>
                <a:gd name="f10" fmla="val 2020692"/>
                <a:gd name="f11" fmla="val 2091926"/>
                <a:gd name="f12" fmla="val 1160823"/>
                <a:gd name="f13" fmla="val 1232057"/>
                <a:gd name="f14" fmla="+- 0 0 -90"/>
                <a:gd name="f15" fmla="*/ f3 1 2149672"/>
                <a:gd name="f16" fmla="*/ f4 1 1289803"/>
                <a:gd name="f17" fmla="+- f7 0 f5"/>
                <a:gd name="f18" fmla="+- f6 0 f5"/>
                <a:gd name="f19" fmla="*/ f14 f0 1"/>
                <a:gd name="f20" fmla="*/ f18 1 2149672"/>
                <a:gd name="f21" fmla="*/ f17 1 1289803"/>
                <a:gd name="f22" fmla="*/ 0 f18 1"/>
                <a:gd name="f23" fmla="*/ 128980 f17 1"/>
                <a:gd name="f24" fmla="*/ 128980 f18 1"/>
                <a:gd name="f25" fmla="*/ 0 f17 1"/>
                <a:gd name="f26" fmla="*/ 2020692 f18 1"/>
                <a:gd name="f27" fmla="*/ 2149672 f18 1"/>
                <a:gd name="f28" fmla="*/ 1160823 f17 1"/>
                <a:gd name="f29" fmla="*/ 1289803 f17 1"/>
                <a:gd name="f30" fmla="*/ f19 1 f2"/>
                <a:gd name="f31" fmla="*/ f22 1 2149672"/>
                <a:gd name="f32" fmla="*/ f23 1 1289803"/>
                <a:gd name="f33" fmla="*/ f24 1 2149672"/>
                <a:gd name="f34" fmla="*/ f25 1 1289803"/>
                <a:gd name="f35" fmla="*/ f26 1 2149672"/>
                <a:gd name="f36" fmla="*/ f27 1 2149672"/>
                <a:gd name="f37" fmla="*/ f28 1 1289803"/>
                <a:gd name="f38" fmla="*/ f29 1 12898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149672" h="12898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110166" tIns="110166" rIns="110166" bIns="110166"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dirty="0">
                  <a:solidFill>
                    <a:srgbClr val="FFFFFF"/>
                  </a:solidFill>
                  <a:uFillTx/>
                  <a:latin typeface="Calibri"/>
                </a:rPr>
                <a:t>Agree action </a:t>
              </a:r>
              <a:r>
                <a:rPr lang="en-GB" sz="1900" b="0" i="0" u="none" strike="noStrike" kern="0" cap="none" spc="0" baseline="0" dirty="0">
                  <a:solidFill>
                    <a:srgbClr val="FFFFFF"/>
                  </a:solidFill>
                  <a:uFillTx/>
                  <a:latin typeface="Calibri"/>
                </a:rPr>
                <a:t>p</a:t>
              </a:r>
              <a:r>
                <a:rPr lang="en-GB" sz="1900" b="0" i="0" u="none" strike="noStrike" kern="1200" cap="none" spc="0" baseline="0" dirty="0">
                  <a:solidFill>
                    <a:srgbClr val="FFFFFF"/>
                  </a:solidFill>
                  <a:uFillTx/>
                  <a:latin typeface="Calibri"/>
                </a:rPr>
                <a:t>lan with client (or resolve at 1</a:t>
              </a:r>
              <a:r>
                <a:rPr lang="en-GB" sz="1900" b="0" i="0" u="none" strike="noStrike" kern="1200" cap="none" spc="0" baseline="30000" dirty="0">
                  <a:solidFill>
                    <a:srgbClr val="FFFFFF"/>
                  </a:solidFill>
                  <a:uFillTx/>
                  <a:latin typeface="Calibri"/>
                </a:rPr>
                <a:t>st</a:t>
              </a:r>
              <a:r>
                <a:rPr lang="en-GB" sz="1900" b="0" i="0" u="none" strike="noStrike" kern="1200" cap="none" spc="0" baseline="0" dirty="0">
                  <a:solidFill>
                    <a:srgbClr val="FFFFFF"/>
                  </a:solidFill>
                  <a:uFillTx/>
                  <a:latin typeface="Calibri"/>
                </a:rPr>
                <a:t> POC)</a:t>
              </a:r>
            </a:p>
          </p:txBody>
        </p:sp>
        <p:sp>
          <p:nvSpPr>
            <p:cNvPr id="68" name="Rectangle 67">
              <a:extLst>
                <a:ext uri="{FF2B5EF4-FFF2-40B4-BE49-F238E27FC236}">
                  <a16:creationId xmlns:a16="http://schemas.microsoft.com/office/drawing/2014/main" id="{593F3212-E71C-496F-9B68-7D8FC8119529}"/>
                </a:ext>
              </a:extLst>
            </p:cNvPr>
            <p:cNvSpPr/>
            <p:nvPr/>
          </p:nvSpPr>
          <p:spPr>
            <a:xfrm rot="16200004">
              <a:off x="3130672" y="2302664"/>
              <a:ext cx="1602550" cy="193468"/>
            </a:xfrm>
            <a:prstGeom prst="rect">
              <a:avLst/>
            </a:prstGeom>
            <a:solidFill>
              <a:srgbClr val="B0BCDE"/>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69" name="Freeform: Shape 68">
              <a:extLst>
                <a:ext uri="{FF2B5EF4-FFF2-40B4-BE49-F238E27FC236}">
                  <a16:creationId xmlns:a16="http://schemas.microsoft.com/office/drawing/2014/main" id="{90FAE2C6-C046-4D1A-A983-FD69FAD39672}"/>
                </a:ext>
              </a:extLst>
            </p:cNvPr>
            <p:cNvSpPr/>
            <p:nvPr/>
          </p:nvSpPr>
          <p:spPr>
            <a:xfrm>
              <a:off x="3497159" y="2889293"/>
              <a:ext cx="2149672" cy="1289806"/>
            </a:xfrm>
            <a:custGeom>
              <a:avLst/>
              <a:gdLst>
                <a:gd name="f0" fmla="val 10800000"/>
                <a:gd name="f1" fmla="val 5400000"/>
                <a:gd name="f2" fmla="val 180"/>
                <a:gd name="f3" fmla="val w"/>
                <a:gd name="f4" fmla="val h"/>
                <a:gd name="f5" fmla="val 0"/>
                <a:gd name="f6" fmla="val 2149672"/>
                <a:gd name="f7" fmla="val 1289803"/>
                <a:gd name="f8" fmla="val 128980"/>
                <a:gd name="f9" fmla="val 57746"/>
                <a:gd name="f10" fmla="val 2020692"/>
                <a:gd name="f11" fmla="val 2091926"/>
                <a:gd name="f12" fmla="val 1160823"/>
                <a:gd name="f13" fmla="val 1232057"/>
                <a:gd name="f14" fmla="+- 0 0 -90"/>
                <a:gd name="f15" fmla="*/ f3 1 2149672"/>
                <a:gd name="f16" fmla="*/ f4 1 1289803"/>
                <a:gd name="f17" fmla="+- f7 0 f5"/>
                <a:gd name="f18" fmla="+- f6 0 f5"/>
                <a:gd name="f19" fmla="*/ f14 f0 1"/>
                <a:gd name="f20" fmla="*/ f18 1 2149672"/>
                <a:gd name="f21" fmla="*/ f17 1 1289803"/>
                <a:gd name="f22" fmla="*/ 0 f18 1"/>
                <a:gd name="f23" fmla="*/ 128980 f17 1"/>
                <a:gd name="f24" fmla="*/ 128980 f18 1"/>
                <a:gd name="f25" fmla="*/ 0 f17 1"/>
                <a:gd name="f26" fmla="*/ 2020692 f18 1"/>
                <a:gd name="f27" fmla="*/ 2149672 f18 1"/>
                <a:gd name="f28" fmla="*/ 1160823 f17 1"/>
                <a:gd name="f29" fmla="*/ 1289803 f17 1"/>
                <a:gd name="f30" fmla="*/ f19 1 f2"/>
                <a:gd name="f31" fmla="*/ f22 1 2149672"/>
                <a:gd name="f32" fmla="*/ f23 1 1289803"/>
                <a:gd name="f33" fmla="*/ f24 1 2149672"/>
                <a:gd name="f34" fmla="*/ f25 1 1289803"/>
                <a:gd name="f35" fmla="*/ f26 1 2149672"/>
                <a:gd name="f36" fmla="*/ f27 1 2149672"/>
                <a:gd name="f37" fmla="*/ f28 1 1289803"/>
                <a:gd name="f38" fmla="*/ f29 1 12898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149672" h="12898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110166" tIns="110166" rIns="110166" bIns="110166"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dirty="0">
                  <a:solidFill>
                    <a:srgbClr val="FFFFFF"/>
                  </a:solidFill>
                  <a:uFillTx/>
                  <a:latin typeface="Calibri"/>
                </a:rPr>
                <a:t>Involve chain of command and/or and family </a:t>
              </a:r>
            </a:p>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200" b="0" i="0" u="none" strike="noStrike" kern="1200" cap="none" spc="0" baseline="0" dirty="0">
                  <a:solidFill>
                    <a:srgbClr val="FFFFFF"/>
                  </a:solidFill>
                  <a:uFillTx/>
                  <a:latin typeface="Calibri"/>
                </a:rPr>
                <a:t>(where appropriate)</a:t>
              </a:r>
              <a:endParaRPr lang="en-GB" sz="2400" b="0" i="0" u="none" strike="noStrike" kern="1200" cap="none" spc="0" baseline="0" dirty="0">
                <a:solidFill>
                  <a:srgbClr val="FFFFFF"/>
                </a:solidFill>
                <a:uFillTx/>
                <a:latin typeface="Calibri"/>
              </a:endParaRPr>
            </a:p>
          </p:txBody>
        </p:sp>
        <p:sp>
          <p:nvSpPr>
            <p:cNvPr id="70" name="Rectangle 69">
              <a:extLst>
                <a:ext uri="{FF2B5EF4-FFF2-40B4-BE49-F238E27FC236}">
                  <a16:creationId xmlns:a16="http://schemas.microsoft.com/office/drawing/2014/main" id="{814B647B-A6F2-46BE-81AA-74C4DF5F4A22}"/>
                </a:ext>
              </a:extLst>
            </p:cNvPr>
            <p:cNvSpPr/>
            <p:nvPr/>
          </p:nvSpPr>
          <p:spPr>
            <a:xfrm>
              <a:off x="3936802" y="1496854"/>
              <a:ext cx="2849361" cy="193468"/>
            </a:xfrm>
            <a:prstGeom prst="rect">
              <a:avLst/>
            </a:prstGeom>
            <a:solidFill>
              <a:srgbClr val="B0BCDE"/>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71" name="Freeform: Shape 70">
              <a:extLst>
                <a:ext uri="{FF2B5EF4-FFF2-40B4-BE49-F238E27FC236}">
                  <a16:creationId xmlns:a16="http://schemas.microsoft.com/office/drawing/2014/main" id="{E9C16605-7D34-49E5-B861-DA48F40D1FEB}"/>
                </a:ext>
              </a:extLst>
            </p:cNvPr>
            <p:cNvSpPr/>
            <p:nvPr/>
          </p:nvSpPr>
          <p:spPr>
            <a:xfrm>
              <a:off x="6356223" y="2895950"/>
              <a:ext cx="2149672" cy="1289806"/>
            </a:xfrm>
            <a:custGeom>
              <a:avLst/>
              <a:gdLst>
                <a:gd name="f0" fmla="val 10800000"/>
                <a:gd name="f1" fmla="val 5400000"/>
                <a:gd name="f2" fmla="val 180"/>
                <a:gd name="f3" fmla="val w"/>
                <a:gd name="f4" fmla="val h"/>
                <a:gd name="f5" fmla="val 0"/>
                <a:gd name="f6" fmla="val 2149672"/>
                <a:gd name="f7" fmla="val 1289803"/>
                <a:gd name="f8" fmla="val 128980"/>
                <a:gd name="f9" fmla="val 57746"/>
                <a:gd name="f10" fmla="val 2020692"/>
                <a:gd name="f11" fmla="val 2091926"/>
                <a:gd name="f12" fmla="val 1160823"/>
                <a:gd name="f13" fmla="val 1232057"/>
                <a:gd name="f14" fmla="+- 0 0 -90"/>
                <a:gd name="f15" fmla="*/ f3 1 2149672"/>
                <a:gd name="f16" fmla="*/ f4 1 1289803"/>
                <a:gd name="f17" fmla="+- f7 0 f5"/>
                <a:gd name="f18" fmla="+- f6 0 f5"/>
                <a:gd name="f19" fmla="*/ f14 f0 1"/>
                <a:gd name="f20" fmla="*/ f18 1 2149672"/>
                <a:gd name="f21" fmla="*/ f17 1 1289803"/>
                <a:gd name="f22" fmla="*/ 0 f18 1"/>
                <a:gd name="f23" fmla="*/ 128980 f17 1"/>
                <a:gd name="f24" fmla="*/ 128980 f18 1"/>
                <a:gd name="f25" fmla="*/ 0 f17 1"/>
                <a:gd name="f26" fmla="*/ 2020692 f18 1"/>
                <a:gd name="f27" fmla="*/ 2149672 f18 1"/>
                <a:gd name="f28" fmla="*/ 1160823 f17 1"/>
                <a:gd name="f29" fmla="*/ 1289803 f17 1"/>
                <a:gd name="f30" fmla="*/ f19 1 f2"/>
                <a:gd name="f31" fmla="*/ f22 1 2149672"/>
                <a:gd name="f32" fmla="*/ f23 1 1289803"/>
                <a:gd name="f33" fmla="*/ f24 1 2149672"/>
                <a:gd name="f34" fmla="*/ f25 1 1289803"/>
                <a:gd name="f35" fmla="*/ f26 1 2149672"/>
                <a:gd name="f36" fmla="*/ f27 1 2149672"/>
                <a:gd name="f37" fmla="*/ f28 1 1289803"/>
                <a:gd name="f38" fmla="*/ f29 1 12898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149672" h="12898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110166" tIns="110166" rIns="110166" bIns="110166"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GB" sz="1900" b="0" i="0" u="none" strike="noStrike" kern="1200" cap="none" spc="0" baseline="0" dirty="0">
                <a:solidFill>
                  <a:srgbClr val="FFFFFF"/>
                </a:solidFill>
                <a:uFillTx/>
                <a:latin typeface="Calibri"/>
              </a:endParaRPr>
            </a:p>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dirty="0">
                  <a:solidFill>
                    <a:srgbClr val="FFFFFF"/>
                  </a:solidFill>
                  <a:uFillTx/>
                  <a:latin typeface="Calibri"/>
                </a:rPr>
                <a:t>Maintain engagement with client</a:t>
              </a:r>
            </a:p>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200" b="0" i="0" u="none" strike="noStrike" kern="0" cap="none" spc="0" baseline="0" dirty="0">
                  <a:solidFill>
                    <a:srgbClr val="FFFFFF"/>
                  </a:solidFill>
                  <a:uFillTx/>
                  <a:latin typeface="Calibri"/>
                </a:rPr>
                <a:t>(w</a:t>
              </a:r>
              <a:r>
                <a:rPr lang="en-GB" sz="1200" b="0" i="0" u="none" strike="noStrike" kern="1200" cap="none" spc="0" baseline="0" dirty="0">
                  <a:solidFill>
                    <a:srgbClr val="FFFFFF"/>
                  </a:solidFill>
                  <a:uFillTx/>
                  <a:latin typeface="Calibri"/>
                </a:rPr>
                <a:t>here necessary)</a:t>
              </a:r>
              <a:endParaRPr lang="en-GB" sz="2400" b="0" i="0" u="none" strike="noStrike" kern="1200" cap="none" spc="0" baseline="0" dirty="0">
                <a:solidFill>
                  <a:srgbClr val="FFFFFF"/>
                </a:solidFill>
                <a:uFillTx/>
                <a:latin typeface="Calibri"/>
              </a:endParaRPr>
            </a:p>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endParaRPr lang="en-GB" sz="1900" b="0" i="0" u="none" strike="noStrike" kern="1200" cap="none" spc="0" baseline="0" dirty="0">
                <a:solidFill>
                  <a:srgbClr val="FFFFFF"/>
                </a:solidFill>
                <a:uFillTx/>
                <a:latin typeface="Calibri"/>
              </a:endParaRPr>
            </a:p>
          </p:txBody>
        </p:sp>
        <p:sp>
          <p:nvSpPr>
            <p:cNvPr id="72" name="Rectangle 71">
              <a:extLst>
                <a:ext uri="{FF2B5EF4-FFF2-40B4-BE49-F238E27FC236}">
                  <a16:creationId xmlns:a16="http://schemas.microsoft.com/office/drawing/2014/main" id="{CBC33F30-1906-4B0F-929D-1944E9A5AEF2}"/>
                </a:ext>
              </a:extLst>
            </p:cNvPr>
            <p:cNvSpPr/>
            <p:nvPr/>
          </p:nvSpPr>
          <p:spPr>
            <a:xfrm rot="5347656">
              <a:off x="5205066" y="3111988"/>
              <a:ext cx="3220937" cy="193468"/>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p:txBody>
        </p:sp>
        <p:sp>
          <p:nvSpPr>
            <p:cNvPr id="73" name="Freeform: Shape 72">
              <a:extLst>
                <a:ext uri="{FF2B5EF4-FFF2-40B4-BE49-F238E27FC236}">
                  <a16:creationId xmlns:a16="http://schemas.microsoft.com/office/drawing/2014/main" id="{4089242D-A8F3-41B7-B70C-443A552E7F89}"/>
                </a:ext>
              </a:extLst>
            </p:cNvPr>
            <p:cNvSpPr/>
            <p:nvPr/>
          </p:nvSpPr>
          <p:spPr>
            <a:xfrm>
              <a:off x="6356223" y="1277041"/>
              <a:ext cx="2149672" cy="1289806"/>
            </a:xfrm>
            <a:custGeom>
              <a:avLst/>
              <a:gdLst>
                <a:gd name="f0" fmla="val 10800000"/>
                <a:gd name="f1" fmla="val 5400000"/>
                <a:gd name="f2" fmla="val 180"/>
                <a:gd name="f3" fmla="val w"/>
                <a:gd name="f4" fmla="val h"/>
                <a:gd name="f5" fmla="val 0"/>
                <a:gd name="f6" fmla="val 2149672"/>
                <a:gd name="f7" fmla="val 1289803"/>
                <a:gd name="f8" fmla="val 128980"/>
                <a:gd name="f9" fmla="val 57746"/>
                <a:gd name="f10" fmla="val 2020692"/>
                <a:gd name="f11" fmla="val 2091926"/>
                <a:gd name="f12" fmla="val 1160823"/>
                <a:gd name="f13" fmla="val 1232057"/>
                <a:gd name="f14" fmla="+- 0 0 -90"/>
                <a:gd name="f15" fmla="*/ f3 1 2149672"/>
                <a:gd name="f16" fmla="*/ f4 1 1289803"/>
                <a:gd name="f17" fmla="+- f7 0 f5"/>
                <a:gd name="f18" fmla="+- f6 0 f5"/>
                <a:gd name="f19" fmla="*/ f14 f0 1"/>
                <a:gd name="f20" fmla="*/ f18 1 2149672"/>
                <a:gd name="f21" fmla="*/ f17 1 1289803"/>
                <a:gd name="f22" fmla="*/ 0 f18 1"/>
                <a:gd name="f23" fmla="*/ 128980 f17 1"/>
                <a:gd name="f24" fmla="*/ 128980 f18 1"/>
                <a:gd name="f25" fmla="*/ 0 f17 1"/>
                <a:gd name="f26" fmla="*/ 2020692 f18 1"/>
                <a:gd name="f27" fmla="*/ 2149672 f18 1"/>
                <a:gd name="f28" fmla="*/ 1160823 f17 1"/>
                <a:gd name="f29" fmla="*/ 1289803 f17 1"/>
                <a:gd name="f30" fmla="*/ f19 1 f2"/>
                <a:gd name="f31" fmla="*/ f22 1 2149672"/>
                <a:gd name="f32" fmla="*/ f23 1 1289803"/>
                <a:gd name="f33" fmla="*/ f24 1 2149672"/>
                <a:gd name="f34" fmla="*/ f25 1 1289803"/>
                <a:gd name="f35" fmla="*/ f26 1 2149672"/>
                <a:gd name="f36" fmla="*/ f27 1 2149672"/>
                <a:gd name="f37" fmla="*/ f28 1 1289803"/>
                <a:gd name="f38" fmla="*/ f29 1 12898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149672" h="12898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110166" tIns="110166" rIns="110166" bIns="110166"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0" cap="none" spc="0" baseline="0" dirty="0">
                  <a:solidFill>
                    <a:srgbClr val="FFFFFF"/>
                  </a:solidFill>
                  <a:uFillTx/>
                  <a:latin typeface="Calibri"/>
                </a:rPr>
                <a:t>Signpost/</a:t>
              </a:r>
              <a:r>
                <a:rPr lang="en-GB" sz="1900" b="0" i="0" u="none" strike="noStrike" kern="1200" cap="none" spc="0" baseline="0" dirty="0">
                  <a:solidFill>
                    <a:srgbClr val="FFFFFF"/>
                  </a:solidFill>
                  <a:uFillTx/>
                  <a:latin typeface="Calibri"/>
                </a:rPr>
                <a:t>refer to public, private and 3</a:t>
              </a:r>
              <a:r>
                <a:rPr lang="en-GB" sz="1900" b="0" i="0" u="none" strike="noStrike" kern="1200" cap="none" spc="0" baseline="30000" dirty="0">
                  <a:solidFill>
                    <a:srgbClr val="FFFFFF"/>
                  </a:solidFill>
                  <a:uFillTx/>
                  <a:latin typeface="Calibri"/>
                </a:rPr>
                <a:t>rd</a:t>
              </a:r>
              <a:r>
                <a:rPr lang="en-GB" sz="1900" b="0" i="0" u="none" strike="noStrike" kern="1200" cap="none" spc="0" baseline="0" dirty="0">
                  <a:solidFill>
                    <a:srgbClr val="FFFFFF"/>
                  </a:solidFill>
                  <a:uFillTx/>
                  <a:latin typeface="Calibri"/>
                </a:rPr>
                <a:t> sector partners</a:t>
              </a:r>
            </a:p>
          </p:txBody>
        </p:sp>
      </p:grpSp>
      <p:sp>
        <p:nvSpPr>
          <p:cNvPr id="74" name="Freeform: Shape 22">
            <a:extLst>
              <a:ext uri="{FF2B5EF4-FFF2-40B4-BE49-F238E27FC236}">
                <a16:creationId xmlns:a16="http://schemas.microsoft.com/office/drawing/2014/main" id="{37B9DF05-9EF3-4FBB-9718-892823FD20E0}"/>
              </a:ext>
            </a:extLst>
          </p:cNvPr>
          <p:cNvSpPr/>
          <p:nvPr/>
        </p:nvSpPr>
        <p:spPr>
          <a:xfrm>
            <a:off x="5281382" y="1519657"/>
            <a:ext cx="2149672" cy="1289806"/>
          </a:xfrm>
          <a:custGeom>
            <a:avLst/>
            <a:gdLst>
              <a:gd name="f0" fmla="val 10800000"/>
              <a:gd name="f1" fmla="val 5400000"/>
              <a:gd name="f2" fmla="val 180"/>
              <a:gd name="f3" fmla="val w"/>
              <a:gd name="f4" fmla="val h"/>
              <a:gd name="f5" fmla="val 0"/>
              <a:gd name="f6" fmla="val 2149672"/>
              <a:gd name="f7" fmla="val 1289803"/>
              <a:gd name="f8" fmla="val 128980"/>
              <a:gd name="f9" fmla="val 57746"/>
              <a:gd name="f10" fmla="val 2020692"/>
              <a:gd name="f11" fmla="val 2091926"/>
              <a:gd name="f12" fmla="val 1160823"/>
              <a:gd name="f13" fmla="val 1232057"/>
              <a:gd name="f14" fmla="+- 0 0 -90"/>
              <a:gd name="f15" fmla="*/ f3 1 2149672"/>
              <a:gd name="f16" fmla="*/ f4 1 1289803"/>
              <a:gd name="f17" fmla="+- f7 0 f5"/>
              <a:gd name="f18" fmla="+- f6 0 f5"/>
              <a:gd name="f19" fmla="*/ f14 f0 1"/>
              <a:gd name="f20" fmla="*/ f18 1 2149672"/>
              <a:gd name="f21" fmla="*/ f17 1 1289803"/>
              <a:gd name="f22" fmla="*/ 0 f18 1"/>
              <a:gd name="f23" fmla="*/ 128980 f17 1"/>
              <a:gd name="f24" fmla="*/ 128980 f18 1"/>
              <a:gd name="f25" fmla="*/ 0 f17 1"/>
              <a:gd name="f26" fmla="*/ 2020692 f18 1"/>
              <a:gd name="f27" fmla="*/ 2149672 f18 1"/>
              <a:gd name="f28" fmla="*/ 1160823 f17 1"/>
              <a:gd name="f29" fmla="*/ 1289803 f17 1"/>
              <a:gd name="f30" fmla="*/ f19 1 f2"/>
              <a:gd name="f31" fmla="*/ f22 1 2149672"/>
              <a:gd name="f32" fmla="*/ f23 1 1289803"/>
              <a:gd name="f33" fmla="*/ f24 1 2149672"/>
              <a:gd name="f34" fmla="*/ f25 1 1289803"/>
              <a:gd name="f35" fmla="*/ f26 1 2149672"/>
              <a:gd name="f36" fmla="*/ f27 1 2149672"/>
              <a:gd name="f37" fmla="*/ f28 1 1289803"/>
              <a:gd name="f38" fmla="*/ f29 1 12898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149672" h="12898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30A0"/>
          </a:solidFill>
          <a:ln w="12701" cap="flat">
            <a:solidFill>
              <a:srgbClr val="FFFFFF"/>
            </a:solidFill>
            <a:prstDash val="solid"/>
            <a:miter/>
          </a:ln>
        </p:spPr>
        <p:txBody>
          <a:bodyPr vert="horz" wrap="square" lIns="110166" tIns="110166" rIns="110166" bIns="110166"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dirty="0">
                <a:solidFill>
                  <a:srgbClr val="FFFFFF"/>
                </a:solidFill>
                <a:uFillTx/>
                <a:latin typeface="Calibri"/>
              </a:rPr>
              <a:t>Collaborate with SME organisations &amp; other teams</a:t>
            </a:r>
          </a:p>
        </p:txBody>
      </p:sp>
      <p:sp>
        <p:nvSpPr>
          <p:cNvPr id="75" name="Freeform: Shape 74">
            <a:extLst>
              <a:ext uri="{FF2B5EF4-FFF2-40B4-BE49-F238E27FC236}">
                <a16:creationId xmlns:a16="http://schemas.microsoft.com/office/drawing/2014/main" id="{48C66A6B-D312-45D9-8DC9-FB94D30D0CDF}"/>
              </a:ext>
            </a:extLst>
          </p:cNvPr>
          <p:cNvSpPr/>
          <p:nvPr/>
        </p:nvSpPr>
        <p:spPr>
          <a:xfrm>
            <a:off x="8140446" y="4666659"/>
            <a:ext cx="2149672" cy="1289806"/>
          </a:xfrm>
          <a:custGeom>
            <a:avLst/>
            <a:gdLst>
              <a:gd name="f0" fmla="val 10800000"/>
              <a:gd name="f1" fmla="val 5400000"/>
              <a:gd name="f2" fmla="val 180"/>
              <a:gd name="f3" fmla="val w"/>
              <a:gd name="f4" fmla="val h"/>
              <a:gd name="f5" fmla="val 0"/>
              <a:gd name="f6" fmla="val 2149672"/>
              <a:gd name="f7" fmla="val 1289803"/>
              <a:gd name="f8" fmla="val 128980"/>
              <a:gd name="f9" fmla="val 57746"/>
              <a:gd name="f10" fmla="val 2020692"/>
              <a:gd name="f11" fmla="val 2091926"/>
              <a:gd name="f12" fmla="val 1160823"/>
              <a:gd name="f13" fmla="val 1232057"/>
              <a:gd name="f14" fmla="+- 0 0 -90"/>
              <a:gd name="f15" fmla="*/ f3 1 2149672"/>
              <a:gd name="f16" fmla="*/ f4 1 1289803"/>
              <a:gd name="f17" fmla="+- f7 0 f5"/>
              <a:gd name="f18" fmla="+- f6 0 f5"/>
              <a:gd name="f19" fmla="*/ f14 f0 1"/>
              <a:gd name="f20" fmla="*/ f18 1 2149672"/>
              <a:gd name="f21" fmla="*/ f17 1 1289803"/>
              <a:gd name="f22" fmla="*/ 0 f18 1"/>
              <a:gd name="f23" fmla="*/ 128980 f17 1"/>
              <a:gd name="f24" fmla="*/ 128980 f18 1"/>
              <a:gd name="f25" fmla="*/ 0 f17 1"/>
              <a:gd name="f26" fmla="*/ 2020692 f18 1"/>
              <a:gd name="f27" fmla="*/ 2149672 f18 1"/>
              <a:gd name="f28" fmla="*/ 1160823 f17 1"/>
              <a:gd name="f29" fmla="*/ 1289803 f17 1"/>
              <a:gd name="f30" fmla="*/ f19 1 f2"/>
              <a:gd name="f31" fmla="*/ f22 1 2149672"/>
              <a:gd name="f32" fmla="*/ f23 1 1289803"/>
              <a:gd name="f33" fmla="*/ f24 1 2149672"/>
              <a:gd name="f34" fmla="*/ f25 1 1289803"/>
              <a:gd name="f35" fmla="*/ f26 1 2149672"/>
              <a:gd name="f36" fmla="*/ f27 1 2149672"/>
              <a:gd name="f37" fmla="*/ f28 1 1289803"/>
              <a:gd name="f38" fmla="*/ f29 1 12898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149672" h="12898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C00FF"/>
          </a:solidFill>
          <a:ln w="12701" cap="flat">
            <a:solidFill>
              <a:srgbClr val="FFFFFF"/>
            </a:solidFill>
            <a:prstDash val="solid"/>
            <a:miter/>
          </a:ln>
        </p:spPr>
        <p:txBody>
          <a:bodyPr vert="horz" wrap="square" lIns="110166" tIns="110166" rIns="110166" bIns="110166" anchor="ctr"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dirty="0">
                <a:solidFill>
                  <a:srgbClr val="FFFFFF"/>
                </a:solidFill>
                <a:uFillTx/>
                <a:latin typeface="Calibri"/>
              </a:rPr>
              <a:t>Less about process, more about outcomes</a:t>
            </a:r>
          </a:p>
        </p:txBody>
      </p:sp>
    </p:spTree>
    <p:extLst>
      <p:ext uri="{BB962C8B-B14F-4D97-AF65-F5344CB8AC3E}">
        <p14:creationId xmlns:p14="http://schemas.microsoft.com/office/powerpoint/2010/main" val="2615194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431999"/>
            <a:ext cx="11484996" cy="389933"/>
          </a:xfrm>
        </p:spPr>
        <p:txBody>
          <a:bodyPr/>
          <a:lstStyle/>
          <a:p>
            <a:pPr algn="ctr"/>
            <a:r>
              <a:rPr lang="en-GB" u="sng" dirty="0"/>
              <a:t>Assessment of needs</a:t>
            </a:r>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6</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grpSp>
        <p:nvGrpSpPr>
          <p:cNvPr id="8" name="Diagram 5">
            <a:extLst>
              <a:ext uri="{FF2B5EF4-FFF2-40B4-BE49-F238E27FC236}">
                <a16:creationId xmlns:a16="http://schemas.microsoft.com/office/drawing/2014/main" id="{07C8E2A0-E075-4E83-82FB-68AB26937634}"/>
              </a:ext>
            </a:extLst>
          </p:cNvPr>
          <p:cNvGrpSpPr/>
          <p:nvPr/>
        </p:nvGrpSpPr>
        <p:grpSpPr>
          <a:xfrm>
            <a:off x="2272575" y="1242471"/>
            <a:ext cx="8143424" cy="4791774"/>
            <a:chOff x="924376" y="1062925"/>
            <a:chExt cx="8040236" cy="5374587"/>
          </a:xfrm>
        </p:grpSpPr>
        <p:sp>
          <p:nvSpPr>
            <p:cNvPr id="9" name="Freeform: Shape 8">
              <a:extLst>
                <a:ext uri="{FF2B5EF4-FFF2-40B4-BE49-F238E27FC236}">
                  <a16:creationId xmlns:a16="http://schemas.microsoft.com/office/drawing/2014/main" id="{26E3FA75-2D35-4692-9278-87396206B6EC}"/>
                </a:ext>
              </a:extLst>
            </p:cNvPr>
            <p:cNvSpPr/>
            <p:nvPr/>
          </p:nvSpPr>
          <p:spPr>
            <a:xfrm>
              <a:off x="4526389" y="1062925"/>
              <a:ext cx="1918740" cy="1992358"/>
            </a:xfrm>
            <a:custGeom>
              <a:avLst/>
              <a:gdLst>
                <a:gd name="f0" fmla="val 10800000"/>
                <a:gd name="f1" fmla="val 5400000"/>
                <a:gd name="f2" fmla="val 180"/>
                <a:gd name="f3" fmla="val w"/>
                <a:gd name="f4" fmla="val h"/>
                <a:gd name="f5" fmla="val 0"/>
                <a:gd name="f6" fmla="val 1792020"/>
                <a:gd name="f7" fmla="val 1559057"/>
                <a:gd name="f8" fmla="val 896009"/>
                <a:gd name="f9" fmla="val 1792019"/>
                <a:gd name="f10" fmla="val 339095"/>
                <a:gd name="f11" fmla="val 1219962"/>
                <a:gd name="f12" fmla="val 1"/>
                <a:gd name="f13" fmla="+- 0 0 -90"/>
                <a:gd name="f14" fmla="*/ f3 1 1792020"/>
                <a:gd name="f15" fmla="*/ f4 1 1559057"/>
                <a:gd name="f16" fmla="+- f7 0 f5"/>
                <a:gd name="f17" fmla="+- f6 0 f5"/>
                <a:gd name="f18" fmla="*/ f13 f0 1"/>
                <a:gd name="f19" fmla="*/ f17 1 1792020"/>
                <a:gd name="f20" fmla="*/ f16 1 1559057"/>
                <a:gd name="f21" fmla="*/ 0 f17 1"/>
                <a:gd name="f22" fmla="*/ 779529 f16 1"/>
                <a:gd name="f23" fmla="*/ 389764 f17 1"/>
                <a:gd name="f24" fmla="*/ 0 f16 1"/>
                <a:gd name="f25" fmla="*/ 1402256 f17 1"/>
                <a:gd name="f26" fmla="*/ 1792020 f17 1"/>
                <a:gd name="f27" fmla="*/ 1559057 f16 1"/>
                <a:gd name="f28" fmla="*/ f18 1 f2"/>
                <a:gd name="f29" fmla="*/ f21 1 1792020"/>
                <a:gd name="f30" fmla="*/ f22 1 1559057"/>
                <a:gd name="f31" fmla="*/ f23 1 1792020"/>
                <a:gd name="f32" fmla="*/ f24 1 1559057"/>
                <a:gd name="f33" fmla="*/ f25 1 1792020"/>
                <a:gd name="f34" fmla="*/ f26 1 1792020"/>
                <a:gd name="f35" fmla="*/ f27 1 1559057"/>
                <a:gd name="f36" fmla="*/ f5 1 f19"/>
                <a:gd name="f37" fmla="*/ f6 1 f19"/>
                <a:gd name="f38" fmla="*/ f5 1 f20"/>
                <a:gd name="f39" fmla="*/ f7 1 f20"/>
                <a:gd name="f40" fmla="+- f28 0 f1"/>
                <a:gd name="f41" fmla="*/ f29 1 f19"/>
                <a:gd name="f42" fmla="*/ f30 1 f20"/>
                <a:gd name="f43" fmla="*/ f31 1 f19"/>
                <a:gd name="f44" fmla="*/ f32 1 f20"/>
                <a:gd name="f45" fmla="*/ f33 1 f19"/>
                <a:gd name="f46" fmla="*/ f34 1 f19"/>
                <a:gd name="f47" fmla="*/ f35 1 f20"/>
                <a:gd name="f48" fmla="*/ f36 f14 1"/>
                <a:gd name="f49" fmla="*/ f37 f14 1"/>
                <a:gd name="f50" fmla="*/ f39 f15 1"/>
                <a:gd name="f51" fmla="*/ f38 f15 1"/>
                <a:gd name="f52" fmla="*/ f41 f14 1"/>
                <a:gd name="f53" fmla="*/ f42 f15 1"/>
                <a:gd name="f54" fmla="*/ f43 f14 1"/>
                <a:gd name="f55" fmla="*/ f44 f15 1"/>
                <a:gd name="f56" fmla="*/ f45 f14 1"/>
                <a:gd name="f57" fmla="*/ f46 f14 1"/>
                <a:gd name="f58" fmla="*/ f47 f15 1"/>
              </a:gdLst>
              <a:ahLst/>
              <a:cxnLst>
                <a:cxn ang="3cd4">
                  <a:pos x="hc" y="t"/>
                </a:cxn>
                <a:cxn ang="0">
                  <a:pos x="r" y="vc"/>
                </a:cxn>
                <a:cxn ang="cd4">
                  <a:pos x="hc" y="b"/>
                </a:cxn>
                <a:cxn ang="cd2">
                  <a:pos x="l" y="vc"/>
                </a:cxn>
                <a:cxn ang="f40">
                  <a:pos x="f52" y="f53"/>
                </a:cxn>
                <a:cxn ang="f40">
                  <a:pos x="f54" y="f55"/>
                </a:cxn>
                <a:cxn ang="f40">
                  <a:pos x="f56" y="f55"/>
                </a:cxn>
                <a:cxn ang="f40">
                  <a:pos x="f57" y="f53"/>
                </a:cxn>
                <a:cxn ang="f40">
                  <a:pos x="f56" y="f58"/>
                </a:cxn>
                <a:cxn ang="f40">
                  <a:pos x="f54" y="f58"/>
                </a:cxn>
                <a:cxn ang="f40">
                  <a:pos x="f52" y="f53"/>
                </a:cxn>
              </a:cxnLst>
              <a:rect l="f48" t="f51" r="f49" b="f50"/>
              <a:pathLst>
                <a:path w="1792020" h="1559057">
                  <a:moveTo>
                    <a:pt x="f8" y="f5"/>
                  </a:moveTo>
                  <a:lnTo>
                    <a:pt x="f9" y="f10"/>
                  </a:lnTo>
                  <a:lnTo>
                    <a:pt x="f9" y="f11"/>
                  </a:lnTo>
                  <a:lnTo>
                    <a:pt x="f8" y="f7"/>
                  </a:lnTo>
                  <a:lnTo>
                    <a:pt x="f12" y="f11"/>
                  </a:lnTo>
                  <a:lnTo>
                    <a:pt x="f12" y="f10"/>
                  </a:lnTo>
                  <a:lnTo>
                    <a:pt x="f8" y="f5"/>
                  </a:lnTo>
                  <a:close/>
                </a:path>
              </a:pathLst>
            </a:custGeom>
            <a:solidFill>
              <a:srgbClr val="7030A0"/>
            </a:solidFill>
            <a:ln w="12701" cap="flat">
              <a:solidFill>
                <a:srgbClr val="FFFFFF"/>
              </a:solidFill>
              <a:prstDash val="solid"/>
              <a:miter/>
            </a:ln>
          </p:spPr>
          <p:txBody>
            <a:bodyPr vert="horz" wrap="square" lIns="315339" tIns="351650" rIns="315339" bIns="351641"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b="1" kern="0" dirty="0">
                  <a:solidFill>
                    <a:srgbClr val="FFFFFF"/>
                  </a:solidFill>
                  <a:latin typeface="Calibri"/>
                </a:rPr>
                <a:t>Training </a:t>
              </a:r>
            </a:p>
            <a:p>
              <a:pPr algn="ctr" defTabSz="844548">
                <a:lnSpc>
                  <a:spcPct val="90000"/>
                </a:lnSpc>
                <a:spcAft>
                  <a:spcPts val="800"/>
                </a:spcAft>
                <a:defRPr sz="1800" b="0" i="0" u="none" strike="noStrike" kern="0" cap="none" spc="0" baseline="0">
                  <a:solidFill>
                    <a:srgbClr val="000000"/>
                  </a:solidFill>
                  <a:uFillTx/>
                </a:defRPr>
              </a:pPr>
              <a:r>
                <a:rPr lang="en-GB" sz="1900" b="1" kern="0" dirty="0">
                  <a:solidFill>
                    <a:srgbClr val="FFFFFF"/>
                  </a:solidFill>
                  <a:latin typeface="Calibri"/>
                </a:rPr>
                <a:t>&amp; Employment</a:t>
              </a:r>
              <a:endParaRPr lang="en-GB" sz="1900" b="1" dirty="0">
                <a:solidFill>
                  <a:srgbClr val="FFFFFF"/>
                </a:solidFill>
                <a:latin typeface="Calibri"/>
              </a:endParaRPr>
            </a:p>
          </p:txBody>
        </p:sp>
        <p:sp>
          <p:nvSpPr>
            <p:cNvPr id="10" name="Freeform: Shape 9">
              <a:extLst>
                <a:ext uri="{FF2B5EF4-FFF2-40B4-BE49-F238E27FC236}">
                  <a16:creationId xmlns:a16="http://schemas.microsoft.com/office/drawing/2014/main" id="{138ABD24-0834-4EA8-ABC7-F5C3A276BE86}"/>
                </a:ext>
              </a:extLst>
            </p:cNvPr>
            <p:cNvSpPr/>
            <p:nvPr/>
          </p:nvSpPr>
          <p:spPr>
            <a:xfrm>
              <a:off x="6503340" y="1461403"/>
              <a:ext cx="2461272" cy="1195422"/>
            </a:xfrm>
            <a:custGeom>
              <a:avLst/>
              <a:gdLst>
                <a:gd name="f0" fmla="val 10800000"/>
                <a:gd name="f1" fmla="val 5400000"/>
                <a:gd name="f2" fmla="val 180"/>
                <a:gd name="f3" fmla="val w"/>
                <a:gd name="f4" fmla="val h"/>
                <a:gd name="f5" fmla="val 0"/>
                <a:gd name="f6" fmla="val 1999894"/>
                <a:gd name="f7" fmla="val 1075212"/>
                <a:gd name="f8" fmla="+- 0 0 -90"/>
                <a:gd name="f9" fmla="*/ f3 1 1999894"/>
                <a:gd name="f10" fmla="*/ f4 1 1075212"/>
                <a:gd name="f11" fmla="+- f7 0 f5"/>
                <a:gd name="f12" fmla="+- f6 0 f5"/>
                <a:gd name="f13" fmla="*/ f8 f0 1"/>
                <a:gd name="f14" fmla="*/ f12 1 1999894"/>
                <a:gd name="f15" fmla="*/ f11 1 1075212"/>
                <a:gd name="f16" fmla="*/ 0 f12 1"/>
                <a:gd name="f17" fmla="*/ 0 f11 1"/>
                <a:gd name="f18" fmla="*/ 1999894 f12 1"/>
                <a:gd name="f19" fmla="*/ 1075212 f11 1"/>
                <a:gd name="f20" fmla="*/ f13 1 f2"/>
                <a:gd name="f21" fmla="*/ f16 1 1999894"/>
                <a:gd name="f22" fmla="*/ f17 1 1075212"/>
                <a:gd name="f23" fmla="*/ f18 1 1999894"/>
                <a:gd name="f24" fmla="*/ f19 1 107521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99894" h="1075212">
                  <a:moveTo>
                    <a:pt x="f5" y="f5"/>
                  </a:moveTo>
                  <a:lnTo>
                    <a:pt x="f6" y="f5"/>
                  </a:lnTo>
                  <a:lnTo>
                    <a:pt x="f6" y="f7"/>
                  </a:lnTo>
                  <a:lnTo>
                    <a:pt x="f5" y="f7"/>
                  </a:lnTo>
                  <a:lnTo>
                    <a:pt x="f5" y="f5"/>
                  </a:lnTo>
                  <a:close/>
                </a:path>
              </a:pathLst>
            </a:custGeom>
            <a:noFill/>
            <a:ln cap="flat">
              <a:noFill/>
              <a:prstDash val="solid"/>
            </a:ln>
          </p:spPr>
          <p:txBody>
            <a:bodyPr vert="horz" wrap="square" lIns="76196" tIns="76196" rIns="76196" bIns="76196" anchor="ctr" anchorCtr="0" compatLnSpc="1">
              <a:noAutofit/>
            </a:bodyPr>
            <a:lstStyle/>
            <a:p>
              <a:pPr defTabSz="888997">
                <a:lnSpc>
                  <a:spcPct val="90000"/>
                </a:lnSpc>
                <a:spcAft>
                  <a:spcPts val="800"/>
                </a:spcAft>
                <a:defRPr sz="1800" b="0" i="0" u="none" strike="noStrike" kern="0" cap="none" spc="0" baseline="0">
                  <a:solidFill>
                    <a:srgbClr val="000000"/>
                  </a:solidFill>
                  <a:uFillTx/>
                </a:defRPr>
              </a:pPr>
              <a:endParaRPr lang="en-GB" sz="2000" dirty="0">
                <a:solidFill>
                  <a:srgbClr val="000000"/>
                </a:solidFill>
                <a:latin typeface="Calibri"/>
              </a:endParaRPr>
            </a:p>
          </p:txBody>
        </p:sp>
        <p:sp>
          <p:nvSpPr>
            <p:cNvPr id="11" name="Freeform: Shape 10">
              <a:extLst>
                <a:ext uri="{FF2B5EF4-FFF2-40B4-BE49-F238E27FC236}">
                  <a16:creationId xmlns:a16="http://schemas.microsoft.com/office/drawing/2014/main" id="{18EBDD6C-FA2C-4A64-BFD6-BB7B34E77211}"/>
                </a:ext>
              </a:extLst>
            </p:cNvPr>
            <p:cNvSpPr/>
            <p:nvPr/>
          </p:nvSpPr>
          <p:spPr>
            <a:xfrm>
              <a:off x="2454158" y="1062925"/>
              <a:ext cx="1918740" cy="1992358"/>
            </a:xfrm>
            <a:custGeom>
              <a:avLst/>
              <a:gdLst>
                <a:gd name="f0" fmla="val 10800000"/>
                <a:gd name="f1" fmla="val 5400000"/>
                <a:gd name="f2" fmla="val 180"/>
                <a:gd name="f3" fmla="val w"/>
                <a:gd name="f4" fmla="val h"/>
                <a:gd name="f5" fmla="val 0"/>
                <a:gd name="f6" fmla="val 1792020"/>
                <a:gd name="f7" fmla="val 1559057"/>
                <a:gd name="f8" fmla="val 896009"/>
                <a:gd name="f9" fmla="val 1792019"/>
                <a:gd name="f10" fmla="val 339095"/>
                <a:gd name="f11" fmla="val 1219962"/>
                <a:gd name="f12" fmla="val 1"/>
                <a:gd name="f13" fmla="+- 0 0 -90"/>
                <a:gd name="f14" fmla="*/ f3 1 1792020"/>
                <a:gd name="f15" fmla="*/ f4 1 1559057"/>
                <a:gd name="f16" fmla="+- f7 0 f5"/>
                <a:gd name="f17" fmla="+- f6 0 f5"/>
                <a:gd name="f18" fmla="*/ f13 f0 1"/>
                <a:gd name="f19" fmla="*/ f17 1 1792020"/>
                <a:gd name="f20" fmla="*/ f16 1 1559057"/>
                <a:gd name="f21" fmla="*/ 0 f17 1"/>
                <a:gd name="f22" fmla="*/ 779529 f16 1"/>
                <a:gd name="f23" fmla="*/ 389764 f17 1"/>
                <a:gd name="f24" fmla="*/ 0 f16 1"/>
                <a:gd name="f25" fmla="*/ 1402256 f17 1"/>
                <a:gd name="f26" fmla="*/ 1792020 f17 1"/>
                <a:gd name="f27" fmla="*/ 1559057 f16 1"/>
                <a:gd name="f28" fmla="*/ f18 1 f2"/>
                <a:gd name="f29" fmla="*/ f21 1 1792020"/>
                <a:gd name="f30" fmla="*/ f22 1 1559057"/>
                <a:gd name="f31" fmla="*/ f23 1 1792020"/>
                <a:gd name="f32" fmla="*/ f24 1 1559057"/>
                <a:gd name="f33" fmla="*/ f25 1 1792020"/>
                <a:gd name="f34" fmla="*/ f26 1 1792020"/>
                <a:gd name="f35" fmla="*/ f27 1 1559057"/>
                <a:gd name="f36" fmla="*/ f5 1 f19"/>
                <a:gd name="f37" fmla="*/ f6 1 f19"/>
                <a:gd name="f38" fmla="*/ f5 1 f20"/>
                <a:gd name="f39" fmla="*/ f7 1 f20"/>
                <a:gd name="f40" fmla="+- f28 0 f1"/>
                <a:gd name="f41" fmla="*/ f29 1 f19"/>
                <a:gd name="f42" fmla="*/ f30 1 f20"/>
                <a:gd name="f43" fmla="*/ f31 1 f19"/>
                <a:gd name="f44" fmla="*/ f32 1 f20"/>
                <a:gd name="f45" fmla="*/ f33 1 f19"/>
                <a:gd name="f46" fmla="*/ f34 1 f19"/>
                <a:gd name="f47" fmla="*/ f35 1 f20"/>
                <a:gd name="f48" fmla="*/ f36 f14 1"/>
                <a:gd name="f49" fmla="*/ f37 f14 1"/>
                <a:gd name="f50" fmla="*/ f39 f15 1"/>
                <a:gd name="f51" fmla="*/ f38 f15 1"/>
                <a:gd name="f52" fmla="*/ f41 f14 1"/>
                <a:gd name="f53" fmla="*/ f42 f15 1"/>
                <a:gd name="f54" fmla="*/ f43 f14 1"/>
                <a:gd name="f55" fmla="*/ f44 f15 1"/>
                <a:gd name="f56" fmla="*/ f45 f14 1"/>
                <a:gd name="f57" fmla="*/ f46 f14 1"/>
                <a:gd name="f58" fmla="*/ f47 f15 1"/>
              </a:gdLst>
              <a:ahLst/>
              <a:cxnLst>
                <a:cxn ang="3cd4">
                  <a:pos x="hc" y="t"/>
                </a:cxn>
                <a:cxn ang="0">
                  <a:pos x="r" y="vc"/>
                </a:cxn>
                <a:cxn ang="cd4">
                  <a:pos x="hc" y="b"/>
                </a:cxn>
                <a:cxn ang="cd2">
                  <a:pos x="l" y="vc"/>
                </a:cxn>
                <a:cxn ang="f40">
                  <a:pos x="f52" y="f53"/>
                </a:cxn>
                <a:cxn ang="f40">
                  <a:pos x="f54" y="f55"/>
                </a:cxn>
                <a:cxn ang="f40">
                  <a:pos x="f56" y="f55"/>
                </a:cxn>
                <a:cxn ang="f40">
                  <a:pos x="f57" y="f53"/>
                </a:cxn>
                <a:cxn ang="f40">
                  <a:pos x="f56" y="f58"/>
                </a:cxn>
                <a:cxn ang="f40">
                  <a:pos x="f54" y="f58"/>
                </a:cxn>
                <a:cxn ang="f40">
                  <a:pos x="f52" y="f53"/>
                </a:cxn>
              </a:cxnLst>
              <a:rect l="f48" t="f51" r="f49" b="f50"/>
              <a:pathLst>
                <a:path w="1792020" h="1559057">
                  <a:moveTo>
                    <a:pt x="f8" y="f5"/>
                  </a:moveTo>
                  <a:lnTo>
                    <a:pt x="f9" y="f10"/>
                  </a:lnTo>
                  <a:lnTo>
                    <a:pt x="f9" y="f11"/>
                  </a:lnTo>
                  <a:lnTo>
                    <a:pt x="f8" y="f7"/>
                  </a:lnTo>
                  <a:lnTo>
                    <a:pt x="f12" y="f11"/>
                  </a:lnTo>
                  <a:lnTo>
                    <a:pt x="f12" y="f10"/>
                  </a:lnTo>
                  <a:lnTo>
                    <a:pt x="f8" y="f5"/>
                  </a:lnTo>
                  <a:close/>
                </a:path>
              </a:pathLst>
            </a:custGeom>
            <a:solidFill>
              <a:srgbClr val="7030A0"/>
            </a:solidFill>
            <a:ln w="12701" cap="flat">
              <a:solidFill>
                <a:srgbClr val="FFFFFF"/>
              </a:solidFill>
              <a:prstDash val="solid"/>
              <a:miter/>
            </a:ln>
          </p:spPr>
          <p:txBody>
            <a:bodyPr vert="horz" wrap="square" lIns="242956" tIns="279257" rIns="242956" bIns="279257"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b="1" dirty="0">
                  <a:solidFill>
                    <a:srgbClr val="FFFFFF"/>
                  </a:solidFill>
                  <a:latin typeface="Calibri"/>
                </a:rPr>
                <a:t>Housing</a:t>
              </a:r>
            </a:p>
          </p:txBody>
        </p:sp>
        <p:sp>
          <p:nvSpPr>
            <p:cNvPr id="12" name="Freeform: Shape 11">
              <a:extLst>
                <a:ext uri="{FF2B5EF4-FFF2-40B4-BE49-F238E27FC236}">
                  <a16:creationId xmlns:a16="http://schemas.microsoft.com/office/drawing/2014/main" id="{73DF17EA-B8D6-46F0-BAD3-D4124361E484}"/>
                </a:ext>
              </a:extLst>
            </p:cNvPr>
            <p:cNvSpPr/>
            <p:nvPr/>
          </p:nvSpPr>
          <p:spPr>
            <a:xfrm>
              <a:off x="3486305" y="2754044"/>
              <a:ext cx="1918740" cy="1992358"/>
            </a:xfrm>
            <a:custGeom>
              <a:avLst/>
              <a:gdLst>
                <a:gd name="f0" fmla="val 10800000"/>
                <a:gd name="f1" fmla="val 5400000"/>
                <a:gd name="f2" fmla="val 180"/>
                <a:gd name="f3" fmla="val w"/>
                <a:gd name="f4" fmla="val h"/>
                <a:gd name="f5" fmla="val 0"/>
                <a:gd name="f6" fmla="val 1792020"/>
                <a:gd name="f7" fmla="val 1559057"/>
                <a:gd name="f8" fmla="val 896009"/>
                <a:gd name="f9" fmla="val 1792019"/>
                <a:gd name="f10" fmla="val 339095"/>
                <a:gd name="f11" fmla="val 1219962"/>
                <a:gd name="f12" fmla="val 1"/>
                <a:gd name="f13" fmla="+- 0 0 -90"/>
                <a:gd name="f14" fmla="*/ f3 1 1792020"/>
                <a:gd name="f15" fmla="*/ f4 1 1559057"/>
                <a:gd name="f16" fmla="+- f7 0 f5"/>
                <a:gd name="f17" fmla="+- f6 0 f5"/>
                <a:gd name="f18" fmla="*/ f13 f0 1"/>
                <a:gd name="f19" fmla="*/ f17 1 1792020"/>
                <a:gd name="f20" fmla="*/ f16 1 1559057"/>
                <a:gd name="f21" fmla="*/ 0 f17 1"/>
                <a:gd name="f22" fmla="*/ 779529 f16 1"/>
                <a:gd name="f23" fmla="*/ 389764 f17 1"/>
                <a:gd name="f24" fmla="*/ 0 f16 1"/>
                <a:gd name="f25" fmla="*/ 1402256 f17 1"/>
                <a:gd name="f26" fmla="*/ 1792020 f17 1"/>
                <a:gd name="f27" fmla="*/ 1559057 f16 1"/>
                <a:gd name="f28" fmla="*/ f18 1 f2"/>
                <a:gd name="f29" fmla="*/ f21 1 1792020"/>
                <a:gd name="f30" fmla="*/ f22 1 1559057"/>
                <a:gd name="f31" fmla="*/ f23 1 1792020"/>
                <a:gd name="f32" fmla="*/ f24 1 1559057"/>
                <a:gd name="f33" fmla="*/ f25 1 1792020"/>
                <a:gd name="f34" fmla="*/ f26 1 1792020"/>
                <a:gd name="f35" fmla="*/ f27 1 1559057"/>
                <a:gd name="f36" fmla="*/ f5 1 f19"/>
                <a:gd name="f37" fmla="*/ f6 1 f19"/>
                <a:gd name="f38" fmla="*/ f5 1 f20"/>
                <a:gd name="f39" fmla="*/ f7 1 f20"/>
                <a:gd name="f40" fmla="+- f28 0 f1"/>
                <a:gd name="f41" fmla="*/ f29 1 f19"/>
                <a:gd name="f42" fmla="*/ f30 1 f20"/>
                <a:gd name="f43" fmla="*/ f31 1 f19"/>
                <a:gd name="f44" fmla="*/ f32 1 f20"/>
                <a:gd name="f45" fmla="*/ f33 1 f19"/>
                <a:gd name="f46" fmla="*/ f34 1 f19"/>
                <a:gd name="f47" fmla="*/ f35 1 f20"/>
                <a:gd name="f48" fmla="*/ f36 f14 1"/>
                <a:gd name="f49" fmla="*/ f37 f14 1"/>
                <a:gd name="f50" fmla="*/ f39 f15 1"/>
                <a:gd name="f51" fmla="*/ f38 f15 1"/>
                <a:gd name="f52" fmla="*/ f41 f14 1"/>
                <a:gd name="f53" fmla="*/ f42 f15 1"/>
                <a:gd name="f54" fmla="*/ f43 f14 1"/>
                <a:gd name="f55" fmla="*/ f44 f15 1"/>
                <a:gd name="f56" fmla="*/ f45 f14 1"/>
                <a:gd name="f57" fmla="*/ f46 f14 1"/>
                <a:gd name="f58" fmla="*/ f47 f15 1"/>
              </a:gdLst>
              <a:ahLst/>
              <a:cxnLst>
                <a:cxn ang="3cd4">
                  <a:pos x="hc" y="t"/>
                </a:cxn>
                <a:cxn ang="0">
                  <a:pos x="r" y="vc"/>
                </a:cxn>
                <a:cxn ang="cd4">
                  <a:pos x="hc" y="b"/>
                </a:cxn>
                <a:cxn ang="cd2">
                  <a:pos x="l" y="vc"/>
                </a:cxn>
                <a:cxn ang="f40">
                  <a:pos x="f52" y="f53"/>
                </a:cxn>
                <a:cxn ang="f40">
                  <a:pos x="f54" y="f55"/>
                </a:cxn>
                <a:cxn ang="f40">
                  <a:pos x="f56" y="f55"/>
                </a:cxn>
                <a:cxn ang="f40">
                  <a:pos x="f57" y="f53"/>
                </a:cxn>
                <a:cxn ang="f40">
                  <a:pos x="f56" y="f58"/>
                </a:cxn>
                <a:cxn ang="f40">
                  <a:pos x="f54" y="f58"/>
                </a:cxn>
                <a:cxn ang="f40">
                  <a:pos x="f52" y="f53"/>
                </a:cxn>
              </a:cxnLst>
              <a:rect l="f48" t="f51" r="f49" b="f50"/>
              <a:pathLst>
                <a:path w="1792020" h="1559057">
                  <a:moveTo>
                    <a:pt x="f8" y="f5"/>
                  </a:moveTo>
                  <a:lnTo>
                    <a:pt x="f9" y="f10"/>
                  </a:lnTo>
                  <a:lnTo>
                    <a:pt x="f9" y="f11"/>
                  </a:lnTo>
                  <a:lnTo>
                    <a:pt x="f8" y="f7"/>
                  </a:lnTo>
                  <a:lnTo>
                    <a:pt x="f12" y="f11"/>
                  </a:lnTo>
                  <a:lnTo>
                    <a:pt x="f12" y="f10"/>
                  </a:lnTo>
                  <a:lnTo>
                    <a:pt x="f8" y="f5"/>
                  </a:lnTo>
                  <a:close/>
                </a:path>
              </a:pathLst>
            </a:custGeom>
            <a:solidFill>
              <a:srgbClr val="7030A0"/>
            </a:solidFill>
            <a:ln w="12701" cap="flat">
              <a:solidFill>
                <a:srgbClr val="FFFFFF"/>
              </a:solidFill>
              <a:prstDash val="solid"/>
              <a:miter/>
            </a:ln>
          </p:spPr>
          <p:txBody>
            <a:bodyPr vert="horz" wrap="square" lIns="315339" tIns="351650" rIns="315339" bIns="351641"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b="1" dirty="0">
                  <a:solidFill>
                    <a:srgbClr val="FFFFFF"/>
                  </a:solidFill>
                  <a:latin typeface="Calibri"/>
                </a:rPr>
                <a:t>Health</a:t>
              </a:r>
            </a:p>
          </p:txBody>
        </p:sp>
        <p:sp>
          <p:nvSpPr>
            <p:cNvPr id="13" name="Freeform: Shape 12">
              <a:extLst>
                <a:ext uri="{FF2B5EF4-FFF2-40B4-BE49-F238E27FC236}">
                  <a16:creationId xmlns:a16="http://schemas.microsoft.com/office/drawing/2014/main" id="{B89052C0-2784-485E-AE87-D5C94B7CC104}"/>
                </a:ext>
              </a:extLst>
            </p:cNvPr>
            <p:cNvSpPr/>
            <p:nvPr/>
          </p:nvSpPr>
          <p:spPr>
            <a:xfrm>
              <a:off x="924376" y="3195754"/>
              <a:ext cx="2381874" cy="1195422"/>
            </a:xfrm>
            <a:custGeom>
              <a:avLst/>
              <a:gdLst>
                <a:gd name="f0" fmla="val 10800000"/>
                <a:gd name="f1" fmla="val 5400000"/>
                <a:gd name="f2" fmla="val 180"/>
                <a:gd name="f3" fmla="val w"/>
                <a:gd name="f4" fmla="val h"/>
                <a:gd name="f5" fmla="val 0"/>
                <a:gd name="f6" fmla="val 1935381"/>
                <a:gd name="f7" fmla="val 1075212"/>
                <a:gd name="f8" fmla="+- 0 0 -90"/>
                <a:gd name="f9" fmla="*/ f3 1 1935381"/>
                <a:gd name="f10" fmla="*/ f4 1 1075212"/>
                <a:gd name="f11" fmla="+- f7 0 f5"/>
                <a:gd name="f12" fmla="+- f6 0 f5"/>
                <a:gd name="f13" fmla="*/ f8 f0 1"/>
                <a:gd name="f14" fmla="*/ f12 1 1935381"/>
                <a:gd name="f15" fmla="*/ f11 1 1075212"/>
                <a:gd name="f16" fmla="*/ 0 f12 1"/>
                <a:gd name="f17" fmla="*/ 0 f11 1"/>
                <a:gd name="f18" fmla="*/ 1935381 f12 1"/>
                <a:gd name="f19" fmla="*/ 1075212 f11 1"/>
                <a:gd name="f20" fmla="*/ f13 1 f2"/>
                <a:gd name="f21" fmla="*/ f16 1 1935381"/>
                <a:gd name="f22" fmla="*/ f17 1 1075212"/>
                <a:gd name="f23" fmla="*/ f18 1 1935381"/>
                <a:gd name="f24" fmla="*/ f19 1 107521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935381" h="1075212">
                  <a:moveTo>
                    <a:pt x="f5" y="f5"/>
                  </a:moveTo>
                  <a:lnTo>
                    <a:pt x="f6" y="f5"/>
                  </a:lnTo>
                  <a:lnTo>
                    <a:pt x="f6" y="f7"/>
                  </a:lnTo>
                  <a:lnTo>
                    <a:pt x="f5" y="f7"/>
                  </a:lnTo>
                  <a:lnTo>
                    <a:pt x="f5" y="f5"/>
                  </a:lnTo>
                  <a:close/>
                </a:path>
              </a:pathLst>
            </a:custGeom>
            <a:noFill/>
            <a:ln cap="flat">
              <a:noFill/>
              <a:prstDash val="solid"/>
            </a:ln>
          </p:spPr>
          <p:txBody>
            <a:bodyPr vert="horz" wrap="square" lIns="137160" tIns="137160" rIns="137160" bIns="137160" anchor="ctr" anchorCtr="1" compatLnSpc="1">
              <a:noAutofit/>
            </a:bodyPr>
            <a:lstStyle/>
            <a:p>
              <a:pPr algn="ctr" defTabSz="1600200">
                <a:lnSpc>
                  <a:spcPct val="90000"/>
                </a:lnSpc>
                <a:spcAft>
                  <a:spcPts val="1500"/>
                </a:spcAft>
                <a:defRPr sz="1800" b="0" i="0" u="none" strike="noStrike" kern="0" cap="none" spc="0" baseline="0">
                  <a:solidFill>
                    <a:srgbClr val="000000"/>
                  </a:solidFill>
                  <a:uFillTx/>
                </a:defRPr>
              </a:pPr>
              <a:r>
                <a:rPr lang="en-GB" sz="3600" b="1" dirty="0">
                  <a:solidFill>
                    <a:srgbClr val="000000"/>
                  </a:solidFill>
                  <a:latin typeface="Calibri"/>
                </a:rPr>
                <a:t>Holistic Support</a:t>
              </a:r>
            </a:p>
          </p:txBody>
        </p:sp>
        <p:sp>
          <p:nvSpPr>
            <p:cNvPr id="14" name="Freeform: Shape 13">
              <a:extLst>
                <a:ext uri="{FF2B5EF4-FFF2-40B4-BE49-F238E27FC236}">
                  <a16:creationId xmlns:a16="http://schemas.microsoft.com/office/drawing/2014/main" id="{710335D6-AEA7-4CA2-A349-55888A8A7120}"/>
                </a:ext>
              </a:extLst>
            </p:cNvPr>
            <p:cNvSpPr/>
            <p:nvPr/>
          </p:nvSpPr>
          <p:spPr>
            <a:xfrm>
              <a:off x="5558527" y="2754044"/>
              <a:ext cx="1918740" cy="1992358"/>
            </a:xfrm>
            <a:custGeom>
              <a:avLst/>
              <a:gdLst>
                <a:gd name="f0" fmla="val 10800000"/>
                <a:gd name="f1" fmla="val 5400000"/>
                <a:gd name="f2" fmla="val 180"/>
                <a:gd name="f3" fmla="val w"/>
                <a:gd name="f4" fmla="val h"/>
                <a:gd name="f5" fmla="val 0"/>
                <a:gd name="f6" fmla="val 1792020"/>
                <a:gd name="f7" fmla="val 1559057"/>
                <a:gd name="f8" fmla="val 896009"/>
                <a:gd name="f9" fmla="val 1792019"/>
                <a:gd name="f10" fmla="val 339095"/>
                <a:gd name="f11" fmla="val 1219962"/>
                <a:gd name="f12" fmla="val 1"/>
                <a:gd name="f13" fmla="+- 0 0 -90"/>
                <a:gd name="f14" fmla="*/ f3 1 1792020"/>
                <a:gd name="f15" fmla="*/ f4 1 1559057"/>
                <a:gd name="f16" fmla="+- f7 0 f5"/>
                <a:gd name="f17" fmla="+- f6 0 f5"/>
                <a:gd name="f18" fmla="*/ f13 f0 1"/>
                <a:gd name="f19" fmla="*/ f17 1 1792020"/>
                <a:gd name="f20" fmla="*/ f16 1 1559057"/>
                <a:gd name="f21" fmla="*/ 0 f17 1"/>
                <a:gd name="f22" fmla="*/ 779529 f16 1"/>
                <a:gd name="f23" fmla="*/ 389764 f17 1"/>
                <a:gd name="f24" fmla="*/ 0 f16 1"/>
                <a:gd name="f25" fmla="*/ 1402256 f17 1"/>
                <a:gd name="f26" fmla="*/ 1792020 f17 1"/>
                <a:gd name="f27" fmla="*/ 1559057 f16 1"/>
                <a:gd name="f28" fmla="*/ f18 1 f2"/>
                <a:gd name="f29" fmla="*/ f21 1 1792020"/>
                <a:gd name="f30" fmla="*/ f22 1 1559057"/>
                <a:gd name="f31" fmla="*/ f23 1 1792020"/>
                <a:gd name="f32" fmla="*/ f24 1 1559057"/>
                <a:gd name="f33" fmla="*/ f25 1 1792020"/>
                <a:gd name="f34" fmla="*/ f26 1 1792020"/>
                <a:gd name="f35" fmla="*/ f27 1 1559057"/>
                <a:gd name="f36" fmla="*/ f5 1 f19"/>
                <a:gd name="f37" fmla="*/ f6 1 f19"/>
                <a:gd name="f38" fmla="*/ f5 1 f20"/>
                <a:gd name="f39" fmla="*/ f7 1 f20"/>
                <a:gd name="f40" fmla="+- f28 0 f1"/>
                <a:gd name="f41" fmla="*/ f29 1 f19"/>
                <a:gd name="f42" fmla="*/ f30 1 f20"/>
                <a:gd name="f43" fmla="*/ f31 1 f19"/>
                <a:gd name="f44" fmla="*/ f32 1 f20"/>
                <a:gd name="f45" fmla="*/ f33 1 f19"/>
                <a:gd name="f46" fmla="*/ f34 1 f19"/>
                <a:gd name="f47" fmla="*/ f35 1 f20"/>
                <a:gd name="f48" fmla="*/ f36 f14 1"/>
                <a:gd name="f49" fmla="*/ f37 f14 1"/>
                <a:gd name="f50" fmla="*/ f39 f15 1"/>
                <a:gd name="f51" fmla="*/ f38 f15 1"/>
                <a:gd name="f52" fmla="*/ f41 f14 1"/>
                <a:gd name="f53" fmla="*/ f42 f15 1"/>
                <a:gd name="f54" fmla="*/ f43 f14 1"/>
                <a:gd name="f55" fmla="*/ f44 f15 1"/>
                <a:gd name="f56" fmla="*/ f45 f14 1"/>
                <a:gd name="f57" fmla="*/ f46 f14 1"/>
                <a:gd name="f58" fmla="*/ f47 f15 1"/>
              </a:gdLst>
              <a:ahLst/>
              <a:cxnLst>
                <a:cxn ang="3cd4">
                  <a:pos x="hc" y="t"/>
                </a:cxn>
                <a:cxn ang="0">
                  <a:pos x="r" y="vc"/>
                </a:cxn>
                <a:cxn ang="cd4">
                  <a:pos x="hc" y="b"/>
                </a:cxn>
                <a:cxn ang="cd2">
                  <a:pos x="l" y="vc"/>
                </a:cxn>
                <a:cxn ang="f40">
                  <a:pos x="f52" y="f53"/>
                </a:cxn>
                <a:cxn ang="f40">
                  <a:pos x="f54" y="f55"/>
                </a:cxn>
                <a:cxn ang="f40">
                  <a:pos x="f56" y="f55"/>
                </a:cxn>
                <a:cxn ang="f40">
                  <a:pos x="f57" y="f53"/>
                </a:cxn>
                <a:cxn ang="f40">
                  <a:pos x="f56" y="f58"/>
                </a:cxn>
                <a:cxn ang="f40">
                  <a:pos x="f54" y="f58"/>
                </a:cxn>
                <a:cxn ang="f40">
                  <a:pos x="f52" y="f53"/>
                </a:cxn>
              </a:cxnLst>
              <a:rect l="f48" t="f51" r="f49" b="f50"/>
              <a:pathLst>
                <a:path w="1792020" h="1559057">
                  <a:moveTo>
                    <a:pt x="f8" y="f5"/>
                  </a:moveTo>
                  <a:lnTo>
                    <a:pt x="f9" y="f10"/>
                  </a:lnTo>
                  <a:lnTo>
                    <a:pt x="f9" y="f11"/>
                  </a:lnTo>
                  <a:lnTo>
                    <a:pt x="f8" y="f7"/>
                  </a:lnTo>
                  <a:lnTo>
                    <a:pt x="f12" y="f11"/>
                  </a:lnTo>
                  <a:lnTo>
                    <a:pt x="f12" y="f10"/>
                  </a:lnTo>
                  <a:lnTo>
                    <a:pt x="f8" y="f5"/>
                  </a:lnTo>
                  <a:close/>
                </a:path>
              </a:pathLst>
            </a:custGeom>
            <a:solidFill>
              <a:srgbClr val="7030A0"/>
            </a:solidFill>
            <a:ln w="12701" cap="flat">
              <a:solidFill>
                <a:srgbClr val="FFFFFF"/>
              </a:solidFill>
              <a:prstDash val="solid"/>
              <a:miter/>
            </a:ln>
          </p:spPr>
          <p:txBody>
            <a:bodyPr vert="horz" wrap="square" lIns="242956" tIns="279257" rIns="242956" bIns="279257"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b="1" dirty="0">
                  <a:solidFill>
                    <a:srgbClr val="FFFFFF"/>
                  </a:solidFill>
                  <a:latin typeface="Calibri"/>
                </a:rPr>
                <a:t>Finances</a:t>
              </a:r>
            </a:p>
          </p:txBody>
        </p:sp>
        <p:sp>
          <p:nvSpPr>
            <p:cNvPr id="15" name="Freeform: Shape 14">
              <a:extLst>
                <a:ext uri="{FF2B5EF4-FFF2-40B4-BE49-F238E27FC236}">
                  <a16:creationId xmlns:a16="http://schemas.microsoft.com/office/drawing/2014/main" id="{3A277CC0-3C61-4F5E-A3B6-E632F72DB1CB}"/>
                </a:ext>
              </a:extLst>
            </p:cNvPr>
            <p:cNvSpPr/>
            <p:nvPr/>
          </p:nvSpPr>
          <p:spPr>
            <a:xfrm>
              <a:off x="4526389" y="4445154"/>
              <a:ext cx="1918740" cy="1992358"/>
            </a:xfrm>
            <a:custGeom>
              <a:avLst/>
              <a:gdLst>
                <a:gd name="f0" fmla="val 10800000"/>
                <a:gd name="f1" fmla="val 5400000"/>
                <a:gd name="f2" fmla="val 180"/>
                <a:gd name="f3" fmla="val w"/>
                <a:gd name="f4" fmla="val h"/>
                <a:gd name="f5" fmla="val 0"/>
                <a:gd name="f6" fmla="val 1792020"/>
                <a:gd name="f7" fmla="val 1559057"/>
                <a:gd name="f8" fmla="val 896009"/>
                <a:gd name="f9" fmla="val 1792019"/>
                <a:gd name="f10" fmla="val 339095"/>
                <a:gd name="f11" fmla="val 1219962"/>
                <a:gd name="f12" fmla="val 1"/>
                <a:gd name="f13" fmla="+- 0 0 -90"/>
                <a:gd name="f14" fmla="*/ f3 1 1792020"/>
                <a:gd name="f15" fmla="*/ f4 1 1559057"/>
                <a:gd name="f16" fmla="+- f7 0 f5"/>
                <a:gd name="f17" fmla="+- f6 0 f5"/>
                <a:gd name="f18" fmla="*/ f13 f0 1"/>
                <a:gd name="f19" fmla="*/ f17 1 1792020"/>
                <a:gd name="f20" fmla="*/ f16 1 1559057"/>
                <a:gd name="f21" fmla="*/ 0 f17 1"/>
                <a:gd name="f22" fmla="*/ 779529 f16 1"/>
                <a:gd name="f23" fmla="*/ 389764 f17 1"/>
                <a:gd name="f24" fmla="*/ 0 f16 1"/>
                <a:gd name="f25" fmla="*/ 1402256 f17 1"/>
                <a:gd name="f26" fmla="*/ 1792020 f17 1"/>
                <a:gd name="f27" fmla="*/ 1559057 f16 1"/>
                <a:gd name="f28" fmla="*/ f18 1 f2"/>
                <a:gd name="f29" fmla="*/ f21 1 1792020"/>
                <a:gd name="f30" fmla="*/ f22 1 1559057"/>
                <a:gd name="f31" fmla="*/ f23 1 1792020"/>
                <a:gd name="f32" fmla="*/ f24 1 1559057"/>
                <a:gd name="f33" fmla="*/ f25 1 1792020"/>
                <a:gd name="f34" fmla="*/ f26 1 1792020"/>
                <a:gd name="f35" fmla="*/ f27 1 1559057"/>
                <a:gd name="f36" fmla="*/ f5 1 f19"/>
                <a:gd name="f37" fmla="*/ f6 1 f19"/>
                <a:gd name="f38" fmla="*/ f5 1 f20"/>
                <a:gd name="f39" fmla="*/ f7 1 f20"/>
                <a:gd name="f40" fmla="+- f28 0 f1"/>
                <a:gd name="f41" fmla="*/ f29 1 f19"/>
                <a:gd name="f42" fmla="*/ f30 1 f20"/>
                <a:gd name="f43" fmla="*/ f31 1 f19"/>
                <a:gd name="f44" fmla="*/ f32 1 f20"/>
                <a:gd name="f45" fmla="*/ f33 1 f19"/>
                <a:gd name="f46" fmla="*/ f34 1 f19"/>
                <a:gd name="f47" fmla="*/ f35 1 f20"/>
                <a:gd name="f48" fmla="*/ f36 f14 1"/>
                <a:gd name="f49" fmla="*/ f37 f14 1"/>
                <a:gd name="f50" fmla="*/ f39 f15 1"/>
                <a:gd name="f51" fmla="*/ f38 f15 1"/>
                <a:gd name="f52" fmla="*/ f41 f14 1"/>
                <a:gd name="f53" fmla="*/ f42 f15 1"/>
                <a:gd name="f54" fmla="*/ f43 f14 1"/>
                <a:gd name="f55" fmla="*/ f44 f15 1"/>
                <a:gd name="f56" fmla="*/ f45 f14 1"/>
                <a:gd name="f57" fmla="*/ f46 f14 1"/>
                <a:gd name="f58" fmla="*/ f47 f15 1"/>
              </a:gdLst>
              <a:ahLst/>
              <a:cxnLst>
                <a:cxn ang="3cd4">
                  <a:pos x="hc" y="t"/>
                </a:cxn>
                <a:cxn ang="0">
                  <a:pos x="r" y="vc"/>
                </a:cxn>
                <a:cxn ang="cd4">
                  <a:pos x="hc" y="b"/>
                </a:cxn>
                <a:cxn ang="cd2">
                  <a:pos x="l" y="vc"/>
                </a:cxn>
                <a:cxn ang="f40">
                  <a:pos x="f52" y="f53"/>
                </a:cxn>
                <a:cxn ang="f40">
                  <a:pos x="f54" y="f55"/>
                </a:cxn>
                <a:cxn ang="f40">
                  <a:pos x="f56" y="f55"/>
                </a:cxn>
                <a:cxn ang="f40">
                  <a:pos x="f57" y="f53"/>
                </a:cxn>
                <a:cxn ang="f40">
                  <a:pos x="f56" y="f58"/>
                </a:cxn>
                <a:cxn ang="f40">
                  <a:pos x="f54" y="f58"/>
                </a:cxn>
                <a:cxn ang="f40">
                  <a:pos x="f52" y="f53"/>
                </a:cxn>
              </a:cxnLst>
              <a:rect l="f48" t="f51" r="f49" b="f50"/>
              <a:pathLst>
                <a:path w="1792020" h="1559057">
                  <a:moveTo>
                    <a:pt x="f8" y="f5"/>
                  </a:moveTo>
                  <a:lnTo>
                    <a:pt x="f9" y="f10"/>
                  </a:lnTo>
                  <a:lnTo>
                    <a:pt x="f9" y="f11"/>
                  </a:lnTo>
                  <a:lnTo>
                    <a:pt x="f8" y="f7"/>
                  </a:lnTo>
                  <a:lnTo>
                    <a:pt x="f12" y="f11"/>
                  </a:lnTo>
                  <a:lnTo>
                    <a:pt x="f12" y="f10"/>
                  </a:lnTo>
                  <a:lnTo>
                    <a:pt x="f8" y="f5"/>
                  </a:lnTo>
                  <a:close/>
                </a:path>
              </a:pathLst>
            </a:custGeom>
            <a:solidFill>
              <a:srgbClr val="7030A0"/>
            </a:solidFill>
            <a:ln w="12701" cap="flat">
              <a:solidFill>
                <a:srgbClr val="FFFFFF"/>
              </a:solidFill>
              <a:prstDash val="solid"/>
              <a:miter/>
            </a:ln>
          </p:spPr>
          <p:txBody>
            <a:bodyPr vert="horz" wrap="square" lIns="315339" tIns="351650" rIns="315339" bIns="351641"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b="1" dirty="0">
                  <a:solidFill>
                    <a:srgbClr val="FFFFFF"/>
                  </a:solidFill>
                  <a:latin typeface="Calibri"/>
                </a:rPr>
                <a:t>Support Agencies</a:t>
              </a:r>
            </a:p>
          </p:txBody>
        </p:sp>
        <p:sp>
          <p:nvSpPr>
            <p:cNvPr id="16" name="Rectangle 15">
              <a:extLst>
                <a:ext uri="{FF2B5EF4-FFF2-40B4-BE49-F238E27FC236}">
                  <a16:creationId xmlns:a16="http://schemas.microsoft.com/office/drawing/2014/main" id="{0CA71053-EA2C-4D44-8123-AB496DFDA46E}"/>
                </a:ext>
              </a:extLst>
            </p:cNvPr>
            <p:cNvSpPr/>
            <p:nvPr/>
          </p:nvSpPr>
          <p:spPr>
            <a:xfrm>
              <a:off x="6503340" y="4843631"/>
              <a:ext cx="2461272" cy="1195422"/>
            </a:xfrm>
            <a:prstGeom prst="rect">
              <a:avLst/>
            </a:prstGeom>
            <a:noFill/>
            <a:ln cap="flat">
              <a:noFill/>
              <a:prstDash val="solid"/>
            </a:ln>
          </p:spPr>
          <p:txBody>
            <a:bodyPr vert="horz" wrap="square" lIns="0" tIns="0" rIns="0" bIns="0" anchor="t" anchorCtr="0" compatLnSpc="1">
              <a:noAutofit/>
            </a:bodyPr>
            <a:lstStyle/>
            <a:p>
              <a:pPr>
                <a:defRPr sz="1800" b="0" i="0" u="none" strike="noStrike" kern="0" cap="none" spc="0" baseline="0">
                  <a:solidFill>
                    <a:srgbClr val="000000"/>
                  </a:solidFill>
                  <a:uFillTx/>
                </a:defRPr>
              </a:pPr>
              <a:endParaRPr lang="en-GB" dirty="0">
                <a:solidFill>
                  <a:srgbClr val="000000"/>
                </a:solidFill>
                <a:latin typeface="Calibri"/>
              </a:endParaRPr>
            </a:p>
          </p:txBody>
        </p:sp>
        <p:sp>
          <p:nvSpPr>
            <p:cNvPr id="17" name="Freeform: Shape 16">
              <a:extLst>
                <a:ext uri="{FF2B5EF4-FFF2-40B4-BE49-F238E27FC236}">
                  <a16:creationId xmlns:a16="http://schemas.microsoft.com/office/drawing/2014/main" id="{3A7743C6-7390-42CB-AF3A-12EBA1C9E0CD}"/>
                </a:ext>
              </a:extLst>
            </p:cNvPr>
            <p:cNvSpPr/>
            <p:nvPr/>
          </p:nvSpPr>
          <p:spPr>
            <a:xfrm>
              <a:off x="2454158" y="4445154"/>
              <a:ext cx="1918740" cy="1992358"/>
            </a:xfrm>
            <a:custGeom>
              <a:avLst/>
              <a:gdLst>
                <a:gd name="f0" fmla="val 10800000"/>
                <a:gd name="f1" fmla="val 5400000"/>
                <a:gd name="f2" fmla="val 180"/>
                <a:gd name="f3" fmla="val w"/>
                <a:gd name="f4" fmla="val h"/>
                <a:gd name="f5" fmla="val 0"/>
                <a:gd name="f6" fmla="val 1792020"/>
                <a:gd name="f7" fmla="val 1559057"/>
                <a:gd name="f8" fmla="val 896009"/>
                <a:gd name="f9" fmla="val 1792019"/>
                <a:gd name="f10" fmla="val 339095"/>
                <a:gd name="f11" fmla="val 1219962"/>
                <a:gd name="f12" fmla="val 1"/>
                <a:gd name="f13" fmla="+- 0 0 -90"/>
                <a:gd name="f14" fmla="*/ f3 1 1792020"/>
                <a:gd name="f15" fmla="*/ f4 1 1559057"/>
                <a:gd name="f16" fmla="+- f7 0 f5"/>
                <a:gd name="f17" fmla="+- f6 0 f5"/>
                <a:gd name="f18" fmla="*/ f13 f0 1"/>
                <a:gd name="f19" fmla="*/ f17 1 1792020"/>
                <a:gd name="f20" fmla="*/ f16 1 1559057"/>
                <a:gd name="f21" fmla="*/ 0 f17 1"/>
                <a:gd name="f22" fmla="*/ 779529 f16 1"/>
                <a:gd name="f23" fmla="*/ 389764 f17 1"/>
                <a:gd name="f24" fmla="*/ 0 f16 1"/>
                <a:gd name="f25" fmla="*/ 1402256 f17 1"/>
                <a:gd name="f26" fmla="*/ 1792020 f17 1"/>
                <a:gd name="f27" fmla="*/ 1559057 f16 1"/>
                <a:gd name="f28" fmla="*/ f18 1 f2"/>
                <a:gd name="f29" fmla="*/ f21 1 1792020"/>
                <a:gd name="f30" fmla="*/ f22 1 1559057"/>
                <a:gd name="f31" fmla="*/ f23 1 1792020"/>
                <a:gd name="f32" fmla="*/ f24 1 1559057"/>
                <a:gd name="f33" fmla="*/ f25 1 1792020"/>
                <a:gd name="f34" fmla="*/ f26 1 1792020"/>
                <a:gd name="f35" fmla="*/ f27 1 1559057"/>
                <a:gd name="f36" fmla="*/ f5 1 f19"/>
                <a:gd name="f37" fmla="*/ f6 1 f19"/>
                <a:gd name="f38" fmla="*/ f5 1 f20"/>
                <a:gd name="f39" fmla="*/ f7 1 f20"/>
                <a:gd name="f40" fmla="+- f28 0 f1"/>
                <a:gd name="f41" fmla="*/ f29 1 f19"/>
                <a:gd name="f42" fmla="*/ f30 1 f20"/>
                <a:gd name="f43" fmla="*/ f31 1 f19"/>
                <a:gd name="f44" fmla="*/ f32 1 f20"/>
                <a:gd name="f45" fmla="*/ f33 1 f19"/>
                <a:gd name="f46" fmla="*/ f34 1 f19"/>
                <a:gd name="f47" fmla="*/ f35 1 f20"/>
                <a:gd name="f48" fmla="*/ f36 f14 1"/>
                <a:gd name="f49" fmla="*/ f37 f14 1"/>
                <a:gd name="f50" fmla="*/ f39 f15 1"/>
                <a:gd name="f51" fmla="*/ f38 f15 1"/>
                <a:gd name="f52" fmla="*/ f41 f14 1"/>
                <a:gd name="f53" fmla="*/ f42 f15 1"/>
                <a:gd name="f54" fmla="*/ f43 f14 1"/>
                <a:gd name="f55" fmla="*/ f44 f15 1"/>
                <a:gd name="f56" fmla="*/ f45 f14 1"/>
                <a:gd name="f57" fmla="*/ f46 f14 1"/>
                <a:gd name="f58" fmla="*/ f47 f15 1"/>
              </a:gdLst>
              <a:ahLst/>
              <a:cxnLst>
                <a:cxn ang="3cd4">
                  <a:pos x="hc" y="t"/>
                </a:cxn>
                <a:cxn ang="0">
                  <a:pos x="r" y="vc"/>
                </a:cxn>
                <a:cxn ang="cd4">
                  <a:pos x="hc" y="b"/>
                </a:cxn>
                <a:cxn ang="cd2">
                  <a:pos x="l" y="vc"/>
                </a:cxn>
                <a:cxn ang="f40">
                  <a:pos x="f52" y="f53"/>
                </a:cxn>
                <a:cxn ang="f40">
                  <a:pos x="f54" y="f55"/>
                </a:cxn>
                <a:cxn ang="f40">
                  <a:pos x="f56" y="f55"/>
                </a:cxn>
                <a:cxn ang="f40">
                  <a:pos x="f57" y="f53"/>
                </a:cxn>
                <a:cxn ang="f40">
                  <a:pos x="f56" y="f58"/>
                </a:cxn>
                <a:cxn ang="f40">
                  <a:pos x="f54" y="f58"/>
                </a:cxn>
                <a:cxn ang="f40">
                  <a:pos x="f52" y="f53"/>
                </a:cxn>
              </a:cxnLst>
              <a:rect l="f48" t="f51" r="f49" b="f50"/>
              <a:pathLst>
                <a:path w="1792020" h="1559057">
                  <a:moveTo>
                    <a:pt x="f8" y="f5"/>
                  </a:moveTo>
                  <a:lnTo>
                    <a:pt x="f9" y="f10"/>
                  </a:lnTo>
                  <a:lnTo>
                    <a:pt x="f9" y="f11"/>
                  </a:lnTo>
                  <a:lnTo>
                    <a:pt x="f8" y="f7"/>
                  </a:lnTo>
                  <a:lnTo>
                    <a:pt x="f12" y="f11"/>
                  </a:lnTo>
                  <a:lnTo>
                    <a:pt x="f12" y="f10"/>
                  </a:lnTo>
                  <a:lnTo>
                    <a:pt x="f8" y="f5"/>
                  </a:lnTo>
                  <a:close/>
                </a:path>
              </a:pathLst>
            </a:custGeom>
            <a:solidFill>
              <a:srgbClr val="7030A0"/>
            </a:solidFill>
            <a:ln w="12701" cap="flat">
              <a:solidFill>
                <a:srgbClr val="FFFFFF"/>
              </a:solidFill>
              <a:prstDash val="solid"/>
              <a:miter/>
            </a:ln>
          </p:spPr>
          <p:txBody>
            <a:bodyPr vert="horz" wrap="square" lIns="242956" tIns="279257" rIns="242956" bIns="279257" anchor="ctr" anchorCtr="1" compatLnSpc="1">
              <a:noAutofit/>
            </a:bodyPr>
            <a:lstStyle/>
            <a:p>
              <a:pPr algn="ctr" defTabSz="844548">
                <a:lnSpc>
                  <a:spcPct val="90000"/>
                </a:lnSpc>
                <a:spcAft>
                  <a:spcPts val="800"/>
                </a:spcAft>
                <a:defRPr sz="1800" b="0" i="0" u="none" strike="noStrike" kern="0" cap="none" spc="0" baseline="0">
                  <a:solidFill>
                    <a:srgbClr val="000000"/>
                  </a:solidFill>
                  <a:uFillTx/>
                </a:defRPr>
              </a:pPr>
              <a:r>
                <a:rPr lang="en-GB" sz="1900" b="1" dirty="0">
                  <a:solidFill>
                    <a:srgbClr val="FFFFFF"/>
                  </a:solidFill>
                  <a:latin typeface="Calibri"/>
                </a:rPr>
                <a:t>Family </a:t>
              </a:r>
              <a:r>
                <a:rPr lang="en-GB" sz="1900" b="1" kern="0" dirty="0">
                  <a:solidFill>
                    <a:srgbClr val="FFFFFF"/>
                  </a:solidFill>
                  <a:latin typeface="Calibri"/>
                </a:rPr>
                <a:t>&amp;</a:t>
              </a:r>
              <a:r>
                <a:rPr lang="en-GB" sz="1900" b="1" dirty="0">
                  <a:solidFill>
                    <a:srgbClr val="FFFFFF"/>
                  </a:solidFill>
                  <a:latin typeface="Calibri"/>
                </a:rPr>
                <a:t> Children </a:t>
              </a:r>
            </a:p>
          </p:txBody>
        </p:sp>
      </p:grpSp>
    </p:spTree>
    <p:extLst>
      <p:ext uri="{BB962C8B-B14F-4D97-AF65-F5344CB8AC3E}">
        <p14:creationId xmlns:p14="http://schemas.microsoft.com/office/powerpoint/2010/main" val="3978687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297887"/>
            <a:ext cx="11484996" cy="389933"/>
          </a:xfrm>
        </p:spPr>
        <p:txBody>
          <a:bodyPr/>
          <a:lstStyle/>
          <a:p>
            <a:pPr algn="ctr"/>
            <a:r>
              <a:rPr lang="en-GB" dirty="0">
                <a:solidFill>
                  <a:srgbClr val="002060"/>
                </a:solidFill>
              </a:rPr>
              <a:t>Case Study - Death in Service (DIS)</a:t>
            </a:r>
            <a:br>
              <a:rPr lang="en-GB" dirty="0">
                <a:solidFill>
                  <a:srgbClr val="002060"/>
                </a:solidFill>
              </a:rPr>
            </a:br>
            <a:endParaRPr lang="en-GB" dirty="0"/>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7</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pic>
        <p:nvPicPr>
          <p:cNvPr id="8" name="Picture 13" descr="Icon&#10;&#10;Description automatically generated">
            <a:extLst>
              <a:ext uri="{FF2B5EF4-FFF2-40B4-BE49-F238E27FC236}">
                <a16:creationId xmlns:a16="http://schemas.microsoft.com/office/drawing/2014/main" id="{4508B6D0-D7CA-48B8-BCE4-741596BC9181}"/>
              </a:ext>
            </a:extLst>
          </p:cNvPr>
          <p:cNvPicPr>
            <a:picLocks noChangeAspect="1"/>
          </p:cNvPicPr>
          <p:nvPr/>
        </p:nvPicPr>
        <p:blipFill>
          <a:blip r:embed="rId2"/>
          <a:stretch>
            <a:fillRect/>
          </a:stretch>
        </p:blipFill>
        <p:spPr>
          <a:xfrm>
            <a:off x="811385" y="2258694"/>
            <a:ext cx="986317" cy="1365272"/>
          </a:xfrm>
          <a:prstGeom prst="rect">
            <a:avLst/>
          </a:prstGeom>
          <a:noFill/>
          <a:ln cap="flat">
            <a:noFill/>
          </a:ln>
        </p:spPr>
      </p:pic>
      <p:sp>
        <p:nvSpPr>
          <p:cNvPr id="9" name="Rectangle 14">
            <a:extLst>
              <a:ext uri="{FF2B5EF4-FFF2-40B4-BE49-F238E27FC236}">
                <a16:creationId xmlns:a16="http://schemas.microsoft.com/office/drawing/2014/main" id="{8EF32D66-0932-4756-82BA-16B488103DE3}"/>
              </a:ext>
            </a:extLst>
          </p:cNvPr>
          <p:cNvSpPr/>
          <p:nvPr/>
        </p:nvSpPr>
        <p:spPr>
          <a:xfrm>
            <a:off x="609600" y="959274"/>
            <a:ext cx="11070336" cy="4319861"/>
          </a:xfrm>
          <a:prstGeom prst="rect">
            <a:avLst/>
          </a:pr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dirty="0">
              <a:solidFill>
                <a:srgbClr val="FFFFFF"/>
              </a:solidFill>
              <a:uFillTx/>
              <a:latin typeface="Calibri"/>
            </a:endParaRPr>
          </a:p>
        </p:txBody>
      </p:sp>
      <p:graphicFrame>
        <p:nvGraphicFramePr>
          <p:cNvPr id="10" name="Table 16">
            <a:extLst>
              <a:ext uri="{FF2B5EF4-FFF2-40B4-BE49-F238E27FC236}">
                <a16:creationId xmlns:a16="http://schemas.microsoft.com/office/drawing/2014/main" id="{5FFBB64B-F26D-43F1-BBB4-6C51BDB3399C}"/>
              </a:ext>
            </a:extLst>
          </p:cNvPr>
          <p:cNvGraphicFramePr>
            <a:graphicFrameLocks noGrp="1"/>
          </p:cNvGraphicFramePr>
          <p:nvPr/>
        </p:nvGraphicFramePr>
        <p:xfrm>
          <a:off x="1987296" y="1381145"/>
          <a:ext cx="8948928" cy="1074420"/>
        </p:xfrm>
        <a:graphic>
          <a:graphicData uri="http://schemas.openxmlformats.org/drawingml/2006/table">
            <a:tbl>
              <a:tblPr firstRow="1" bandRow="1">
                <a:effectLst/>
                <a:tableStyleId>{5C22544A-7EE6-4342-B048-85BDC9FD1C3A}</a:tableStyleId>
              </a:tblPr>
              <a:tblGrid>
                <a:gridCol w="4486656">
                  <a:extLst>
                    <a:ext uri="{9D8B030D-6E8A-4147-A177-3AD203B41FA5}">
                      <a16:colId xmlns:a16="http://schemas.microsoft.com/office/drawing/2014/main" val="3723440889"/>
                    </a:ext>
                  </a:extLst>
                </a:gridCol>
                <a:gridCol w="4462272">
                  <a:extLst>
                    <a:ext uri="{9D8B030D-6E8A-4147-A177-3AD203B41FA5}">
                      <a16:colId xmlns:a16="http://schemas.microsoft.com/office/drawing/2014/main" val="3920656384"/>
                    </a:ext>
                  </a:extLst>
                </a:gridCol>
              </a:tblGrid>
              <a:tr h="1028700">
                <a:tc>
                  <a:txBody>
                    <a:bodyPr/>
                    <a:lstStyle/>
                    <a:p>
                      <a:pPr lvl="0"/>
                      <a:r>
                        <a:rPr lang="en-GB" sz="1100" dirty="0">
                          <a:solidFill>
                            <a:srgbClr val="002060"/>
                          </a:solidFill>
                        </a:rPr>
                        <a:t>Needs’ Analysis:</a:t>
                      </a:r>
                    </a:p>
                    <a:p>
                      <a:pPr marL="285750" lvl="0" indent="-285750">
                        <a:buSzPct val="100000"/>
                        <a:buFont typeface="Arial" pitchFamily="34"/>
                        <a:buChar char="•"/>
                      </a:pPr>
                      <a:r>
                        <a:rPr lang="en-GB" sz="1100" dirty="0">
                          <a:solidFill>
                            <a:srgbClr val="002060"/>
                          </a:solidFill>
                        </a:rPr>
                        <a:t>Young RAF Serving person – transgender and long term partner</a:t>
                      </a:r>
                      <a:endParaRPr lang="en-GB" sz="1100" i="1" dirty="0">
                        <a:solidFill>
                          <a:srgbClr val="002060"/>
                        </a:solidFill>
                        <a:highlight>
                          <a:srgbClr val="FFFF00"/>
                        </a:highlight>
                      </a:endParaRPr>
                    </a:p>
                    <a:p>
                      <a:pPr marL="285750" lvl="0" indent="-285750">
                        <a:buSzPct val="100000"/>
                        <a:buFont typeface="Arial" pitchFamily="34"/>
                        <a:buChar char="•"/>
                      </a:pPr>
                      <a:r>
                        <a:rPr lang="en-GB" sz="1100" dirty="0">
                          <a:solidFill>
                            <a:srgbClr val="002060"/>
                          </a:solidFill>
                        </a:rPr>
                        <a:t>Complex family dynamics – conflict and located across the country.</a:t>
                      </a:r>
                    </a:p>
                    <a:p>
                      <a:pPr lvl="0"/>
                      <a:endParaRPr lang="en-GB" sz="1100" dirty="0">
                        <a:solidFill>
                          <a:srgbClr val="00206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100" dirty="0">
                        <a:solidFill>
                          <a:srgbClr val="002060"/>
                        </a:solidFill>
                      </a:endParaRPr>
                    </a:p>
                    <a:p>
                      <a:pPr marL="285750" lvl="0" indent="-285750">
                        <a:buSzPct val="100000"/>
                        <a:buFont typeface="Arial" pitchFamily="34"/>
                        <a:buChar char="•"/>
                      </a:pPr>
                      <a:r>
                        <a:rPr lang="en-GB" sz="1100" dirty="0">
                          <a:solidFill>
                            <a:srgbClr val="002060"/>
                          </a:solidFill>
                        </a:rPr>
                        <a:t>Evidence of long term relationship</a:t>
                      </a:r>
                    </a:p>
                    <a:p>
                      <a:pPr marL="285750" lvl="0" indent="-285750">
                        <a:buSzPct val="100000"/>
                        <a:buFont typeface="Arial" pitchFamily="34"/>
                        <a:buChar char="•"/>
                      </a:pPr>
                      <a:r>
                        <a:rPr lang="en-GB" sz="1100" dirty="0">
                          <a:solidFill>
                            <a:srgbClr val="002060"/>
                          </a:solidFill>
                        </a:rPr>
                        <a:t>Assist with </a:t>
                      </a:r>
                      <a:r>
                        <a:rPr lang="en-GB" sz="1100" b="1" kern="1200" dirty="0">
                          <a:solidFill>
                            <a:srgbClr val="002060"/>
                          </a:solidFill>
                          <a:latin typeface="+mn-lt"/>
                          <a:ea typeface="+mn-ea"/>
                          <a:cs typeface="+mn-cs"/>
                        </a:rPr>
                        <a:t>claims</a:t>
                      </a:r>
                      <a:r>
                        <a:rPr lang="en-GB" sz="1100" dirty="0">
                          <a:solidFill>
                            <a:srgbClr val="002060"/>
                          </a:solidFill>
                        </a:rPr>
                        <a:t> – difficulties with eligibility</a:t>
                      </a:r>
                    </a:p>
                    <a:p>
                      <a:pPr marL="285750" lvl="0" indent="-285750">
                        <a:buSzPct val="100000"/>
                        <a:buFont typeface="Arial" pitchFamily="34"/>
                        <a:buChar char="•"/>
                      </a:pPr>
                      <a:r>
                        <a:rPr lang="en-GB" sz="1100" b="1" kern="1200" dirty="0">
                          <a:solidFill>
                            <a:srgbClr val="002060"/>
                          </a:solidFill>
                          <a:latin typeface="+mn-lt"/>
                          <a:ea typeface="+mn-ea"/>
                          <a:cs typeface="+mn-cs"/>
                        </a:rPr>
                        <a:t>Welfare support with bereavement</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915239407"/>
                  </a:ext>
                </a:extLst>
              </a:tr>
            </a:tbl>
          </a:graphicData>
        </a:graphic>
      </p:graphicFrame>
      <p:graphicFrame>
        <p:nvGraphicFramePr>
          <p:cNvPr id="11" name="Table 22">
            <a:extLst>
              <a:ext uri="{FF2B5EF4-FFF2-40B4-BE49-F238E27FC236}">
                <a16:creationId xmlns:a16="http://schemas.microsoft.com/office/drawing/2014/main" id="{70C0BA51-E2D6-46BD-BACB-2C79A2337B2E}"/>
              </a:ext>
            </a:extLst>
          </p:cNvPr>
          <p:cNvGraphicFramePr>
            <a:graphicFrameLocks noGrp="1"/>
          </p:cNvGraphicFramePr>
          <p:nvPr/>
        </p:nvGraphicFramePr>
        <p:xfrm>
          <a:off x="1986084" y="3900231"/>
          <a:ext cx="8948928" cy="906780"/>
        </p:xfrm>
        <a:graphic>
          <a:graphicData uri="http://schemas.openxmlformats.org/drawingml/2006/table">
            <a:tbl>
              <a:tblPr firstRow="1" bandRow="1">
                <a:effectLst/>
                <a:tableStyleId>{5C22544A-7EE6-4342-B048-85BDC9FD1C3A}</a:tableStyleId>
              </a:tblPr>
              <a:tblGrid>
                <a:gridCol w="4500060">
                  <a:extLst>
                    <a:ext uri="{9D8B030D-6E8A-4147-A177-3AD203B41FA5}">
                      <a16:colId xmlns:a16="http://schemas.microsoft.com/office/drawing/2014/main" val="2198252149"/>
                    </a:ext>
                  </a:extLst>
                </a:gridCol>
                <a:gridCol w="4448868">
                  <a:extLst>
                    <a:ext uri="{9D8B030D-6E8A-4147-A177-3AD203B41FA5}">
                      <a16:colId xmlns:a16="http://schemas.microsoft.com/office/drawing/2014/main" val="1805049243"/>
                    </a:ext>
                  </a:extLst>
                </a:gridCol>
              </a:tblGrid>
              <a:tr h="770590">
                <a:tc>
                  <a:txBody>
                    <a:bodyPr/>
                    <a:lstStyle/>
                    <a:p>
                      <a:pPr lvl="0"/>
                      <a:r>
                        <a:rPr lang="en-GB" sz="1100" dirty="0">
                          <a:solidFill>
                            <a:srgbClr val="002060"/>
                          </a:solidFill>
                        </a:rPr>
                        <a:t>Impact:</a:t>
                      </a:r>
                    </a:p>
                    <a:p>
                      <a:pPr marL="285750" lvl="0" indent="-285750">
                        <a:buSzPct val="100000"/>
                        <a:buFont typeface="Arial" pitchFamily="34"/>
                        <a:buChar char="•"/>
                      </a:pPr>
                      <a:r>
                        <a:rPr lang="en-GB" sz="1100" dirty="0">
                          <a:solidFill>
                            <a:srgbClr val="002060"/>
                          </a:solidFill>
                        </a:rPr>
                        <a:t>Dependent’s award made to client</a:t>
                      </a:r>
                    </a:p>
                    <a:p>
                      <a:pPr marL="285750" lvl="0" indent="-285750">
                        <a:buSzPct val="100000"/>
                        <a:buFont typeface="Arial" pitchFamily="34"/>
                        <a:buChar char="•"/>
                      </a:pPr>
                      <a:r>
                        <a:rPr lang="en-GB" sz="1100" dirty="0">
                          <a:solidFill>
                            <a:srgbClr val="002060"/>
                          </a:solidFill>
                        </a:rPr>
                        <a:t>Successful support and introduction for bereavement counselling</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2060"/>
                        </a:solidFill>
                      </a:endParaRPr>
                    </a:p>
                    <a:p>
                      <a:pPr marL="285750" lvl="0" indent="-285750">
                        <a:buSzPct val="100000"/>
                        <a:buFont typeface="Arial" pitchFamily="34"/>
                        <a:buChar char="•"/>
                      </a:pPr>
                      <a:r>
                        <a:rPr lang="en-GB" sz="1100" dirty="0">
                          <a:solidFill>
                            <a:srgbClr val="002060"/>
                          </a:solidFill>
                        </a:rPr>
                        <a:t>Appreciation of support from client who has been able to move on in life</a:t>
                      </a:r>
                    </a:p>
                    <a:p>
                      <a:pPr marL="285750" lvl="0" indent="-285750">
                        <a:buSzPct val="100000"/>
                        <a:buFont typeface="Arial" pitchFamily="34"/>
                        <a:buChar char="•"/>
                      </a:pPr>
                      <a:r>
                        <a:rPr lang="en-GB" sz="1100" dirty="0">
                          <a:solidFill>
                            <a:srgbClr val="002060"/>
                          </a:solidFill>
                        </a:rPr>
                        <a:t>Lessons learnt and in house DIS training programme enhanced.</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2423290147"/>
                  </a:ext>
                </a:extLst>
              </a:tr>
            </a:tbl>
          </a:graphicData>
        </a:graphic>
      </p:graphicFrame>
      <p:sp>
        <p:nvSpPr>
          <p:cNvPr id="12" name="TextBox 22">
            <a:extLst>
              <a:ext uri="{FF2B5EF4-FFF2-40B4-BE49-F238E27FC236}">
                <a16:creationId xmlns:a16="http://schemas.microsoft.com/office/drawing/2014/main" id="{88A7327F-1A57-4ADA-B04D-1D154501F8B0}"/>
              </a:ext>
            </a:extLst>
          </p:cNvPr>
          <p:cNvSpPr txBox="1"/>
          <p:nvPr/>
        </p:nvSpPr>
        <p:spPr>
          <a:xfrm>
            <a:off x="609600" y="5644809"/>
            <a:ext cx="11070336" cy="507831"/>
          </a:xfrm>
          <a:prstGeom prst="rect">
            <a:avLst/>
          </a:prstGeom>
          <a:noFill/>
          <a:ln w="9528" cap="flat">
            <a:solidFill>
              <a:srgbClr val="203864"/>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50" b="0" i="0" u="none" strike="noStrike" kern="1200" cap="none" spc="0" baseline="0" dirty="0">
                <a:solidFill>
                  <a:srgbClr val="002060"/>
                </a:solidFill>
                <a:uFillTx/>
              </a:rPr>
              <a:t>Case Study highlights the complexity and particular demands for staff.  Requires expertise and skills to provide appropriate/accurate support and guidance in some of the most challenging circumstances. This particular case required input into a Service complaint raised by the family.</a:t>
            </a:r>
          </a:p>
        </p:txBody>
      </p:sp>
      <p:graphicFrame>
        <p:nvGraphicFramePr>
          <p:cNvPr id="13" name="Table 19">
            <a:extLst>
              <a:ext uri="{FF2B5EF4-FFF2-40B4-BE49-F238E27FC236}">
                <a16:creationId xmlns:a16="http://schemas.microsoft.com/office/drawing/2014/main" id="{86335BE7-9222-4C7B-9B11-B5D865FB4CF0}"/>
              </a:ext>
            </a:extLst>
          </p:cNvPr>
          <p:cNvGraphicFramePr>
            <a:graphicFrameLocks noGrp="1"/>
          </p:cNvGraphicFramePr>
          <p:nvPr/>
        </p:nvGraphicFramePr>
        <p:xfrm>
          <a:off x="1986084" y="2727019"/>
          <a:ext cx="8948928" cy="840665"/>
        </p:xfrm>
        <a:graphic>
          <a:graphicData uri="http://schemas.openxmlformats.org/drawingml/2006/table">
            <a:tbl>
              <a:tblPr firstRow="1" bandRow="1">
                <a:effectLst/>
                <a:tableStyleId>{5C22544A-7EE6-4342-B048-85BDC9FD1C3A}</a:tableStyleId>
              </a:tblPr>
              <a:tblGrid>
                <a:gridCol w="4500060">
                  <a:extLst>
                    <a:ext uri="{9D8B030D-6E8A-4147-A177-3AD203B41FA5}">
                      <a16:colId xmlns:a16="http://schemas.microsoft.com/office/drawing/2014/main" val="231041206"/>
                    </a:ext>
                  </a:extLst>
                </a:gridCol>
                <a:gridCol w="4448868">
                  <a:extLst>
                    <a:ext uri="{9D8B030D-6E8A-4147-A177-3AD203B41FA5}">
                      <a16:colId xmlns:a16="http://schemas.microsoft.com/office/drawing/2014/main" val="687792391"/>
                    </a:ext>
                  </a:extLst>
                </a:gridCol>
              </a:tblGrid>
              <a:tr h="840665">
                <a:tc>
                  <a:txBody>
                    <a:bodyPr/>
                    <a:lstStyle/>
                    <a:p>
                      <a:pPr lvl="0"/>
                      <a:r>
                        <a:rPr lang="en-GB" sz="1100" dirty="0">
                          <a:solidFill>
                            <a:srgbClr val="002060"/>
                          </a:solidFill>
                        </a:rPr>
                        <a:t>Actions:</a:t>
                      </a:r>
                    </a:p>
                    <a:p>
                      <a:pPr marL="285750" lvl="0" indent="-285750">
                        <a:buSzPct val="100000"/>
                        <a:buFont typeface="Arial" pitchFamily="34"/>
                        <a:buChar char="•"/>
                      </a:pPr>
                      <a:r>
                        <a:rPr lang="en-GB" sz="1100" dirty="0">
                          <a:solidFill>
                            <a:srgbClr val="002060"/>
                          </a:solidFill>
                        </a:rPr>
                        <a:t>Additional Welfare manager for family support</a:t>
                      </a:r>
                    </a:p>
                    <a:p>
                      <a:pPr marL="285750" lvl="0" indent="-285750">
                        <a:buSzPct val="100000"/>
                        <a:buFont typeface="Arial" pitchFamily="34"/>
                        <a:buChar char="•"/>
                      </a:pPr>
                      <a:r>
                        <a:rPr lang="en-GB" sz="1100" dirty="0">
                          <a:solidFill>
                            <a:srgbClr val="002060"/>
                          </a:solidFill>
                        </a:rPr>
                        <a:t>Welfare support for grief and shock</a:t>
                      </a:r>
                    </a:p>
                    <a:p>
                      <a:pPr marL="285750" lvl="0" indent="-285750">
                        <a:buSzPct val="100000"/>
                        <a:buFont typeface="Arial" pitchFamily="34"/>
                        <a:buChar char="•"/>
                      </a:pPr>
                      <a:r>
                        <a:rPr lang="en-GB" sz="1100" dirty="0">
                          <a:solidFill>
                            <a:srgbClr val="002060"/>
                          </a:solidFill>
                        </a:rPr>
                        <a:t>Support with claim evidence and paperwork</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100" dirty="0">
                        <a:solidFill>
                          <a:srgbClr val="002060"/>
                        </a:solidFill>
                      </a:endParaRPr>
                    </a:p>
                    <a:p>
                      <a:pPr marL="285750" lvl="0" indent="-285750">
                        <a:buSzPct val="100000"/>
                        <a:buFont typeface="Arial" pitchFamily="34"/>
                        <a:buChar char="•"/>
                      </a:pPr>
                      <a:r>
                        <a:rPr lang="en-GB" sz="1100" dirty="0">
                          <a:solidFill>
                            <a:srgbClr val="002060"/>
                          </a:solidFill>
                        </a:rPr>
                        <a:t>Empathetic support within complex family dynamic</a:t>
                      </a:r>
                    </a:p>
                    <a:p>
                      <a:pPr marL="285750" lvl="0" indent="-285750">
                        <a:buSzPct val="100000"/>
                        <a:buFont typeface="Arial" pitchFamily="34"/>
                        <a:buChar char="•"/>
                      </a:pPr>
                      <a:r>
                        <a:rPr lang="en-GB" sz="1100" dirty="0">
                          <a:solidFill>
                            <a:srgbClr val="002060"/>
                          </a:solidFill>
                        </a:rPr>
                        <a:t>Ongoing liaison with claims teams</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518449286"/>
                  </a:ext>
                </a:extLst>
              </a:tr>
            </a:tbl>
          </a:graphicData>
        </a:graphic>
      </p:graphicFrame>
    </p:spTree>
    <p:extLst>
      <p:ext uri="{BB962C8B-B14F-4D97-AF65-F5344CB8AC3E}">
        <p14:creationId xmlns:p14="http://schemas.microsoft.com/office/powerpoint/2010/main" val="256726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6B08500E-7155-4B6C-822F-E039A473981B}"/>
              </a:ext>
            </a:extLst>
          </p:cNvPr>
          <p:cNvPicPr>
            <a:picLocks noChangeAspect="1"/>
          </p:cNvPicPr>
          <p:nvPr/>
        </p:nvPicPr>
        <p:blipFill>
          <a:blip r:embed="rId2"/>
          <a:stretch>
            <a:fillRect/>
          </a:stretch>
        </p:blipFill>
        <p:spPr>
          <a:xfrm>
            <a:off x="811385" y="2258694"/>
            <a:ext cx="986317" cy="1365272"/>
          </a:xfrm>
          <a:prstGeom prst="rect">
            <a:avLst/>
          </a:prstGeom>
          <a:noFill/>
          <a:ln cap="flat">
            <a:noFill/>
          </a:ln>
        </p:spPr>
      </p:pic>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297887"/>
            <a:ext cx="11484996" cy="389933"/>
          </a:xfrm>
        </p:spPr>
        <p:txBody>
          <a:bodyPr/>
          <a:lstStyle/>
          <a:p>
            <a:pPr algn="ctr"/>
            <a:r>
              <a:rPr lang="en-GB" dirty="0">
                <a:solidFill>
                  <a:srgbClr val="002060"/>
                </a:solidFill>
              </a:rPr>
              <a:t>Case Study – Veteran support</a:t>
            </a:r>
            <a:br>
              <a:rPr lang="en-GB" sz="3600" dirty="0">
                <a:solidFill>
                  <a:srgbClr val="002060"/>
                </a:solidFill>
              </a:rPr>
            </a:br>
            <a:endParaRPr lang="en-GB" dirty="0"/>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8</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8" name="Title 1">
            <a:extLst>
              <a:ext uri="{FF2B5EF4-FFF2-40B4-BE49-F238E27FC236}">
                <a16:creationId xmlns:a16="http://schemas.microsoft.com/office/drawing/2014/main" id="{D7D77E1C-0AD8-43B8-82A5-8F64A58D2909}"/>
              </a:ext>
            </a:extLst>
          </p:cNvPr>
          <p:cNvSpPr txBox="1">
            <a:spLocks/>
          </p:cNvSpPr>
          <p:nvPr/>
        </p:nvSpPr>
        <p:spPr>
          <a:xfrm>
            <a:off x="2592086" y="887681"/>
            <a:ext cx="4070433" cy="57354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endParaRPr lang="en-GB" sz="1800" dirty="0">
              <a:solidFill>
                <a:srgbClr val="002060"/>
              </a:solidFill>
            </a:endParaRPr>
          </a:p>
        </p:txBody>
      </p:sp>
      <p:sp>
        <p:nvSpPr>
          <p:cNvPr id="9" name="Rectangle 14">
            <a:extLst>
              <a:ext uri="{FF2B5EF4-FFF2-40B4-BE49-F238E27FC236}">
                <a16:creationId xmlns:a16="http://schemas.microsoft.com/office/drawing/2014/main" id="{70D35D52-8180-4E82-8104-022FCCB4EB35}"/>
              </a:ext>
            </a:extLst>
          </p:cNvPr>
          <p:cNvSpPr/>
          <p:nvPr/>
        </p:nvSpPr>
        <p:spPr>
          <a:xfrm>
            <a:off x="613981" y="963169"/>
            <a:ext cx="10890883" cy="4337286"/>
          </a:xfrm>
          <a:prstGeom prst="rect">
            <a:avLst/>
          </a:pr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dirty="0">
              <a:solidFill>
                <a:srgbClr val="FFFFFF"/>
              </a:solidFill>
              <a:uFillTx/>
              <a:latin typeface="Calibri"/>
            </a:endParaRPr>
          </a:p>
        </p:txBody>
      </p:sp>
      <p:graphicFrame>
        <p:nvGraphicFramePr>
          <p:cNvPr id="10" name="Table 16">
            <a:extLst>
              <a:ext uri="{FF2B5EF4-FFF2-40B4-BE49-F238E27FC236}">
                <a16:creationId xmlns:a16="http://schemas.microsoft.com/office/drawing/2014/main" id="{448410A2-88DE-4F46-B6F5-9456B7A0F377}"/>
              </a:ext>
            </a:extLst>
          </p:cNvPr>
          <p:cNvGraphicFramePr>
            <a:graphicFrameLocks noGrp="1"/>
          </p:cNvGraphicFramePr>
          <p:nvPr/>
        </p:nvGraphicFramePr>
        <p:xfrm>
          <a:off x="1975104" y="1402080"/>
          <a:ext cx="8936736" cy="877150"/>
        </p:xfrm>
        <a:graphic>
          <a:graphicData uri="http://schemas.openxmlformats.org/drawingml/2006/table">
            <a:tbl>
              <a:tblPr firstRow="1" bandRow="1">
                <a:effectLst/>
                <a:tableStyleId>{5C22544A-7EE6-4342-B048-85BDC9FD1C3A}</a:tableStyleId>
              </a:tblPr>
              <a:tblGrid>
                <a:gridCol w="4482846">
                  <a:extLst>
                    <a:ext uri="{9D8B030D-6E8A-4147-A177-3AD203B41FA5}">
                      <a16:colId xmlns:a16="http://schemas.microsoft.com/office/drawing/2014/main" val="10359817"/>
                    </a:ext>
                  </a:extLst>
                </a:gridCol>
                <a:gridCol w="4453890">
                  <a:extLst>
                    <a:ext uri="{9D8B030D-6E8A-4147-A177-3AD203B41FA5}">
                      <a16:colId xmlns:a16="http://schemas.microsoft.com/office/drawing/2014/main" val="2101762690"/>
                    </a:ext>
                  </a:extLst>
                </a:gridCol>
              </a:tblGrid>
              <a:tr h="877150">
                <a:tc>
                  <a:txBody>
                    <a:bodyPr/>
                    <a:lstStyle/>
                    <a:p>
                      <a:pPr lvl="0"/>
                      <a:r>
                        <a:rPr lang="en-GB" sz="1100" dirty="0">
                          <a:solidFill>
                            <a:srgbClr val="002060"/>
                          </a:solidFill>
                        </a:rPr>
                        <a:t>Needs’ Analysis:</a:t>
                      </a:r>
                    </a:p>
                    <a:p>
                      <a:pPr marL="285750" lvl="0" indent="-285750">
                        <a:buSzPct val="100000"/>
                        <a:buFont typeface="Arial" pitchFamily="34"/>
                        <a:buChar char="•"/>
                      </a:pPr>
                      <a:r>
                        <a:rPr lang="en-GB" sz="1100" dirty="0">
                          <a:solidFill>
                            <a:srgbClr val="002060"/>
                          </a:solidFill>
                        </a:rPr>
                        <a:t>Army veteran</a:t>
                      </a:r>
                    </a:p>
                    <a:p>
                      <a:pPr marL="285750" lvl="0" indent="-285750">
                        <a:buSzPct val="100000"/>
                        <a:buFont typeface="Arial" pitchFamily="34"/>
                        <a:buChar char="•"/>
                      </a:pPr>
                      <a:r>
                        <a:rPr lang="en-GB" sz="1100" dirty="0">
                          <a:solidFill>
                            <a:srgbClr val="002060"/>
                          </a:solidFill>
                        </a:rPr>
                        <a:t>Mental and physical health conditions</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Self harm and suicide attempts</a:t>
                      </a:r>
                      <a:endParaRPr lang="en-GB" sz="1100" dirty="0">
                        <a:solidFill>
                          <a:srgbClr val="00000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0000"/>
                        </a:solidFill>
                      </a:endParaRPr>
                    </a:p>
                    <a:p>
                      <a:pPr marL="285750" lvl="0" indent="-285750">
                        <a:buSzPct val="100000"/>
                        <a:buFont typeface="Arial" pitchFamily="34"/>
                        <a:buChar char="•"/>
                      </a:pPr>
                      <a:r>
                        <a:rPr lang="en-GB" sz="1100" dirty="0">
                          <a:solidFill>
                            <a:srgbClr val="002060"/>
                          </a:solidFill>
                        </a:rPr>
                        <a:t>Victim of domestic violence</a:t>
                      </a:r>
                    </a:p>
                    <a:p>
                      <a:pPr marL="285750" lvl="0" indent="-285750">
                        <a:buSzPct val="100000"/>
                        <a:buFont typeface="Arial" pitchFamily="34"/>
                        <a:buChar char="•"/>
                      </a:pPr>
                      <a:r>
                        <a:rPr lang="en-GB" sz="1100" dirty="0">
                          <a:solidFill>
                            <a:srgbClr val="002060"/>
                          </a:solidFill>
                        </a:rPr>
                        <a:t>Potentially violent client</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682041457"/>
                  </a:ext>
                </a:extLst>
              </a:tr>
            </a:tbl>
          </a:graphicData>
        </a:graphic>
      </p:graphicFrame>
      <p:graphicFrame>
        <p:nvGraphicFramePr>
          <p:cNvPr id="11" name="Table 19">
            <a:extLst>
              <a:ext uri="{FF2B5EF4-FFF2-40B4-BE49-F238E27FC236}">
                <a16:creationId xmlns:a16="http://schemas.microsoft.com/office/drawing/2014/main" id="{61D7FB3A-EBAC-4651-960B-EA61030825A6}"/>
              </a:ext>
            </a:extLst>
          </p:cNvPr>
          <p:cNvGraphicFramePr>
            <a:graphicFrameLocks noGrp="1"/>
          </p:cNvGraphicFramePr>
          <p:nvPr/>
        </p:nvGraphicFramePr>
        <p:xfrm>
          <a:off x="1989670" y="2511552"/>
          <a:ext cx="8936736" cy="1074420"/>
        </p:xfrm>
        <a:graphic>
          <a:graphicData uri="http://schemas.openxmlformats.org/drawingml/2006/table">
            <a:tbl>
              <a:tblPr firstRow="1" bandRow="1">
                <a:effectLst/>
                <a:tableStyleId>{5C22544A-7EE6-4342-B048-85BDC9FD1C3A}</a:tableStyleId>
              </a:tblPr>
              <a:tblGrid>
                <a:gridCol w="4458755">
                  <a:extLst>
                    <a:ext uri="{9D8B030D-6E8A-4147-A177-3AD203B41FA5}">
                      <a16:colId xmlns:a16="http://schemas.microsoft.com/office/drawing/2014/main" val="3186841932"/>
                    </a:ext>
                  </a:extLst>
                </a:gridCol>
                <a:gridCol w="4477981">
                  <a:extLst>
                    <a:ext uri="{9D8B030D-6E8A-4147-A177-3AD203B41FA5}">
                      <a16:colId xmlns:a16="http://schemas.microsoft.com/office/drawing/2014/main" val="2139384048"/>
                    </a:ext>
                  </a:extLst>
                </a:gridCol>
              </a:tblGrid>
              <a:tr h="1055472">
                <a:tc>
                  <a:txBody>
                    <a:bodyPr/>
                    <a:lstStyle/>
                    <a:p>
                      <a:pPr lvl="0"/>
                      <a:r>
                        <a:rPr lang="en-GB" sz="1100" dirty="0">
                          <a:solidFill>
                            <a:srgbClr val="002060"/>
                          </a:solidFill>
                        </a:rPr>
                        <a:t>Actions:</a:t>
                      </a:r>
                    </a:p>
                    <a:p>
                      <a:pPr marL="285750" lvl="0" indent="-285750">
                        <a:buSzPct val="100000"/>
                        <a:buFont typeface="Arial" pitchFamily="34"/>
                        <a:buChar char="•"/>
                      </a:pPr>
                      <a:r>
                        <a:rPr lang="en-GB" sz="1100" dirty="0">
                          <a:solidFill>
                            <a:srgbClr val="002060"/>
                          </a:solidFill>
                        </a:rPr>
                        <a:t>Challenging relationship building with client in complex circumstances</a:t>
                      </a:r>
                    </a:p>
                    <a:p>
                      <a:pPr marL="285750" lvl="0" indent="-285750">
                        <a:buSzPct val="100000"/>
                        <a:buFont typeface="Arial" pitchFamily="34"/>
                        <a:buChar char="•"/>
                      </a:pPr>
                      <a:r>
                        <a:rPr lang="en-GB" sz="1100" dirty="0">
                          <a:solidFill>
                            <a:srgbClr val="002060"/>
                          </a:solidFill>
                        </a:rPr>
                        <a:t>Multiple liaison with supporting organisations – RBL, local veterans’ support, NHS/Op Courage.</a:t>
                      </a:r>
                    </a:p>
                    <a:p>
                      <a:pPr marL="285750" lvl="0" indent="-285750">
                        <a:buSzPct val="100000"/>
                        <a:buFont typeface="Arial" pitchFamily="34"/>
                        <a:buChar char="•"/>
                      </a:pPr>
                      <a:r>
                        <a:rPr lang="en-GB" sz="1100" dirty="0">
                          <a:solidFill>
                            <a:srgbClr val="002060"/>
                          </a:solidFill>
                        </a:rPr>
                        <a:t>Liaison with Police, Project Nova, Crisis Teams.</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100" dirty="0">
                        <a:solidFill>
                          <a:srgbClr val="000000"/>
                        </a:solidFill>
                      </a:endParaRPr>
                    </a:p>
                    <a:p>
                      <a:pPr marL="285750" lvl="0" indent="-285750">
                        <a:buSzPct val="100000"/>
                        <a:buFont typeface="Arial" pitchFamily="34"/>
                        <a:buChar char="•"/>
                      </a:pPr>
                      <a:r>
                        <a:rPr lang="en-GB" sz="1100" dirty="0">
                          <a:solidFill>
                            <a:srgbClr val="002060"/>
                          </a:solidFill>
                        </a:rPr>
                        <a:t>Short notice crisis support to client – debt collection, abuse and housing needs</a:t>
                      </a:r>
                    </a:p>
                    <a:p>
                      <a:pPr marL="285750" lvl="0" indent="-285750">
                        <a:buSzPct val="100000"/>
                        <a:buFont typeface="Arial" pitchFamily="34"/>
                        <a:buChar char="•"/>
                      </a:pPr>
                      <a:r>
                        <a:rPr lang="en-GB" sz="1100" dirty="0">
                          <a:solidFill>
                            <a:srgbClr val="002060"/>
                          </a:solidFill>
                        </a:rPr>
                        <a:t>Safeguarding referral to Local Authority</a:t>
                      </a:r>
                    </a:p>
                    <a:p>
                      <a:pPr marL="285750" lvl="0" indent="-285750">
                        <a:buSzPct val="100000"/>
                        <a:buFont typeface="Arial" pitchFamily="34"/>
                        <a:buChar char="•"/>
                      </a:pPr>
                      <a:r>
                        <a:rPr lang="en-GB" sz="1100" dirty="0">
                          <a:solidFill>
                            <a:srgbClr val="002060"/>
                          </a:solidFill>
                        </a:rPr>
                        <a:t>Assistance with AFCS/WPS claim and appeal</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515828295"/>
                  </a:ext>
                </a:extLst>
              </a:tr>
            </a:tbl>
          </a:graphicData>
        </a:graphic>
      </p:graphicFrame>
      <p:graphicFrame>
        <p:nvGraphicFramePr>
          <p:cNvPr id="12" name="Table 22">
            <a:extLst>
              <a:ext uri="{FF2B5EF4-FFF2-40B4-BE49-F238E27FC236}">
                <a16:creationId xmlns:a16="http://schemas.microsoft.com/office/drawing/2014/main" id="{BDBCB17D-3069-43BC-BD76-956FBF6F2477}"/>
              </a:ext>
            </a:extLst>
          </p:cNvPr>
          <p:cNvGraphicFramePr>
            <a:graphicFrameLocks noGrp="1"/>
          </p:cNvGraphicFramePr>
          <p:nvPr/>
        </p:nvGraphicFramePr>
        <p:xfrm>
          <a:off x="1989670" y="3810274"/>
          <a:ext cx="8922170" cy="1121374"/>
        </p:xfrm>
        <a:graphic>
          <a:graphicData uri="http://schemas.openxmlformats.org/drawingml/2006/table">
            <a:tbl>
              <a:tblPr firstRow="1" bandRow="1">
                <a:effectLst/>
                <a:tableStyleId>{5C22544A-7EE6-4342-B048-85BDC9FD1C3A}</a:tableStyleId>
              </a:tblPr>
              <a:tblGrid>
                <a:gridCol w="4468280">
                  <a:extLst>
                    <a:ext uri="{9D8B030D-6E8A-4147-A177-3AD203B41FA5}">
                      <a16:colId xmlns:a16="http://schemas.microsoft.com/office/drawing/2014/main" val="1191172308"/>
                    </a:ext>
                  </a:extLst>
                </a:gridCol>
                <a:gridCol w="4453890">
                  <a:extLst>
                    <a:ext uri="{9D8B030D-6E8A-4147-A177-3AD203B41FA5}">
                      <a16:colId xmlns:a16="http://schemas.microsoft.com/office/drawing/2014/main" val="2035617881"/>
                    </a:ext>
                  </a:extLst>
                </a:gridCol>
              </a:tblGrid>
              <a:tr h="1121374">
                <a:tc>
                  <a:txBody>
                    <a:bodyPr/>
                    <a:lstStyle/>
                    <a:p>
                      <a:pPr lvl="0"/>
                      <a:r>
                        <a:rPr lang="en-GB" sz="1100" dirty="0">
                          <a:solidFill>
                            <a:srgbClr val="002060"/>
                          </a:solidFill>
                        </a:rPr>
                        <a:t>Impact:</a:t>
                      </a:r>
                    </a:p>
                    <a:p>
                      <a:pPr marL="285750" lvl="0" indent="-285750">
                        <a:buSzPct val="100000"/>
                        <a:buFont typeface="Arial" pitchFamily="34"/>
                        <a:buChar char="•"/>
                      </a:pPr>
                      <a:r>
                        <a:rPr lang="en-GB" sz="1100" dirty="0">
                          <a:solidFill>
                            <a:srgbClr val="002060"/>
                          </a:solidFill>
                        </a:rPr>
                        <a:t>Relationship built and maintained with client that encouraged continued engagement with support agencies</a:t>
                      </a:r>
                    </a:p>
                    <a:p>
                      <a:pPr marL="285750" lvl="0" indent="-285750">
                        <a:buSzPct val="100000"/>
                        <a:buFont typeface="Arial" pitchFamily="34"/>
                        <a:buChar char="•"/>
                      </a:pPr>
                      <a:r>
                        <a:rPr lang="en-GB" sz="1100" dirty="0">
                          <a:solidFill>
                            <a:srgbClr val="002060"/>
                          </a:solidFill>
                        </a:rPr>
                        <a:t>Appropriate mental health treatment sourced and sustained</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2060"/>
                        </a:solidFill>
                      </a:endParaRPr>
                    </a:p>
                    <a:p>
                      <a:pPr marL="285750" lvl="0" indent="-285750">
                        <a:buSzPct val="100000"/>
                        <a:buFont typeface="Arial" pitchFamily="34"/>
                        <a:buChar char="•"/>
                      </a:pPr>
                      <a:r>
                        <a:rPr lang="en-GB" sz="1100" dirty="0">
                          <a:solidFill>
                            <a:srgbClr val="002060"/>
                          </a:solidFill>
                        </a:rPr>
                        <a:t>Liaison with emergency services and Project Nova to make client safe and eventual relocation away from danger of abuse</a:t>
                      </a:r>
                    </a:p>
                    <a:p>
                      <a:pPr marL="285750" marR="0" lvl="0" indent="-285750" algn="l" defTabSz="914400" rtl="0" fontAlgn="auto" hangingPunct="1">
                        <a:lnSpc>
                          <a:spcPct val="100000"/>
                        </a:lnSpc>
                        <a:spcBef>
                          <a:spcPts val="0"/>
                        </a:spcBef>
                        <a:spcAft>
                          <a:spcPts val="0"/>
                        </a:spcAft>
                        <a:buSzPct val="100000"/>
                        <a:buFont typeface="Arial" pitchFamily="34"/>
                        <a:buChar char="•"/>
                        <a:tabLst/>
                      </a:pPr>
                      <a:r>
                        <a:rPr lang="en-GB" sz="1100" dirty="0">
                          <a:solidFill>
                            <a:srgbClr val="002060"/>
                          </a:solidFill>
                        </a:rPr>
                        <a:t>Debt supported</a:t>
                      </a:r>
                    </a:p>
                    <a:p>
                      <a:pPr marL="0" lvl="0" indent="0">
                        <a:buNone/>
                      </a:pPr>
                      <a:endParaRPr lang="en-GB" sz="1100" dirty="0">
                        <a:solidFill>
                          <a:srgbClr val="002060"/>
                        </a:solidFill>
                      </a:endParaRP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606476821"/>
                  </a:ext>
                </a:extLst>
              </a:tr>
            </a:tbl>
          </a:graphicData>
        </a:graphic>
      </p:graphicFrame>
      <p:sp>
        <p:nvSpPr>
          <p:cNvPr id="13" name="TextBox 22">
            <a:extLst>
              <a:ext uri="{FF2B5EF4-FFF2-40B4-BE49-F238E27FC236}">
                <a16:creationId xmlns:a16="http://schemas.microsoft.com/office/drawing/2014/main" id="{60E7CB1F-1F75-4B89-853A-368E6F75ABE1}"/>
              </a:ext>
            </a:extLst>
          </p:cNvPr>
          <p:cNvSpPr txBox="1"/>
          <p:nvPr/>
        </p:nvSpPr>
        <p:spPr>
          <a:xfrm>
            <a:off x="613981" y="5516979"/>
            <a:ext cx="10890883" cy="692497"/>
          </a:xfrm>
          <a:prstGeom prst="rect">
            <a:avLst/>
          </a:prstGeom>
          <a:noFill/>
          <a:ln w="9528" cap="flat">
            <a:solidFill>
              <a:srgbClr val="00206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203864"/>
                </a:solidFill>
                <a:uFillTx/>
              </a:rPr>
              <a:t>Case Study highlights complex and challenging case requiring experience, knowledge and judgement of staff involved. Demonstrates challenging circumstances within which to build a successful client relationship and awareness of available support. This case required complex coordination of multi-agency support that secured eventual safety and appropriate housing of the client. </a:t>
            </a:r>
          </a:p>
        </p:txBody>
      </p:sp>
      <p:pic>
        <p:nvPicPr>
          <p:cNvPr id="14" name="Picture 3" descr="A picture containing silhouette&#10;&#10;Description automatically generated">
            <a:extLst>
              <a:ext uri="{FF2B5EF4-FFF2-40B4-BE49-F238E27FC236}">
                <a16:creationId xmlns:a16="http://schemas.microsoft.com/office/drawing/2014/main" id="{DB454A8B-810E-4266-9F1E-467FD0980F95}"/>
              </a:ext>
            </a:extLst>
          </p:cNvPr>
          <p:cNvPicPr>
            <a:picLocks noChangeAspect="1"/>
          </p:cNvPicPr>
          <p:nvPr/>
        </p:nvPicPr>
        <p:blipFill>
          <a:blip r:embed="rId3"/>
          <a:stretch>
            <a:fillRect/>
          </a:stretch>
        </p:blipFill>
        <p:spPr>
          <a:xfrm>
            <a:off x="639547" y="2215133"/>
            <a:ext cx="1300276" cy="1464521"/>
          </a:xfrm>
          <a:prstGeom prst="rect">
            <a:avLst/>
          </a:prstGeom>
          <a:noFill/>
          <a:ln cap="flat">
            <a:noFill/>
          </a:ln>
        </p:spPr>
      </p:pic>
    </p:spTree>
    <p:extLst>
      <p:ext uri="{BB962C8B-B14F-4D97-AF65-F5344CB8AC3E}">
        <p14:creationId xmlns:p14="http://schemas.microsoft.com/office/powerpoint/2010/main" val="253286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3" descr="Icon&#10;&#10;Description automatically generated">
            <a:extLst>
              <a:ext uri="{FF2B5EF4-FFF2-40B4-BE49-F238E27FC236}">
                <a16:creationId xmlns:a16="http://schemas.microsoft.com/office/drawing/2014/main" id="{35921972-869D-4C51-AFBD-4A7650B5195E}"/>
              </a:ext>
            </a:extLst>
          </p:cNvPr>
          <p:cNvPicPr>
            <a:picLocks noChangeAspect="1"/>
          </p:cNvPicPr>
          <p:nvPr/>
        </p:nvPicPr>
        <p:blipFill>
          <a:blip r:embed="rId2"/>
          <a:stretch>
            <a:fillRect/>
          </a:stretch>
        </p:blipFill>
        <p:spPr>
          <a:xfrm>
            <a:off x="811385" y="2258694"/>
            <a:ext cx="986317" cy="1365272"/>
          </a:xfrm>
          <a:prstGeom prst="rect">
            <a:avLst/>
          </a:prstGeom>
          <a:noFill/>
          <a:ln cap="flat">
            <a:noFill/>
          </a:ln>
        </p:spPr>
      </p:pic>
      <p:sp>
        <p:nvSpPr>
          <p:cNvPr id="2" name="Title 1">
            <a:extLst>
              <a:ext uri="{FF2B5EF4-FFF2-40B4-BE49-F238E27FC236}">
                <a16:creationId xmlns:a16="http://schemas.microsoft.com/office/drawing/2014/main" id="{792C360A-E080-4390-8793-C420EC94784F}"/>
              </a:ext>
            </a:extLst>
          </p:cNvPr>
          <p:cNvSpPr>
            <a:spLocks noGrp="1"/>
          </p:cNvSpPr>
          <p:nvPr>
            <p:ph type="title"/>
          </p:nvPr>
        </p:nvSpPr>
        <p:spPr>
          <a:xfrm>
            <a:off x="360000" y="297887"/>
            <a:ext cx="11484996" cy="389933"/>
          </a:xfrm>
        </p:spPr>
        <p:txBody>
          <a:bodyPr/>
          <a:lstStyle/>
          <a:p>
            <a:pPr algn="ctr"/>
            <a:r>
              <a:rPr lang="en-GB" dirty="0">
                <a:solidFill>
                  <a:srgbClr val="002060"/>
                </a:solidFill>
              </a:rPr>
              <a:t>Case Study - Homelessness and addiction</a:t>
            </a:r>
            <a:endParaRPr lang="en-GB" dirty="0"/>
          </a:p>
        </p:txBody>
      </p:sp>
      <p:sp>
        <p:nvSpPr>
          <p:cNvPr id="5" name="Slide Number Placeholder 4">
            <a:extLst>
              <a:ext uri="{FF2B5EF4-FFF2-40B4-BE49-F238E27FC236}">
                <a16:creationId xmlns:a16="http://schemas.microsoft.com/office/drawing/2014/main" id="{DA163B3C-6E3E-46C9-A708-EACE0FBCE3FA}"/>
              </a:ext>
            </a:extLst>
          </p:cNvPr>
          <p:cNvSpPr>
            <a:spLocks noGrp="1"/>
          </p:cNvSpPr>
          <p:nvPr>
            <p:ph type="sldNum" sz="quarter" idx="13"/>
          </p:nvPr>
        </p:nvSpPr>
        <p:spPr/>
        <p:txBody>
          <a:bodyPr/>
          <a:lstStyle/>
          <a:p>
            <a:fld id="{5C01B2B2-3B32-4177-9645-58C2813D6AA3}" type="slidenum">
              <a:rPr lang="en-GB" smtClean="0"/>
              <a:pPr/>
              <a:t>9</a:t>
            </a:fld>
            <a:endParaRPr lang="en-GB" dirty="0"/>
          </a:p>
        </p:txBody>
      </p:sp>
      <p:cxnSp>
        <p:nvCxnSpPr>
          <p:cNvPr id="6" name="Straight Connector 5">
            <a:extLst>
              <a:ext uri="{FF2B5EF4-FFF2-40B4-BE49-F238E27FC236}">
                <a16:creationId xmlns:a16="http://schemas.microsoft.com/office/drawing/2014/main" id="{75C7CD83-9953-4847-A4F2-DF8C51E775C3}"/>
              </a:ext>
            </a:extLst>
          </p:cNvPr>
          <p:cNvCxnSpPr/>
          <p:nvPr/>
        </p:nvCxnSpPr>
        <p:spPr>
          <a:xfrm>
            <a:off x="-2" y="6426000"/>
            <a:ext cx="12192002" cy="0"/>
          </a:xfrm>
          <a:prstGeom prst="line">
            <a:avLst/>
          </a:prstGeom>
          <a:ln w="139700">
            <a:solidFill>
              <a:srgbClr val="FF82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114B800-6748-4928-B284-1E68CA9573E0}"/>
              </a:ext>
            </a:extLst>
          </p:cNvPr>
          <p:cNvSpPr txBox="1"/>
          <p:nvPr/>
        </p:nvSpPr>
        <p:spPr>
          <a:xfrm>
            <a:off x="1775999" y="6591523"/>
            <a:ext cx="8640000" cy="169277"/>
          </a:xfrm>
          <a:prstGeom prst="rect">
            <a:avLst/>
          </a:prstGeom>
          <a:noFill/>
        </p:spPr>
        <p:txBody>
          <a:bodyPr wrap="square" lIns="0" tIns="0" rIns="0" bIns="0" rtlCol="0" anchor="b" anchorCtr="0">
            <a:spAutoFit/>
          </a:bodyPr>
          <a:lstStyle/>
          <a:p>
            <a:pPr algn="ctr"/>
            <a:r>
              <a:rPr lang="en-GB" sz="1100" dirty="0">
                <a:solidFill>
                  <a:srgbClr val="333F47"/>
                </a:solidFill>
                <a:latin typeface="Arial" panose="020B0604020202020204" pitchFamily="34" charset="0"/>
                <a:cs typeface="Arial" panose="020B0604020202020204" pitchFamily="34" charset="0"/>
              </a:rPr>
              <a:t>Official</a:t>
            </a:r>
          </a:p>
        </p:txBody>
      </p:sp>
      <p:sp>
        <p:nvSpPr>
          <p:cNvPr id="8" name="Title 1">
            <a:extLst>
              <a:ext uri="{FF2B5EF4-FFF2-40B4-BE49-F238E27FC236}">
                <a16:creationId xmlns:a16="http://schemas.microsoft.com/office/drawing/2014/main" id="{C79A550B-7F85-4EDE-88A6-2A357FEE0942}"/>
              </a:ext>
            </a:extLst>
          </p:cNvPr>
          <p:cNvSpPr txBox="1">
            <a:spLocks/>
          </p:cNvSpPr>
          <p:nvPr/>
        </p:nvSpPr>
        <p:spPr>
          <a:xfrm>
            <a:off x="2148708" y="1177244"/>
            <a:ext cx="6086008" cy="57354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br>
              <a:rPr lang="en-GB" sz="1400" dirty="0">
                <a:solidFill>
                  <a:srgbClr val="002060"/>
                </a:solidFill>
              </a:rPr>
            </a:br>
            <a:endParaRPr lang="en-GB" sz="1400" dirty="0">
              <a:solidFill>
                <a:srgbClr val="002060"/>
              </a:solidFill>
            </a:endParaRPr>
          </a:p>
        </p:txBody>
      </p:sp>
      <p:sp>
        <p:nvSpPr>
          <p:cNvPr id="9" name="Rectangle 14">
            <a:extLst>
              <a:ext uri="{FF2B5EF4-FFF2-40B4-BE49-F238E27FC236}">
                <a16:creationId xmlns:a16="http://schemas.microsoft.com/office/drawing/2014/main" id="{3C7B3100-AA7C-4D71-A239-CCA51E4651D5}"/>
              </a:ext>
            </a:extLst>
          </p:cNvPr>
          <p:cNvSpPr/>
          <p:nvPr/>
        </p:nvSpPr>
        <p:spPr>
          <a:xfrm>
            <a:off x="606006" y="965756"/>
            <a:ext cx="10955604" cy="4313380"/>
          </a:xfrm>
          <a:prstGeom prst="rect">
            <a:avLst/>
          </a:pr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350" b="0" i="0" u="none" strike="noStrike" kern="1200" cap="none" spc="0" baseline="0" dirty="0">
              <a:solidFill>
                <a:srgbClr val="FFFFFF"/>
              </a:solidFill>
              <a:uFillTx/>
              <a:latin typeface="Calibri"/>
            </a:endParaRPr>
          </a:p>
        </p:txBody>
      </p:sp>
      <p:graphicFrame>
        <p:nvGraphicFramePr>
          <p:cNvPr id="10" name="Table 16">
            <a:extLst>
              <a:ext uri="{FF2B5EF4-FFF2-40B4-BE49-F238E27FC236}">
                <a16:creationId xmlns:a16="http://schemas.microsoft.com/office/drawing/2014/main" id="{134E2E0D-4BBC-45D1-8A8E-4993FE43563F}"/>
              </a:ext>
            </a:extLst>
          </p:cNvPr>
          <p:cNvGraphicFramePr>
            <a:graphicFrameLocks noGrp="1"/>
          </p:cNvGraphicFramePr>
          <p:nvPr/>
        </p:nvGraphicFramePr>
        <p:xfrm>
          <a:off x="1999489" y="1381944"/>
          <a:ext cx="8875776" cy="739140"/>
        </p:xfrm>
        <a:graphic>
          <a:graphicData uri="http://schemas.openxmlformats.org/drawingml/2006/table">
            <a:tbl>
              <a:tblPr firstRow="1" bandRow="1">
                <a:effectLst/>
                <a:tableStyleId>{5C22544A-7EE6-4342-B048-85BDC9FD1C3A}</a:tableStyleId>
              </a:tblPr>
              <a:tblGrid>
                <a:gridCol w="4425695">
                  <a:extLst>
                    <a:ext uri="{9D8B030D-6E8A-4147-A177-3AD203B41FA5}">
                      <a16:colId xmlns:a16="http://schemas.microsoft.com/office/drawing/2014/main" val="2331532242"/>
                    </a:ext>
                  </a:extLst>
                </a:gridCol>
                <a:gridCol w="4450081">
                  <a:extLst>
                    <a:ext uri="{9D8B030D-6E8A-4147-A177-3AD203B41FA5}">
                      <a16:colId xmlns:a16="http://schemas.microsoft.com/office/drawing/2014/main" val="2664189448"/>
                    </a:ext>
                  </a:extLst>
                </a:gridCol>
              </a:tblGrid>
              <a:tr h="708660">
                <a:tc>
                  <a:txBody>
                    <a:bodyPr/>
                    <a:lstStyle/>
                    <a:p>
                      <a:pPr lvl="0"/>
                      <a:r>
                        <a:rPr lang="en-GB" sz="1100" dirty="0">
                          <a:solidFill>
                            <a:srgbClr val="002060"/>
                          </a:solidFill>
                        </a:rPr>
                        <a:t>Needs’ Analysis:</a:t>
                      </a:r>
                    </a:p>
                    <a:p>
                      <a:pPr marL="285750" lvl="0" indent="-285750">
                        <a:buSzPct val="100000"/>
                        <a:buFont typeface="Arial" pitchFamily="34"/>
                        <a:buChar char="•"/>
                      </a:pPr>
                      <a:r>
                        <a:rPr lang="en-GB" sz="1100" i="0" dirty="0">
                          <a:solidFill>
                            <a:srgbClr val="002060"/>
                          </a:solidFill>
                        </a:rPr>
                        <a:t>Army veteran</a:t>
                      </a:r>
                    </a:p>
                    <a:p>
                      <a:pPr marL="285750" lvl="0" indent="-285750">
                        <a:buSzPct val="100000"/>
                        <a:buFont typeface="Arial" pitchFamily="34"/>
                        <a:buChar char="•"/>
                      </a:pPr>
                      <a:r>
                        <a:rPr lang="en-GB" sz="1100" dirty="0">
                          <a:solidFill>
                            <a:srgbClr val="002060"/>
                          </a:solidFill>
                        </a:rPr>
                        <a:t>Ex-offender</a:t>
                      </a:r>
                    </a:p>
                    <a:p>
                      <a:pPr marL="0" lvl="0" indent="0">
                        <a:buNone/>
                      </a:pPr>
                      <a:endParaRPr lang="en-GB" sz="1100" dirty="0">
                        <a:solidFill>
                          <a:srgbClr val="000000"/>
                        </a:solidFill>
                      </a:endParaRP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0000"/>
                        </a:solidFill>
                      </a:endParaRPr>
                    </a:p>
                    <a:p>
                      <a:pPr marL="285750" lvl="0" indent="-285750">
                        <a:buSzPct val="100000"/>
                        <a:buFont typeface="Arial" pitchFamily="34"/>
                        <a:buChar char="•"/>
                      </a:pPr>
                      <a:r>
                        <a:rPr lang="en-GB" sz="1100" dirty="0">
                          <a:solidFill>
                            <a:srgbClr val="002060"/>
                          </a:solidFill>
                        </a:rPr>
                        <a:t>Drug addiction</a:t>
                      </a:r>
                    </a:p>
                    <a:p>
                      <a:pPr marL="285750" lvl="0" indent="-285750">
                        <a:buSzPct val="100000"/>
                        <a:buFont typeface="Arial" pitchFamily="34"/>
                        <a:buChar char="•"/>
                      </a:pPr>
                      <a:r>
                        <a:rPr lang="en-GB" sz="1100" dirty="0">
                          <a:solidFill>
                            <a:srgbClr val="002060"/>
                          </a:solidFill>
                        </a:rPr>
                        <a:t>Homeless on discharge from prison</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3106415698"/>
                  </a:ext>
                </a:extLst>
              </a:tr>
            </a:tbl>
          </a:graphicData>
        </a:graphic>
      </p:graphicFrame>
      <p:graphicFrame>
        <p:nvGraphicFramePr>
          <p:cNvPr id="11" name="Table 19">
            <a:extLst>
              <a:ext uri="{FF2B5EF4-FFF2-40B4-BE49-F238E27FC236}">
                <a16:creationId xmlns:a16="http://schemas.microsoft.com/office/drawing/2014/main" id="{3F4B6332-E8F6-4C2A-9A15-4DF2814A6AE2}"/>
              </a:ext>
            </a:extLst>
          </p:cNvPr>
          <p:cNvGraphicFramePr>
            <a:graphicFrameLocks noGrp="1"/>
          </p:cNvGraphicFramePr>
          <p:nvPr/>
        </p:nvGraphicFramePr>
        <p:xfrm>
          <a:off x="1999489" y="2567747"/>
          <a:ext cx="8875776" cy="707105"/>
        </p:xfrm>
        <a:graphic>
          <a:graphicData uri="http://schemas.openxmlformats.org/drawingml/2006/table">
            <a:tbl>
              <a:tblPr firstRow="1" bandRow="1">
                <a:effectLst/>
                <a:tableStyleId>{5C22544A-7EE6-4342-B048-85BDC9FD1C3A}</a:tableStyleId>
              </a:tblPr>
              <a:tblGrid>
                <a:gridCol w="4429886">
                  <a:extLst>
                    <a:ext uri="{9D8B030D-6E8A-4147-A177-3AD203B41FA5}">
                      <a16:colId xmlns:a16="http://schemas.microsoft.com/office/drawing/2014/main" val="66662348"/>
                    </a:ext>
                  </a:extLst>
                </a:gridCol>
                <a:gridCol w="4445890">
                  <a:extLst>
                    <a:ext uri="{9D8B030D-6E8A-4147-A177-3AD203B41FA5}">
                      <a16:colId xmlns:a16="http://schemas.microsoft.com/office/drawing/2014/main" val="1926297824"/>
                    </a:ext>
                  </a:extLst>
                </a:gridCol>
              </a:tblGrid>
              <a:tr h="707105">
                <a:tc>
                  <a:txBody>
                    <a:bodyPr/>
                    <a:lstStyle/>
                    <a:p>
                      <a:pPr lvl="0"/>
                      <a:r>
                        <a:rPr lang="en-GB" sz="1100" dirty="0">
                          <a:solidFill>
                            <a:srgbClr val="002060"/>
                          </a:solidFill>
                        </a:rPr>
                        <a:t>Actions:</a:t>
                      </a:r>
                    </a:p>
                    <a:p>
                      <a:pPr marL="285750" lvl="0" indent="-285750">
                        <a:buSzPct val="100000"/>
                        <a:buFont typeface="Arial" pitchFamily="34"/>
                        <a:buChar char="•"/>
                      </a:pPr>
                      <a:r>
                        <a:rPr lang="en-GB" sz="1100" dirty="0">
                          <a:solidFill>
                            <a:srgbClr val="002060"/>
                          </a:solidFill>
                        </a:rPr>
                        <a:t>Used networks to contact a hostel in veteran’s hometown</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285750" lvl="0" indent="-285750">
                        <a:buSzPct val="100000"/>
                        <a:buFont typeface="Arial" pitchFamily="34"/>
                        <a:buChar char="•"/>
                      </a:pPr>
                      <a:endParaRPr lang="en-GB" sz="1100" dirty="0">
                        <a:solidFill>
                          <a:srgbClr val="000000"/>
                        </a:solidFill>
                      </a:endParaRPr>
                    </a:p>
                    <a:p>
                      <a:pPr marL="285750" lvl="0" indent="-285750">
                        <a:buSzPct val="100000"/>
                        <a:buFont typeface="Arial" pitchFamily="34"/>
                        <a:buChar char="•"/>
                      </a:pPr>
                      <a:r>
                        <a:rPr lang="en-GB" sz="1100" dirty="0">
                          <a:solidFill>
                            <a:srgbClr val="002060"/>
                          </a:solidFill>
                        </a:rPr>
                        <a:t>Introduced veteran to hostel and staff</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2591326477"/>
                  </a:ext>
                </a:extLst>
              </a:tr>
            </a:tbl>
          </a:graphicData>
        </a:graphic>
      </p:graphicFrame>
      <p:graphicFrame>
        <p:nvGraphicFramePr>
          <p:cNvPr id="12" name="Table 22">
            <a:extLst>
              <a:ext uri="{FF2B5EF4-FFF2-40B4-BE49-F238E27FC236}">
                <a16:creationId xmlns:a16="http://schemas.microsoft.com/office/drawing/2014/main" id="{48C1E47D-75C0-43C7-A766-3605F9946643}"/>
              </a:ext>
            </a:extLst>
          </p:cNvPr>
          <p:cNvGraphicFramePr>
            <a:graphicFrameLocks noGrp="1"/>
          </p:cNvGraphicFramePr>
          <p:nvPr/>
        </p:nvGraphicFramePr>
        <p:xfrm>
          <a:off x="1999490" y="3826611"/>
          <a:ext cx="8875775" cy="1022350"/>
        </p:xfrm>
        <a:graphic>
          <a:graphicData uri="http://schemas.openxmlformats.org/drawingml/2006/table">
            <a:tbl>
              <a:tblPr firstRow="1" bandRow="1">
                <a:effectLst/>
                <a:tableStyleId>{5C22544A-7EE6-4342-B048-85BDC9FD1C3A}</a:tableStyleId>
              </a:tblPr>
              <a:tblGrid>
                <a:gridCol w="4439410">
                  <a:extLst>
                    <a:ext uri="{9D8B030D-6E8A-4147-A177-3AD203B41FA5}">
                      <a16:colId xmlns:a16="http://schemas.microsoft.com/office/drawing/2014/main" val="2204234723"/>
                    </a:ext>
                  </a:extLst>
                </a:gridCol>
                <a:gridCol w="4436365">
                  <a:extLst>
                    <a:ext uri="{9D8B030D-6E8A-4147-A177-3AD203B41FA5}">
                      <a16:colId xmlns:a16="http://schemas.microsoft.com/office/drawing/2014/main" val="1883261028"/>
                    </a:ext>
                  </a:extLst>
                </a:gridCol>
              </a:tblGrid>
              <a:tr h="1022350">
                <a:tc>
                  <a:txBody>
                    <a:bodyPr/>
                    <a:lstStyle/>
                    <a:p>
                      <a:pPr lvl="0"/>
                      <a:r>
                        <a:rPr lang="en-GB" sz="1100" dirty="0">
                          <a:solidFill>
                            <a:srgbClr val="002060"/>
                          </a:solidFill>
                        </a:rPr>
                        <a:t>Impact:</a:t>
                      </a:r>
                    </a:p>
                    <a:p>
                      <a:pPr marL="285750" lvl="0" indent="-285750">
                        <a:buSzPct val="100000"/>
                        <a:buFont typeface="Arial" pitchFamily="34"/>
                        <a:buChar char="•"/>
                      </a:pPr>
                      <a:r>
                        <a:rPr lang="en-GB" sz="1100" dirty="0">
                          <a:solidFill>
                            <a:srgbClr val="002060"/>
                          </a:solidFill>
                        </a:rPr>
                        <a:t>Successful discharge of veteran from prison to hostel</a:t>
                      </a:r>
                    </a:p>
                    <a:p>
                      <a:pPr marL="285750" lvl="0" indent="-285750">
                        <a:buSzPct val="100000"/>
                        <a:buFont typeface="Arial" pitchFamily="34"/>
                        <a:buChar char="•"/>
                      </a:pPr>
                      <a:r>
                        <a:rPr lang="en-GB" sz="1100" dirty="0">
                          <a:solidFill>
                            <a:srgbClr val="002060"/>
                          </a:solidFill>
                        </a:rPr>
                        <a:t>Drugs’ support worker allocated</a:t>
                      </a:r>
                    </a:p>
                    <a:p>
                      <a:pPr marL="285750" lvl="0" indent="-285750">
                        <a:buSzPct val="100000"/>
                        <a:buFont typeface="Arial" pitchFamily="34"/>
                        <a:buChar char="•"/>
                      </a:pPr>
                      <a:r>
                        <a:rPr lang="en-GB" sz="1100" dirty="0">
                          <a:solidFill>
                            <a:srgbClr val="002060"/>
                          </a:solidFill>
                        </a:rPr>
                        <a:t>Now happily married and independent</a:t>
                      </a:r>
                    </a:p>
                  </a:txBody>
                  <a:tcPr marL="68580" marR="68580" marT="34290" marB="34290">
                    <a:lnL w="12701" cap="flat" cmpd="sng" algn="ctr">
                      <a:solidFill>
                        <a:srgbClr val="7030A0"/>
                      </a:solidFill>
                      <a:prstDash val="solid"/>
                      <a:round/>
                      <a:headEnd type="none" w="med" len="med"/>
                      <a:tailEnd type="none" w="med" len="med"/>
                    </a:lnL>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tc>
                  <a:txBody>
                    <a:bodyPr/>
                    <a:lstStyle/>
                    <a:p>
                      <a:pPr marL="0" lvl="0" indent="0">
                        <a:buNone/>
                      </a:pPr>
                      <a:endParaRPr lang="en-GB" sz="1100" dirty="0">
                        <a:solidFill>
                          <a:srgbClr val="002060"/>
                        </a:solidFill>
                      </a:endParaRPr>
                    </a:p>
                    <a:p>
                      <a:pPr marL="285750" lvl="0" indent="-285750">
                        <a:buSzPct val="100000"/>
                        <a:buFont typeface="Arial" pitchFamily="34"/>
                        <a:buChar char="•"/>
                      </a:pPr>
                      <a:r>
                        <a:rPr lang="en-GB" sz="1100" dirty="0">
                          <a:solidFill>
                            <a:srgbClr val="002060"/>
                          </a:solidFill>
                        </a:rPr>
                        <a:t>Client responding successfully to support and treatment</a:t>
                      </a:r>
                    </a:p>
                    <a:p>
                      <a:pPr marL="285750" lvl="0" indent="-285750">
                        <a:buSzPct val="100000"/>
                        <a:buFont typeface="Arial" pitchFamily="34"/>
                        <a:buChar char="•"/>
                      </a:pPr>
                      <a:r>
                        <a:rPr lang="en-GB" sz="1100" dirty="0">
                          <a:solidFill>
                            <a:srgbClr val="002060"/>
                          </a:solidFill>
                        </a:rPr>
                        <a:t>Successful gaining employment</a:t>
                      </a:r>
                    </a:p>
                    <a:p>
                      <a:pPr marL="285750" lvl="0" indent="-285750">
                        <a:buSzPct val="100000"/>
                        <a:buFont typeface="Arial" pitchFamily="34"/>
                        <a:buChar char="•"/>
                      </a:pPr>
                      <a:r>
                        <a:rPr lang="en-GB" sz="1100" dirty="0">
                          <a:solidFill>
                            <a:srgbClr val="002060"/>
                          </a:solidFill>
                        </a:rPr>
                        <a:t>No further support required</a:t>
                      </a:r>
                    </a:p>
                  </a:txBody>
                  <a:tcPr marL="68580" marR="68580" marT="34290" marB="34290">
                    <a:lnR w="12701" cap="flat" cmpd="sng" algn="ctr">
                      <a:solidFill>
                        <a:srgbClr val="7030A0"/>
                      </a:solidFill>
                      <a:prstDash val="solid"/>
                      <a:round/>
                      <a:headEnd type="none" w="med" len="med"/>
                      <a:tailEnd type="none" w="med" len="med"/>
                    </a:lnR>
                    <a:lnT w="12701" cap="flat" cmpd="sng" algn="ctr">
                      <a:solidFill>
                        <a:srgbClr val="7030A0"/>
                      </a:solidFill>
                      <a:prstDash val="solid"/>
                      <a:round/>
                      <a:headEnd type="none" w="med" len="med"/>
                      <a:tailEnd type="none" w="med" len="med"/>
                    </a:lnT>
                    <a:lnB w="12701" cap="flat" cmpd="sng" algn="ctr">
                      <a:solidFill>
                        <a:srgbClr val="7030A0"/>
                      </a:solidFill>
                      <a:prstDash val="solid"/>
                      <a:round/>
                      <a:headEnd type="none" w="med" len="med"/>
                      <a:tailEnd type="none" w="med" len="med"/>
                    </a:lnB>
                    <a:solidFill>
                      <a:srgbClr val="C9D0D7"/>
                    </a:solidFill>
                  </a:tcPr>
                </a:tc>
                <a:extLst>
                  <a:ext uri="{0D108BD9-81ED-4DB2-BD59-A6C34878D82A}">
                    <a16:rowId xmlns:a16="http://schemas.microsoft.com/office/drawing/2014/main" val="476512867"/>
                  </a:ext>
                </a:extLst>
              </a:tr>
            </a:tbl>
          </a:graphicData>
        </a:graphic>
      </p:graphicFrame>
      <p:sp>
        <p:nvSpPr>
          <p:cNvPr id="13" name="TextBox 22">
            <a:extLst>
              <a:ext uri="{FF2B5EF4-FFF2-40B4-BE49-F238E27FC236}">
                <a16:creationId xmlns:a16="http://schemas.microsoft.com/office/drawing/2014/main" id="{81231898-C310-4FEC-9254-4ADF8AF06F3A}"/>
              </a:ext>
            </a:extLst>
          </p:cNvPr>
          <p:cNvSpPr txBox="1"/>
          <p:nvPr/>
        </p:nvSpPr>
        <p:spPr>
          <a:xfrm>
            <a:off x="606006" y="5554285"/>
            <a:ext cx="10955604" cy="492443"/>
          </a:xfrm>
          <a:prstGeom prst="rect">
            <a:avLst/>
          </a:prstGeom>
          <a:noFill/>
          <a:ln w="9528" cap="flat">
            <a:solidFill>
              <a:srgbClr val="002060"/>
            </a:solidFill>
            <a:prstDash val="solid"/>
            <a:miter/>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300" b="0" i="0" u="none" strike="noStrike" kern="1200" cap="none" spc="0" baseline="0" dirty="0">
                <a:solidFill>
                  <a:srgbClr val="203864"/>
                </a:solidFill>
                <a:uFillTx/>
              </a:rPr>
              <a:t>Case Study highlights the importance of veterans services’ regional laydown.  Local networks can be crucial in supporting clients to successful outcomes.</a:t>
            </a:r>
          </a:p>
        </p:txBody>
      </p:sp>
      <p:pic>
        <p:nvPicPr>
          <p:cNvPr id="14" name="Picture 7" descr="Icon&#10;&#10;Description automatically generated">
            <a:extLst>
              <a:ext uri="{FF2B5EF4-FFF2-40B4-BE49-F238E27FC236}">
                <a16:creationId xmlns:a16="http://schemas.microsoft.com/office/drawing/2014/main" id="{BDD00DB8-3A09-4D1E-B257-5B23ECCF721F}"/>
              </a:ext>
            </a:extLst>
          </p:cNvPr>
          <p:cNvPicPr>
            <a:picLocks noChangeAspect="1"/>
          </p:cNvPicPr>
          <p:nvPr/>
        </p:nvPicPr>
        <p:blipFill>
          <a:blip r:embed="rId3"/>
          <a:stretch>
            <a:fillRect/>
          </a:stretch>
        </p:blipFill>
        <p:spPr>
          <a:xfrm>
            <a:off x="667893" y="2202858"/>
            <a:ext cx="1200150" cy="1564483"/>
          </a:xfrm>
          <a:prstGeom prst="rect">
            <a:avLst/>
          </a:prstGeom>
          <a:noFill/>
          <a:ln cap="flat">
            <a:noFill/>
          </a:ln>
        </p:spPr>
      </p:pic>
    </p:spTree>
    <p:extLst>
      <p:ext uri="{BB962C8B-B14F-4D97-AF65-F5344CB8AC3E}">
        <p14:creationId xmlns:p14="http://schemas.microsoft.com/office/powerpoint/2010/main" val="3578623826"/>
      </p:ext>
    </p:extLst>
  </p:cSld>
  <p:clrMapOvr>
    <a:masterClrMapping/>
  </p:clrMapOvr>
</p:sld>
</file>

<file path=ppt/theme/theme1.xml><?xml version="1.0" encoding="utf-8"?>
<a:theme xmlns:a="http://schemas.openxmlformats.org/drawingml/2006/main" name="1. Cover slides">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3EC8F207-EA33-48F9-9D66-3B3FD335A825}"/>
    </a:ext>
  </a:extLst>
</a:theme>
</file>

<file path=ppt/theme/theme2.xml><?xml version="1.0" encoding="utf-8"?>
<a:theme xmlns:a="http://schemas.openxmlformats.org/drawingml/2006/main" name="2. Section slides">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5AC860C9-D1B4-4A3C-980D-B453F585F845}"/>
    </a:ext>
  </a:extLst>
</a:theme>
</file>

<file path=ppt/theme/theme3.xml><?xml version="1.0" encoding="utf-8"?>
<a:theme xmlns:a="http://schemas.openxmlformats.org/drawingml/2006/main" name="3. Content slides - white background">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012789EF-F65B-4346-8207-FF8103BE7617}"/>
    </a:ext>
  </a:extLst>
</a:theme>
</file>

<file path=ppt/theme/theme4.xml><?xml version="1.0" encoding="utf-8"?>
<a:theme xmlns:a="http://schemas.openxmlformats.org/drawingml/2006/main" name="4. Content slides - filled background">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3DC5EE0A-5BE4-4FD1-A2D7-8544FA2A9959}"/>
    </a:ext>
  </a:extLst>
</a:theme>
</file>

<file path=ppt/theme/theme5.xml><?xml version="1.0" encoding="utf-8"?>
<a:theme xmlns:a="http://schemas.openxmlformats.org/drawingml/2006/main" name="5. Guidance slides">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56F72EA6-9B3E-4D08-B3DE-E9F177969C9F}"/>
    </a:ext>
  </a:extLst>
</a:theme>
</file>

<file path=ppt/theme/theme6.xml><?xml version="1.0" encoding="utf-8"?>
<a:theme xmlns:a="http://schemas.openxmlformats.org/drawingml/2006/main" name="1_3. Content slides - white background">
  <a:themeElements>
    <a:clrScheme name="MoD - Dark Blue">
      <a:dk1>
        <a:srgbClr val="071D49"/>
      </a:dk1>
      <a:lt1>
        <a:sysClr val="window" lastClr="FFFFFF"/>
      </a:lt1>
      <a:dk2>
        <a:srgbClr val="071D49"/>
      </a:dk2>
      <a:lt2>
        <a:srgbClr val="E7E6E6"/>
      </a:lt2>
      <a:accent1>
        <a:srgbClr val="3F6578"/>
      </a:accent1>
      <a:accent2>
        <a:srgbClr val="33466E"/>
      </a:accent2>
      <a:accent3>
        <a:srgbClr val="186169"/>
      </a:accent3>
      <a:accent4>
        <a:srgbClr val="FFC845"/>
      </a:accent4>
      <a:accent5>
        <a:srgbClr val="FF9800"/>
      </a:accent5>
      <a:accent6>
        <a:srgbClr val="EE7591"/>
      </a:accent6>
      <a:hlink>
        <a:srgbClr val="3F6578"/>
      </a:hlink>
      <a:folHlink>
        <a:srgbClr val="3F65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6102_MoD_Ppt_template_BASIC_DRAFT_300120.potx" id="{72F7D304-36F3-43BD-9080-8458A8781AA6}" vid="{012789EF-F65B-4346-8207-FF8103BE761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A2918006E03C4F95EE4E66E2EC46E4" ma:contentTypeVersion="4" ma:contentTypeDescription="Create a new document." ma:contentTypeScope="" ma:versionID="f27b849c61168fcd72a87ba3365d48b0">
  <xsd:schema xmlns:xsd="http://www.w3.org/2001/XMLSchema" xmlns:xs="http://www.w3.org/2001/XMLSchema" xmlns:p="http://schemas.microsoft.com/office/2006/metadata/properties" xmlns:ns2="7880a73b-93a6-46d6-8627-90929e1c51d5" targetNamespace="http://schemas.microsoft.com/office/2006/metadata/properties" ma:root="true" ma:fieldsID="b5cdf0901ad0fb402d6aa762a7a13de3" ns2:_="">
    <xsd:import namespace="7880a73b-93a6-46d6-8627-90929e1c51d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80a73b-93a6-46d6-8627-90929e1c5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940987-9C3B-4F08-B11F-2E791B5B34F4}">
  <ds:schemaRefs>
    <ds:schemaRef ds:uri="http://schemas.microsoft.com/sharepoint/v3/contenttype/forms"/>
  </ds:schemaRefs>
</ds:datastoreItem>
</file>

<file path=customXml/itemProps2.xml><?xml version="1.0" encoding="utf-8"?>
<ds:datastoreItem xmlns:ds="http://schemas.openxmlformats.org/officeDocument/2006/customXml" ds:itemID="{C4B338A2-40EC-4AED-8351-FFCD3681FA7D}">
  <ds:schemaRefs>
    <ds:schemaRef ds:uri="7880a73b-93a6-46d6-8627-90929e1c51d5"/>
    <ds:schemaRef ds:uri="http://purl.org/dc/elements/1.1/"/>
    <ds:schemaRef ds:uri="http://purl.org/dc/dcmitype/"/>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B5B222-E2A7-4E25-A134-1818D0367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80a73b-93a6-46d6-8627-90929e1c51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Template>
  <TotalTime>339</TotalTime>
  <Words>2492</Words>
  <Application>Microsoft Office PowerPoint</Application>
  <PresentationFormat>Widescreen</PresentationFormat>
  <Paragraphs>338</Paragraphs>
  <Slides>17</Slides>
  <Notes>0</Notes>
  <HiddenSlides>0</HiddenSlides>
  <MMClips>0</MMClips>
  <ScaleCrop>false</ScaleCrop>
  <HeadingPairs>
    <vt:vector size="8" baseType="variant">
      <vt:variant>
        <vt:lpstr>Fonts Used</vt:lpstr>
      </vt:variant>
      <vt:variant>
        <vt:i4>2</vt:i4>
      </vt:variant>
      <vt:variant>
        <vt:lpstr>Theme</vt:lpstr>
      </vt:variant>
      <vt:variant>
        <vt:i4>6</vt:i4>
      </vt:variant>
      <vt:variant>
        <vt:lpstr>Embedded OLE Servers</vt:lpstr>
      </vt:variant>
      <vt:variant>
        <vt:i4>1</vt:i4>
      </vt:variant>
      <vt:variant>
        <vt:lpstr>Slide Titles</vt:lpstr>
      </vt:variant>
      <vt:variant>
        <vt:i4>17</vt:i4>
      </vt:variant>
    </vt:vector>
  </HeadingPairs>
  <TitlesOfParts>
    <vt:vector size="26" baseType="lpstr">
      <vt:lpstr>Arial</vt:lpstr>
      <vt:lpstr>Calibri</vt:lpstr>
      <vt:lpstr>1. Cover slides</vt:lpstr>
      <vt:lpstr>2. Section slides</vt:lpstr>
      <vt:lpstr>3. Content slides - white background</vt:lpstr>
      <vt:lpstr>4. Content slides - filled background</vt:lpstr>
      <vt:lpstr>5. Guidance slides</vt:lpstr>
      <vt:lpstr>1_3. Content slides - white background</vt:lpstr>
      <vt:lpstr>Worksheet</vt:lpstr>
      <vt:lpstr>PowerPoint Presentation</vt:lpstr>
      <vt:lpstr>Client-facing teams</vt:lpstr>
      <vt:lpstr>Who and when to refer </vt:lpstr>
      <vt:lpstr>Referral options</vt:lpstr>
      <vt:lpstr>How we deliver our support </vt:lpstr>
      <vt:lpstr>Assessment of needs</vt:lpstr>
      <vt:lpstr>Case Study - Death in Service (DIS) </vt:lpstr>
      <vt:lpstr>Case Study – Veteran support </vt:lpstr>
      <vt:lpstr>Case Study - Homelessness and addiction</vt:lpstr>
      <vt:lpstr>Case Study – Veteran support  </vt:lpstr>
      <vt:lpstr>Case Study – Medical Discharge  </vt:lpstr>
      <vt:lpstr>Case Study - Transition support</vt:lpstr>
      <vt:lpstr>Case Study – Transition support</vt:lpstr>
      <vt:lpstr>Case Study – Transition support </vt:lpstr>
      <vt:lpstr>Case Study – Transition support </vt:lpstr>
      <vt:lpstr>Case Study – Complex medical needs</vt:lpstr>
      <vt:lpstr>Client Feedback</vt:lpstr>
    </vt:vector>
  </TitlesOfParts>
  <Manager>MoD</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[Subtitle or description]</dc:subject>
  <dc:creator>Alice Nutbrown</dc:creator>
  <cp:keywords>[Key words separated by commas]</cp:keywords>
  <cp:lastModifiedBy>Mccullough, Kate C1 (DBS Vets-DTS-OiC)</cp:lastModifiedBy>
  <cp:revision>50</cp:revision>
  <dcterms:created xsi:type="dcterms:W3CDTF">2020-02-04T09:02:15Z</dcterms:created>
  <dcterms:modified xsi:type="dcterms:W3CDTF">2022-04-25T15:40:02Z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0x0101008EA2918006E03C4F95EE4E66E2EC46E4</vt:lpwstr>
  </property>
</Properties>
</file>